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800" r:id="rId3"/>
    <p:sldMasterId id="2147484425" r:id="rId4"/>
    <p:sldMasterId id="2147484439" r:id="rId5"/>
    <p:sldMasterId id="2147484704" r:id="rId6"/>
    <p:sldMasterId id="2147485126" r:id="rId7"/>
    <p:sldMasterId id="2147485139" r:id="rId8"/>
    <p:sldMasterId id="2147485154" r:id="rId9"/>
    <p:sldMasterId id="2147485170" r:id="rId10"/>
  </p:sldMasterIdLst>
  <p:notesMasterIdLst>
    <p:notesMasterId r:id="rId84"/>
  </p:notesMasterIdLst>
  <p:handoutMasterIdLst>
    <p:handoutMasterId r:id="rId85"/>
  </p:handoutMasterIdLst>
  <p:sldIdLst>
    <p:sldId id="649" r:id="rId11"/>
    <p:sldId id="1069" r:id="rId12"/>
    <p:sldId id="857" r:id="rId13"/>
    <p:sldId id="1065" r:id="rId14"/>
    <p:sldId id="1066" r:id="rId15"/>
    <p:sldId id="1070" r:id="rId16"/>
    <p:sldId id="1071" r:id="rId17"/>
    <p:sldId id="1024" r:id="rId18"/>
    <p:sldId id="1025" r:id="rId19"/>
    <p:sldId id="1026" r:id="rId20"/>
    <p:sldId id="1029" r:id="rId21"/>
    <p:sldId id="1030" r:id="rId22"/>
    <p:sldId id="1031" r:id="rId23"/>
    <p:sldId id="1032" r:id="rId24"/>
    <p:sldId id="1033" r:id="rId25"/>
    <p:sldId id="1037" r:id="rId26"/>
    <p:sldId id="1038" r:id="rId27"/>
    <p:sldId id="1039" r:id="rId28"/>
    <p:sldId id="1040" r:id="rId29"/>
    <p:sldId id="1042" r:id="rId30"/>
    <p:sldId id="1043" r:id="rId31"/>
    <p:sldId id="1044" r:id="rId32"/>
    <p:sldId id="1045" r:id="rId33"/>
    <p:sldId id="964" r:id="rId34"/>
    <p:sldId id="986" r:id="rId35"/>
    <p:sldId id="998" r:id="rId36"/>
    <p:sldId id="999" r:id="rId37"/>
    <p:sldId id="988" r:id="rId38"/>
    <p:sldId id="989" r:id="rId39"/>
    <p:sldId id="992" r:id="rId40"/>
    <p:sldId id="993" r:id="rId41"/>
    <p:sldId id="1000" r:id="rId42"/>
    <p:sldId id="995" r:id="rId43"/>
    <p:sldId id="1072" r:id="rId44"/>
    <p:sldId id="1073" r:id="rId45"/>
    <p:sldId id="1074" r:id="rId46"/>
    <p:sldId id="1075" r:id="rId47"/>
    <p:sldId id="1076" r:id="rId48"/>
    <p:sldId id="1077" r:id="rId49"/>
    <p:sldId id="1078" r:id="rId50"/>
    <p:sldId id="1079" r:id="rId51"/>
    <p:sldId id="1081" r:id="rId52"/>
    <p:sldId id="1082" r:id="rId53"/>
    <p:sldId id="1083" r:id="rId54"/>
    <p:sldId id="1084" r:id="rId55"/>
    <p:sldId id="1085" r:id="rId56"/>
    <p:sldId id="1086" r:id="rId57"/>
    <p:sldId id="1087" r:id="rId58"/>
    <p:sldId id="1088" r:id="rId59"/>
    <p:sldId id="976" r:id="rId60"/>
    <p:sldId id="967" r:id="rId61"/>
    <p:sldId id="971" r:id="rId62"/>
    <p:sldId id="972" r:id="rId63"/>
    <p:sldId id="973" r:id="rId64"/>
    <p:sldId id="1020" r:id="rId65"/>
    <p:sldId id="1067" r:id="rId66"/>
    <p:sldId id="1002" r:id="rId67"/>
    <p:sldId id="1003" r:id="rId68"/>
    <p:sldId id="1004" r:id="rId69"/>
    <p:sldId id="1005" r:id="rId70"/>
    <p:sldId id="1006" r:id="rId71"/>
    <p:sldId id="1007" r:id="rId72"/>
    <p:sldId id="1008" r:id="rId73"/>
    <p:sldId id="1022" r:id="rId74"/>
    <p:sldId id="1021" r:id="rId75"/>
    <p:sldId id="1068" r:id="rId76"/>
    <p:sldId id="1019" r:id="rId77"/>
    <p:sldId id="1009" r:id="rId78"/>
    <p:sldId id="1010" r:id="rId79"/>
    <p:sldId id="1011" r:id="rId80"/>
    <p:sldId id="1023" r:id="rId81"/>
    <p:sldId id="874" r:id="rId82"/>
    <p:sldId id="962" r:id="rId83"/>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FF0000"/>
    <a:srgbClr val="006666"/>
    <a:srgbClr val="006600"/>
    <a:srgbClr val="FFCC00"/>
    <a:srgbClr val="336699"/>
    <a:srgbClr val="FF9900"/>
    <a:srgbClr val="0033CC"/>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43" autoAdjust="0"/>
    <p:restoredTop sz="89497" autoAdjust="0"/>
  </p:normalViewPr>
  <p:slideViewPr>
    <p:cSldViewPr>
      <p:cViewPr>
        <p:scale>
          <a:sx n="70" d="100"/>
          <a:sy n="70" d="100"/>
        </p:scale>
        <p:origin x="-1710" y="-180"/>
      </p:cViewPr>
      <p:guideLst>
        <p:guide orient="horz" pos="220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80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image" Target="../media/image10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cs typeface="+mn-cs"/>
              </a:defRPr>
            </a:lvl1pPr>
          </a:lstStyle>
          <a:p>
            <a:pPr>
              <a:defRPr/>
            </a:pPr>
            <a:endParaRPr lang="it-IT"/>
          </a:p>
        </p:txBody>
      </p:sp>
      <p:sp>
        <p:nvSpPr>
          <p:cNvPr id="23859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it-IT"/>
          </a:p>
        </p:txBody>
      </p:sp>
      <p:sp>
        <p:nvSpPr>
          <p:cNvPr id="23859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endParaRPr lang="it-IT"/>
          </a:p>
        </p:txBody>
      </p:sp>
      <p:sp>
        <p:nvSpPr>
          <p:cNvPr id="23859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F99A6FA7-0AB1-44DF-B574-895E85DB0327}" type="slidenum">
              <a:rPr lang="it-IT"/>
              <a:pPr>
                <a:defRPr/>
              </a:pPr>
              <a:t>‹N›</a:t>
            </a:fld>
            <a:endParaRPr lang="it-IT"/>
          </a:p>
        </p:txBody>
      </p:sp>
    </p:spTree>
    <p:extLst>
      <p:ext uri="{BB962C8B-B14F-4D97-AF65-F5344CB8AC3E}">
        <p14:creationId xmlns:p14="http://schemas.microsoft.com/office/powerpoint/2010/main" val="1974045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cs typeface="+mn-cs"/>
              </a:defRPr>
            </a:lvl1pPr>
          </a:lstStyle>
          <a:p>
            <a:pPr>
              <a:defRPr/>
            </a:pPr>
            <a:endParaRPr lang="it-IT"/>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it-IT"/>
          </a:p>
        </p:txBody>
      </p:sp>
      <p:sp>
        <p:nvSpPr>
          <p:cNvPr id="757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endParaRPr lang="it-IT"/>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189A199B-B626-44E5-AEE2-6B4E75DE3835}" type="slidenum">
              <a:rPr lang="it-IT"/>
              <a:pPr>
                <a:defRPr/>
              </a:pPr>
              <a:t>‹N›</a:t>
            </a:fld>
            <a:endParaRPr lang="it-IT"/>
          </a:p>
        </p:txBody>
      </p:sp>
    </p:spTree>
    <p:extLst>
      <p:ext uri="{BB962C8B-B14F-4D97-AF65-F5344CB8AC3E}">
        <p14:creationId xmlns:p14="http://schemas.microsoft.com/office/powerpoint/2010/main" val="195277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p:txBody>
          <a:bodyPr/>
          <a:lstStyle/>
          <a:p>
            <a:pPr>
              <a:defRPr/>
            </a:pPr>
            <a:fld id="{8404D85A-B95F-461B-8670-FC8F44732759}" type="slidenum">
              <a:rPr lang="it-IT" smtClean="0"/>
              <a:pPr>
                <a:defRPr/>
              </a:pPr>
              <a:t>1</a:t>
            </a:fld>
            <a:endParaRPr lang="it-IT" smtClean="0"/>
          </a:p>
        </p:txBody>
      </p:sp>
      <p:sp>
        <p:nvSpPr>
          <p:cNvPr id="76803" name="Segnaposto immagine diapositiva 1"/>
          <p:cNvSpPr>
            <a:spLocks noGrp="1" noRot="1" noChangeAspect="1" noTextEdit="1"/>
          </p:cNvSpPr>
          <p:nvPr>
            <p:ph type="sldImg"/>
          </p:nvPr>
        </p:nvSpPr>
        <p:spPr>
          <a:ln/>
        </p:spPr>
      </p:sp>
      <p:sp>
        <p:nvSpPr>
          <p:cNvPr id="76804" name="Segnaposto note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lIns="91428" tIns="45715" rIns="91428" bIns="45715"/>
          <a:lstStyle/>
          <a:p>
            <a:pPr eaLnBrk="1" hangingPunct="1">
              <a:spcBef>
                <a:spcPct val="0"/>
              </a:spcBef>
            </a:pPr>
            <a:endParaRPr lang="it-IT" altLang="it-IT" smtClean="0"/>
          </a:p>
        </p:txBody>
      </p:sp>
      <p:sp>
        <p:nvSpPr>
          <p:cNvPr id="76805"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3CA7756-2162-475B-A5C9-DE6283C5EC9B}" type="slidenum">
              <a:rPr lang="it-IT" altLang="it-IT">
                <a:latin typeface="Arial" pitchFamily="34" charset="0"/>
              </a:rPr>
              <a:pPr algn="r" eaLnBrk="1" hangingPunct="1">
                <a:spcBef>
                  <a:spcPct val="0"/>
                </a:spcBef>
              </a:pPr>
              <a:t>1</a:t>
            </a:fld>
            <a:endParaRPr lang="it-IT" altLang="it-IT">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DD98F85-E488-41C1-852E-927243E0E716}" type="slidenum">
              <a:rPr lang="it-IT">
                <a:solidFill>
                  <a:prstClr val="black"/>
                </a:solidFill>
              </a:rPr>
              <a:pPr>
                <a:defRPr/>
              </a:pPr>
              <a:t>13</a:t>
            </a:fld>
            <a:endParaRPr lang="it-IT">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AD6A07-20CC-4034-86C2-03A1BBD2E29A}" type="slidenum">
              <a:rPr lang="it-IT">
                <a:solidFill>
                  <a:prstClr val="black"/>
                </a:solidFill>
              </a:rPr>
              <a:pPr>
                <a:defRPr/>
              </a:pPr>
              <a:t>14</a:t>
            </a:fld>
            <a:endParaRPr lang="it-IT">
              <a:solidFill>
                <a:prstClr val="black"/>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DAF512-2CA5-4C08-B3B1-FCDCB05001F0}" type="slidenum">
              <a:rPr lang="it-IT">
                <a:solidFill>
                  <a:prstClr val="black"/>
                </a:solidFill>
              </a:rPr>
              <a:pPr>
                <a:defRPr/>
              </a:pPr>
              <a:t>15</a:t>
            </a:fld>
            <a:endParaRPr lang="it-IT">
              <a:solidFill>
                <a:prstClr val="black"/>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p:txBody>
          <a:bodyPr/>
          <a:lstStyle/>
          <a:p>
            <a:pPr>
              <a:defRPr/>
            </a:pPr>
            <a:fld id="{E511637A-2A20-4159-B8B8-62D589215FFB}" type="slidenum">
              <a:rPr lang="it-IT" smtClean="0">
                <a:solidFill>
                  <a:prstClr val="black"/>
                </a:solidFill>
              </a:rPr>
              <a:pPr>
                <a:defRPr/>
              </a:pPr>
              <a:t>24</a:t>
            </a:fld>
            <a:endParaRPr lang="it-IT" smtClean="0">
              <a:solidFill>
                <a:prstClr val="black"/>
              </a:solidFill>
            </a:endParaRPr>
          </a:p>
        </p:txBody>
      </p:sp>
      <p:sp>
        <p:nvSpPr>
          <p:cNvPr id="79875" name="Segnaposto immagine diapositiva 1"/>
          <p:cNvSpPr>
            <a:spLocks noGrp="1" noRot="1" noChangeAspect="1" noTextEdit="1"/>
          </p:cNvSpPr>
          <p:nvPr>
            <p:ph type="sldImg"/>
          </p:nvPr>
        </p:nvSpPr>
        <p:spPr>
          <a:ln/>
        </p:spPr>
      </p:sp>
      <p:sp>
        <p:nvSpPr>
          <p:cNvPr id="79876" name="Segnaposto note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lIns="91428" tIns="45715" rIns="91428" bIns="45715"/>
          <a:lstStyle/>
          <a:p>
            <a:pPr eaLnBrk="1" hangingPunct="1">
              <a:spcBef>
                <a:spcPct val="0"/>
              </a:spcBef>
            </a:pPr>
            <a:endParaRPr lang="it-IT" altLang="it-IT" smtClean="0"/>
          </a:p>
        </p:txBody>
      </p:sp>
      <p:sp>
        <p:nvSpPr>
          <p:cNvPr id="79877"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943596D-AE0B-49B6-80BA-78764EF333CA}" type="slidenum">
              <a:rPr lang="it-IT" altLang="it-IT">
                <a:solidFill>
                  <a:srgbClr val="000000"/>
                </a:solidFill>
                <a:latin typeface="Arial" pitchFamily="34" charset="0"/>
              </a:rPr>
              <a:pPr algn="r" eaLnBrk="1" hangingPunct="1">
                <a:spcBef>
                  <a:spcPct val="0"/>
                </a:spcBef>
              </a:pPr>
              <a:t>24</a:t>
            </a:fld>
            <a:endParaRPr lang="it-IT" altLang="it-IT">
              <a:solidFill>
                <a:srgbClr val="000000"/>
              </a:solidFill>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45235D-9FD9-4B46-869A-6AA655B23CA7}" type="slidenum">
              <a:rPr lang="it-IT"/>
              <a:pPr>
                <a:defRPr/>
              </a:pPr>
              <a:t>25</a:t>
            </a:fld>
            <a:endParaRPr lang="it-IT"/>
          </a:p>
        </p:txBody>
      </p:sp>
      <p:sp>
        <p:nvSpPr>
          <p:cNvPr id="80899" name="Rectangle 2"/>
          <p:cNvSpPr>
            <a:spLocks noGrp="1" noRot="1" noChangeAspect="1" noChangeArrowheads="1" noTextEdit="1"/>
          </p:cNvSpPr>
          <p:nvPr>
            <p:ph type="sldImg"/>
          </p:nvPr>
        </p:nvSpPr>
        <p:spPr>
          <a:xfrm>
            <a:off x="1143000" y="684213"/>
            <a:ext cx="4575175" cy="3430587"/>
          </a:xfrm>
          <a:ln/>
        </p:spPr>
      </p:sp>
      <p:sp>
        <p:nvSpPr>
          <p:cNvPr id="80900" name="Rectangle 3"/>
          <p:cNvSpPr>
            <a:spLocks noGrp="1" noChangeArrowheads="1"/>
          </p:cNvSpPr>
          <p:nvPr>
            <p:ph type="body" idx="1"/>
          </p:nvPr>
        </p:nvSpPr>
        <p:spPr>
          <a:xfrm>
            <a:off x="685800" y="4340225"/>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it-IT" smtClean="0">
                <a:solidFill>
                  <a:srgbClr val="FF3300"/>
                </a:solidFill>
              </a:rPr>
              <a:t>The starting point to the synthesis the silica submicron spheres is using the so called Stober method. It take place by the hydrolysis and the condesation/polimerisation reactions where the TEOS is using as starting reagents in an alcoholic solution of water and ammonia, where the ammonia itself plays the role of catalyst.</a:t>
            </a:r>
          </a:p>
          <a:p>
            <a:pPr>
              <a:spcBef>
                <a:spcPct val="0"/>
              </a:spcBef>
            </a:pPr>
            <a:r>
              <a:rPr lang="en-US" altLang="it-IT" smtClean="0">
                <a:solidFill>
                  <a:srgbClr val="FF3300"/>
                </a:solidFill>
              </a:rPr>
              <a:t>To the take in mind is we can control the particles size through the molar concentration of every single reactives. In our particular case </a:t>
            </a:r>
          </a:p>
          <a:p>
            <a:endParaRPr lang="fr-FR" alt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a:xfrm>
            <a:off x="1143000" y="684213"/>
            <a:ext cx="4573588" cy="3429000"/>
          </a:xfrm>
          <a:ln/>
        </p:spPr>
      </p:sp>
      <p:sp>
        <p:nvSpPr>
          <p:cNvPr id="81923" name="Rectangle 3"/>
          <p:cNvSpPr>
            <a:spLocks noGrp="1"/>
          </p:cNvSpPr>
          <p:nvPr>
            <p:ph type="body" idx="1"/>
          </p:nvPr>
        </p:nvSpPr>
        <p:spPr>
          <a:xfrm>
            <a:off x="685800" y="4341813"/>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smtClean="0"/>
              <a:t>Photonic crystals can be viewed just as a subclass of a larger family of</a:t>
            </a:r>
          </a:p>
          <a:p>
            <a:r>
              <a:rPr lang="it-IT" altLang="it-IT" smtClean="0"/>
              <a:t>material systems called metamaterials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F39A06F-8FEE-4D12-BDD5-91CEA264612C}" type="slidenum">
              <a:rPr lang="ar-SA" altLang="it-IT">
                <a:solidFill>
                  <a:srgbClr val="000000"/>
                </a:solidFill>
                <a:latin typeface="Calibri" pitchFamily="34" charset="0"/>
              </a:rPr>
              <a:pPr algn="r" eaLnBrk="1" hangingPunct="1">
                <a:spcBef>
                  <a:spcPct val="0"/>
                </a:spcBef>
              </a:pPr>
              <a:t>27</a:t>
            </a:fld>
            <a:endParaRPr lang="en-US" altLang="it-IT">
              <a:solidFill>
                <a:srgbClr val="000000"/>
              </a:solidFill>
              <a:latin typeface="Calibri"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it-IT" smtClean="0"/>
          </a:p>
          <a:p>
            <a:pPr>
              <a:spcBef>
                <a:spcPct val="0"/>
              </a:spcBef>
            </a:pPr>
            <a:endParaRPr lang="en-US" altLang="it-IT" smtClean="0"/>
          </a:p>
          <a:p>
            <a:pPr>
              <a:spcBef>
                <a:spcPct val="0"/>
              </a:spcBef>
            </a:pPr>
            <a:r>
              <a:rPr lang="en-US" altLang="it-IT" smtClean="0"/>
              <a:t>The main future of the structure of amorphous materials is the absence of the long range order , which it is important to know the structure of the material to understand thear physical and or chemical properties </a:t>
            </a:r>
          </a:p>
          <a:p>
            <a:pPr>
              <a:spcBef>
                <a:spcPct val="0"/>
              </a:spcBef>
            </a:pPr>
            <a:r>
              <a:rPr lang="en-US" altLang="it-IT" smtClean="0"/>
              <a:t>As we will see after.</a:t>
            </a:r>
          </a:p>
          <a:p>
            <a:pPr>
              <a:spcBef>
                <a:spcPct val="0"/>
              </a:spcBef>
            </a:pPr>
            <a:endParaRPr lang="en-US" alt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pPr>
              <a:defRPr/>
            </a:pPr>
            <a:fld id="{A76703C1-D0F1-4E6F-9F69-A0C8EE519F96}" type="slidenum">
              <a:rPr lang="it-IT"/>
              <a:pPr>
                <a:defRPr/>
              </a:pPr>
              <a:t>28</a:t>
            </a:fld>
            <a:endParaRPr lang="it-IT"/>
          </a:p>
        </p:txBody>
      </p:sp>
      <p:sp>
        <p:nvSpPr>
          <p:cNvPr id="839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F97AE4D-BBC5-47C8-BFBC-543465FD1CD4}" type="slidenum">
              <a:rPr lang="ar-SA" altLang="it-IT">
                <a:latin typeface="Calibri" pitchFamily="34" charset="0"/>
              </a:rPr>
              <a:pPr algn="r" eaLnBrk="1" hangingPunct="1">
                <a:spcBef>
                  <a:spcPct val="0"/>
                </a:spcBef>
              </a:pPr>
              <a:t>28</a:t>
            </a:fld>
            <a:endParaRPr lang="en-US" altLang="it-IT">
              <a:latin typeface="Calibri" pitchFamily="34" charset="0"/>
            </a:endParaRPr>
          </a:p>
        </p:txBody>
      </p:sp>
      <p:sp>
        <p:nvSpPr>
          <p:cNvPr id="83972" name="Rectangle 2"/>
          <p:cNvSpPr>
            <a:spLocks noGrp="1" noRot="1" noChangeAspect="1" noChangeArrowheads="1" noTextEdit="1"/>
          </p:cNvSpPr>
          <p:nvPr>
            <p:ph type="sldImg"/>
          </p:nvPr>
        </p:nvSpPr>
        <p:spPr>
          <a:ln/>
        </p:spPr>
      </p:sp>
      <p:sp>
        <p:nvSpPr>
          <p:cNvPr id="83973"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it-IT" smtClean="0"/>
          </a:p>
          <a:p>
            <a:pPr>
              <a:spcBef>
                <a:spcPct val="0"/>
              </a:spcBef>
            </a:pPr>
            <a:endParaRPr lang="en-US" altLang="it-IT" smtClean="0"/>
          </a:p>
          <a:p>
            <a:pPr>
              <a:spcBef>
                <a:spcPct val="0"/>
              </a:spcBef>
            </a:pPr>
            <a:r>
              <a:rPr lang="en-US" altLang="it-IT" smtClean="0"/>
              <a:t>The main future of the structure of amorphous materials is the absence of the long range order , which it is important to know the structure of the material to understand thear physical and or chemical properties </a:t>
            </a:r>
          </a:p>
          <a:p>
            <a:pPr>
              <a:spcBef>
                <a:spcPct val="0"/>
              </a:spcBef>
            </a:pPr>
            <a:r>
              <a:rPr lang="en-US" altLang="it-IT" smtClean="0"/>
              <a:t>As we will see after.</a:t>
            </a:r>
          </a:p>
          <a:p>
            <a:pPr>
              <a:spcBef>
                <a:spcPct val="0"/>
              </a:spcBef>
            </a:pPr>
            <a:endParaRPr lang="en-US" alt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pPr>
              <a:defRPr/>
            </a:pPr>
            <a:fld id="{B0C246F5-AFB9-4715-9459-B6F8FF465A1C}" type="slidenum">
              <a:rPr lang="it-IT"/>
              <a:pPr>
                <a:defRPr/>
              </a:pPr>
              <a:t>29</a:t>
            </a:fld>
            <a:endParaRPr lang="it-IT"/>
          </a:p>
        </p:txBody>
      </p:sp>
      <p:sp>
        <p:nvSpPr>
          <p:cNvPr id="849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77CE7FAF-7211-4259-AB86-7B8ED9EE24D1}" type="slidenum">
              <a:rPr lang="ar-SA" altLang="it-IT">
                <a:latin typeface="Calibri" pitchFamily="34" charset="0"/>
              </a:rPr>
              <a:pPr algn="r" eaLnBrk="1" hangingPunct="1">
                <a:spcBef>
                  <a:spcPct val="0"/>
                </a:spcBef>
              </a:pPr>
              <a:t>29</a:t>
            </a:fld>
            <a:endParaRPr lang="en-US" altLang="it-IT">
              <a:latin typeface="Calibri" pitchFamily="34" charset="0"/>
            </a:endParaRPr>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it-IT" smtClean="0"/>
          </a:p>
          <a:p>
            <a:pPr>
              <a:spcBef>
                <a:spcPct val="0"/>
              </a:spcBef>
            </a:pPr>
            <a:endParaRPr lang="en-US" altLang="it-IT" smtClean="0"/>
          </a:p>
          <a:p>
            <a:pPr>
              <a:spcBef>
                <a:spcPct val="0"/>
              </a:spcBef>
            </a:pPr>
            <a:r>
              <a:rPr lang="en-US" altLang="it-IT" smtClean="0"/>
              <a:t>The main future of the structure of amorphous materials is the absence of the long range order , which it is important to know the structure of the material to understand thear physical and or chemical properties </a:t>
            </a:r>
          </a:p>
          <a:p>
            <a:pPr>
              <a:spcBef>
                <a:spcPct val="0"/>
              </a:spcBef>
            </a:pPr>
            <a:r>
              <a:rPr lang="en-US" altLang="it-IT" smtClean="0"/>
              <a:t>As we will see after.</a:t>
            </a:r>
          </a:p>
          <a:p>
            <a:pPr>
              <a:spcBef>
                <a:spcPct val="0"/>
              </a:spcBef>
            </a:pPr>
            <a:endParaRPr lang="en-US" alt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824D62B-92EA-42FC-A44F-C6FA9A4B50FB}" type="slidenum">
              <a:rPr lang="it-IT"/>
              <a:pPr>
                <a:defRPr/>
              </a:pPr>
              <a:t>30</a:t>
            </a:fld>
            <a:endParaRPr lang="it-IT"/>
          </a:p>
        </p:txBody>
      </p:sp>
      <p:sp>
        <p:nvSpPr>
          <p:cNvPr id="86019" name="Rectangle 2"/>
          <p:cNvSpPr>
            <a:spLocks noGrp="1" noRot="1" noChangeAspect="1" noChangeArrowheads="1" noTextEdit="1"/>
          </p:cNvSpPr>
          <p:nvPr>
            <p:ph type="sldImg"/>
          </p:nvPr>
        </p:nvSpPr>
        <p:spPr>
          <a:xfrm>
            <a:off x="1143000" y="684213"/>
            <a:ext cx="4572000" cy="3429000"/>
          </a:xfrm>
          <a:ln/>
        </p:spPr>
      </p:sp>
      <p:sp>
        <p:nvSpPr>
          <p:cNvPr id="86020" name="Rectangle 3"/>
          <p:cNvSpPr>
            <a:spLocks noGrp="1" noChangeArrowheads="1"/>
          </p:cNvSpPr>
          <p:nvPr>
            <p:ph type="body" idx="1"/>
          </p:nvPr>
        </p:nvSpPr>
        <p:spPr>
          <a:xfrm>
            <a:off x="685800" y="4341813"/>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p:txBody>
          <a:bodyPr/>
          <a:lstStyle/>
          <a:p>
            <a:pPr>
              <a:defRPr/>
            </a:pPr>
            <a:fld id="{B9C31EE6-7AF3-45A6-ADD7-FC07F6121E6B}" type="slidenum">
              <a:rPr lang="it-IT" smtClean="0">
                <a:solidFill>
                  <a:prstClr val="black"/>
                </a:solidFill>
              </a:rPr>
              <a:pPr>
                <a:defRPr/>
              </a:pPr>
              <a:t>2</a:t>
            </a:fld>
            <a:endParaRPr lang="it-IT" smtClean="0">
              <a:solidFill>
                <a:prstClr val="black"/>
              </a:solidFill>
            </a:endParaRPr>
          </a:p>
        </p:txBody>
      </p:sp>
      <p:sp>
        <p:nvSpPr>
          <p:cNvPr id="62467" name="Segnaposto immagine diapositiva 1"/>
          <p:cNvSpPr>
            <a:spLocks noGrp="1" noRot="1" noChangeAspect="1" noTextEdit="1"/>
          </p:cNvSpPr>
          <p:nvPr>
            <p:ph type="sldImg"/>
          </p:nvPr>
        </p:nvSpPr>
        <p:spPr>
          <a:ln/>
        </p:spPr>
      </p:sp>
      <p:sp>
        <p:nvSpPr>
          <p:cNvPr id="62468" name="Segnaposto note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lIns="91428" tIns="45715" rIns="91428" bIns="45715"/>
          <a:lstStyle/>
          <a:p>
            <a:pPr eaLnBrk="1" hangingPunct="1">
              <a:spcBef>
                <a:spcPct val="0"/>
              </a:spcBef>
            </a:pPr>
            <a:endParaRPr lang="it-IT" smtClean="0"/>
          </a:p>
        </p:txBody>
      </p:sp>
      <p:sp>
        <p:nvSpPr>
          <p:cNvPr id="62469"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nchor="b"/>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fld id="{A1138A4E-59BB-4689-AB25-8B7BF23E81F9}" type="slidenum">
              <a:rPr lang="it-IT" sz="1200">
                <a:solidFill>
                  <a:prstClr val="black"/>
                </a:solidFill>
                <a:latin typeface="Arial" pitchFamily="34" charset="0"/>
              </a:rPr>
              <a:pPr algn="r" eaLnBrk="1" hangingPunct="1"/>
              <a:t>2</a:t>
            </a:fld>
            <a:endParaRPr lang="it-IT" sz="1200">
              <a:solidFill>
                <a:prstClr val="black"/>
              </a:solidFill>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FF0818B-177D-4D06-A642-214C43A2187A}" type="slidenum">
              <a:rPr lang="it-IT"/>
              <a:pPr>
                <a:defRPr/>
              </a:pPr>
              <a:t>31</a:t>
            </a:fld>
            <a:endParaRPr lang="it-IT"/>
          </a:p>
        </p:txBody>
      </p:sp>
      <p:sp>
        <p:nvSpPr>
          <p:cNvPr id="87043" name="Rectangle 2"/>
          <p:cNvSpPr>
            <a:spLocks noGrp="1" noRot="1" noChangeAspect="1" noChangeArrowheads="1" noTextEdit="1"/>
          </p:cNvSpPr>
          <p:nvPr>
            <p:ph type="sldImg"/>
          </p:nvPr>
        </p:nvSpPr>
        <p:spPr>
          <a:xfrm>
            <a:off x="1143000" y="684213"/>
            <a:ext cx="4572000" cy="3429000"/>
          </a:xfrm>
          <a:ln/>
        </p:spPr>
      </p:sp>
      <p:sp>
        <p:nvSpPr>
          <p:cNvPr id="87044" name="Rectangle 3"/>
          <p:cNvSpPr>
            <a:spLocks noGrp="1" noChangeArrowheads="1"/>
          </p:cNvSpPr>
          <p:nvPr>
            <p:ph type="body" idx="1"/>
          </p:nvPr>
        </p:nvSpPr>
        <p:spPr>
          <a:xfrm>
            <a:off x="685800" y="4341813"/>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3A1127-4120-4671-9163-63B7B7F767DD}" type="slidenum">
              <a:rPr lang="it-IT"/>
              <a:pPr>
                <a:defRPr/>
              </a:pPr>
              <a:t>32</a:t>
            </a:fld>
            <a:endParaRPr lang="it-IT"/>
          </a:p>
        </p:txBody>
      </p:sp>
      <p:sp>
        <p:nvSpPr>
          <p:cNvPr id="88067" name="Rectangle 2"/>
          <p:cNvSpPr>
            <a:spLocks noGrp="1" noRot="1" noChangeAspect="1" noChangeArrowheads="1" noTextEdit="1"/>
          </p:cNvSpPr>
          <p:nvPr>
            <p:ph type="sldImg"/>
          </p:nvPr>
        </p:nvSpPr>
        <p:spPr>
          <a:xfrm>
            <a:off x="1143000" y="684213"/>
            <a:ext cx="4572000" cy="3429000"/>
          </a:xfrm>
          <a:ln/>
        </p:spPr>
      </p:sp>
      <p:sp>
        <p:nvSpPr>
          <p:cNvPr id="88068" name="Rectangle 3"/>
          <p:cNvSpPr>
            <a:spLocks noGrp="1" noChangeArrowheads="1"/>
          </p:cNvSpPr>
          <p:nvPr>
            <p:ph type="body" idx="1"/>
          </p:nvPr>
        </p:nvSpPr>
        <p:spPr>
          <a:xfrm>
            <a:off x="685800" y="4341813"/>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82F75EB-614F-44BD-A248-F6EB5090161D}" type="slidenum">
              <a:rPr lang="it-IT"/>
              <a:pPr>
                <a:defRPr/>
              </a:pPr>
              <a:t>33</a:t>
            </a:fld>
            <a:endParaRPr lang="it-IT"/>
          </a:p>
        </p:txBody>
      </p:sp>
      <p:sp>
        <p:nvSpPr>
          <p:cNvPr id="89091" name="Rectangle 2"/>
          <p:cNvSpPr>
            <a:spLocks noGrp="1" noRot="1" noChangeAspect="1" noChangeArrowheads="1" noTextEdit="1"/>
          </p:cNvSpPr>
          <p:nvPr>
            <p:ph type="sldImg"/>
          </p:nvPr>
        </p:nvSpPr>
        <p:spPr>
          <a:xfrm>
            <a:off x="1143000" y="684213"/>
            <a:ext cx="4572000" cy="3429000"/>
          </a:xfrm>
          <a:ln/>
        </p:spPr>
      </p:sp>
      <p:sp>
        <p:nvSpPr>
          <p:cNvPr id="89092" name="Rectangle 3"/>
          <p:cNvSpPr>
            <a:spLocks noGrp="1" noChangeArrowheads="1"/>
          </p:cNvSpPr>
          <p:nvPr>
            <p:ph type="body" idx="1"/>
          </p:nvPr>
        </p:nvSpPr>
        <p:spPr>
          <a:xfrm>
            <a:off x="685800" y="4341813"/>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bwMode="auto">
          <a:xfrm>
            <a:off x="1143000" y="684213"/>
            <a:ext cx="4573588"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Rectangle 3"/>
          <p:cNvSpPr>
            <a:spLocks noGrp="1" noChangeArrowheads="1"/>
          </p:cNvSpPr>
          <p:nvPr>
            <p:ph type="body" idx="1"/>
          </p:nvPr>
        </p:nvSpPr>
        <p:spPr bwMode="auto">
          <a:xfrm>
            <a:off x="685480" y="4341894"/>
            <a:ext cx="5487041" cy="41139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Rot="1" noChangeAspect="1" noChangeArrowheads="1" noTextEdit="1"/>
          </p:cNvSpPr>
          <p:nvPr>
            <p:ph type="sldImg"/>
          </p:nvPr>
        </p:nvSpPr>
        <p:spPr bwMode="auto">
          <a:xfrm>
            <a:off x="1143000" y="684213"/>
            <a:ext cx="4573588"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3" name="Rectangle 3"/>
          <p:cNvSpPr>
            <a:spLocks noGrp="1" noChangeArrowheads="1"/>
          </p:cNvSpPr>
          <p:nvPr>
            <p:ph type="body" idx="1"/>
          </p:nvPr>
        </p:nvSpPr>
        <p:spPr bwMode="auto">
          <a:xfrm>
            <a:off x="685480" y="4341894"/>
            <a:ext cx="5487041" cy="41139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txBox="1">
            <a:spLocks noGrp="1" noChangeArrowheads="1"/>
          </p:cNvSpPr>
          <p:nvPr/>
        </p:nvSpPr>
        <p:spPr bwMode="auto">
          <a:xfrm>
            <a:off x="3883852" y="8685256"/>
            <a:ext cx="2972547" cy="45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pPr algn="r"/>
            <a:fld id="{6616E4E5-6BB4-4EED-B939-4A0A44183EA1}" type="slidenum">
              <a:rPr lang="en-GB" altLang="it-IT" sz="1200" smtClean="0">
                <a:solidFill>
                  <a:prstClr val="black"/>
                </a:solidFill>
                <a:latin typeface="Arial" pitchFamily="34" charset="0"/>
              </a:rPr>
              <a:pPr algn="r"/>
              <a:t>46</a:t>
            </a:fld>
            <a:endParaRPr lang="en-GB" altLang="it-IT" sz="1200" smtClean="0">
              <a:solidFill>
                <a:prstClr val="black"/>
              </a:solidFill>
              <a:latin typeface="Arial" pitchFamily="34" charset="0"/>
            </a:endParaRPr>
          </a:p>
        </p:txBody>
      </p:sp>
      <p:sp>
        <p:nvSpPr>
          <p:cNvPr id="292867"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it-IT" smtClean="0"/>
              <a:t>First metallic nanostructures investigated were nano-particles. </a:t>
            </a:r>
          </a:p>
          <a:p>
            <a:r>
              <a:rPr lang="en-GB" altLang="it-IT" smtClean="0"/>
              <a:t>see different sized colloids in solution. </a:t>
            </a:r>
          </a:p>
          <a:p>
            <a:r>
              <a:rPr lang="en-GB" altLang="it-IT" smtClean="0"/>
              <a:t>Faraday noted that the colour of the particles depend on size. </a:t>
            </a:r>
          </a:p>
          <a:p>
            <a:r>
              <a:rPr lang="en-GB" altLang="it-IT" smtClean="0"/>
              <a:t>Particles give fields at surface so used for SERS, but difficult coupling and poor reproducibility. </a:t>
            </a:r>
          </a:p>
          <a:p>
            <a:r>
              <a:rPr lang="en-GB" altLang="it-IT" smtClean="0"/>
              <a:t>Voids, colour tunes with size. Easy coupling by geometry.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3852" y="8685256"/>
            <a:ext cx="2972547" cy="45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pPr algn="r"/>
            <a:fld id="{0E11698F-5410-42E8-B7F2-2B988D55B374}" type="slidenum">
              <a:rPr lang="ar-SA" altLang="it-IT" sz="1200" smtClean="0">
                <a:solidFill>
                  <a:prstClr val="black"/>
                </a:solidFill>
                <a:latin typeface="Calibri" pitchFamily="34" charset="0"/>
              </a:rPr>
              <a:pPr algn="r"/>
              <a:t>47</a:t>
            </a:fld>
            <a:endParaRPr lang="en-US" altLang="it-IT" sz="1200" smtClean="0">
              <a:solidFill>
                <a:prstClr val="black"/>
              </a:solidFill>
              <a:latin typeface="Calibri" pitchFamily="34" charset="0"/>
            </a:endParaRPr>
          </a:p>
        </p:txBody>
      </p:sp>
      <p:sp>
        <p:nvSpPr>
          <p:cNvPr id="2641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it-IT" smtClean="0"/>
          </a:p>
          <a:p>
            <a:pPr>
              <a:spcBef>
                <a:spcPct val="0"/>
              </a:spcBef>
            </a:pPr>
            <a:endParaRPr lang="en-US" altLang="it-IT" smtClean="0"/>
          </a:p>
          <a:p>
            <a:pPr>
              <a:spcBef>
                <a:spcPct val="0"/>
              </a:spcBef>
            </a:pPr>
            <a:r>
              <a:rPr lang="en-US" altLang="it-IT" smtClean="0"/>
              <a:t>The main future of the structure of amorphous materials is the absence of the long range order , which it is important to know the structure of the material to understand thear physical and or chemical properties </a:t>
            </a:r>
          </a:p>
          <a:p>
            <a:pPr>
              <a:spcBef>
                <a:spcPct val="0"/>
              </a:spcBef>
            </a:pPr>
            <a:r>
              <a:rPr lang="en-US" altLang="it-IT" smtClean="0"/>
              <a:t>As we will see after.</a:t>
            </a:r>
          </a:p>
          <a:p>
            <a:pPr>
              <a:spcBef>
                <a:spcPct val="0"/>
              </a:spcBef>
            </a:pPr>
            <a:endParaRPr lang="en-US" alt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txBox="1">
            <a:spLocks noGrp="1" noChangeArrowheads="1"/>
          </p:cNvSpPr>
          <p:nvPr/>
        </p:nvSpPr>
        <p:spPr bwMode="auto">
          <a:xfrm>
            <a:off x="3883852" y="8685256"/>
            <a:ext cx="2972547" cy="45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pPr algn="r"/>
            <a:fld id="{DBE4A9BD-197B-4E26-ABB5-809F8883E3D2}" type="slidenum">
              <a:rPr lang="ar-SA" altLang="it-IT" sz="1200" smtClean="0">
                <a:solidFill>
                  <a:prstClr val="black"/>
                </a:solidFill>
                <a:latin typeface="Calibri" pitchFamily="34" charset="0"/>
              </a:rPr>
              <a:pPr algn="r"/>
              <a:t>48</a:t>
            </a:fld>
            <a:endParaRPr lang="en-US" altLang="it-IT" sz="1200" smtClean="0">
              <a:solidFill>
                <a:prstClr val="black"/>
              </a:solidFill>
              <a:latin typeface="Calibri" pitchFamily="34" charset="0"/>
            </a:endParaRPr>
          </a:p>
        </p:txBody>
      </p:sp>
      <p:sp>
        <p:nvSpPr>
          <p:cNvPr id="270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it-IT" smtClean="0"/>
          </a:p>
          <a:p>
            <a:pPr>
              <a:spcBef>
                <a:spcPct val="0"/>
              </a:spcBef>
            </a:pPr>
            <a:endParaRPr lang="en-US" altLang="it-IT" smtClean="0"/>
          </a:p>
          <a:p>
            <a:pPr>
              <a:spcBef>
                <a:spcPct val="0"/>
              </a:spcBef>
            </a:pPr>
            <a:r>
              <a:rPr lang="en-US" altLang="it-IT" smtClean="0"/>
              <a:t>The main future of the structure of amorphous materials is the absence of the long range order , which it is important to know the structure of the material to understand thear physical and or chemical properties </a:t>
            </a:r>
          </a:p>
          <a:p>
            <a:pPr>
              <a:spcBef>
                <a:spcPct val="0"/>
              </a:spcBef>
            </a:pPr>
            <a:r>
              <a:rPr lang="en-US" altLang="it-IT" smtClean="0"/>
              <a:t>As we will see after.</a:t>
            </a:r>
          </a:p>
          <a:p>
            <a:pPr>
              <a:spcBef>
                <a:spcPct val="0"/>
              </a:spcBef>
            </a:pPr>
            <a:endParaRPr lang="en-US" alt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txBox="1">
            <a:spLocks noGrp="1" noChangeArrowheads="1"/>
          </p:cNvSpPr>
          <p:nvPr/>
        </p:nvSpPr>
        <p:spPr bwMode="auto">
          <a:xfrm>
            <a:off x="3883852" y="8685256"/>
            <a:ext cx="2972547" cy="45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pPr algn="r"/>
            <a:fld id="{7C421286-A066-41E3-9CAD-59A98F190BDA}" type="slidenum">
              <a:rPr lang="ar-SA" altLang="it-IT" sz="1200" smtClean="0">
                <a:solidFill>
                  <a:prstClr val="black"/>
                </a:solidFill>
                <a:latin typeface="Calibri" pitchFamily="34" charset="0"/>
              </a:rPr>
              <a:pPr algn="r"/>
              <a:t>49</a:t>
            </a:fld>
            <a:endParaRPr lang="en-US" altLang="it-IT" sz="1200" smtClean="0">
              <a:solidFill>
                <a:prstClr val="black"/>
              </a:solidFill>
              <a:latin typeface="Calibri" pitchFamily="34" charset="0"/>
            </a:endParaRPr>
          </a:p>
        </p:txBody>
      </p:sp>
      <p:sp>
        <p:nvSpPr>
          <p:cNvPr id="272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it-IT" smtClean="0"/>
          </a:p>
          <a:p>
            <a:pPr>
              <a:spcBef>
                <a:spcPct val="0"/>
              </a:spcBef>
            </a:pPr>
            <a:endParaRPr lang="en-US" altLang="it-IT" smtClean="0"/>
          </a:p>
          <a:p>
            <a:pPr>
              <a:spcBef>
                <a:spcPct val="0"/>
              </a:spcBef>
            </a:pPr>
            <a:r>
              <a:rPr lang="en-US" altLang="it-IT" smtClean="0"/>
              <a:t>The main future of the structure of amorphous materials is the absence of the long range order , which it is important to know the structure of the material to understand thear physical and or chemical properties </a:t>
            </a:r>
          </a:p>
          <a:p>
            <a:pPr>
              <a:spcBef>
                <a:spcPct val="0"/>
              </a:spcBef>
            </a:pPr>
            <a:r>
              <a:rPr lang="en-US" altLang="it-IT" smtClean="0"/>
              <a:t>As we will see after.</a:t>
            </a:r>
          </a:p>
          <a:p>
            <a:pPr>
              <a:spcBef>
                <a:spcPct val="0"/>
              </a:spcBef>
            </a:pPr>
            <a:endParaRPr lang="en-US" altLang="it-I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p:txBody>
          <a:bodyPr/>
          <a:lstStyle/>
          <a:p>
            <a:pPr>
              <a:defRPr/>
            </a:pPr>
            <a:fld id="{D3491226-45DC-4719-A426-1683ED6A87BE}" type="slidenum">
              <a:rPr lang="it-IT" smtClean="0">
                <a:solidFill>
                  <a:prstClr val="black"/>
                </a:solidFill>
              </a:rPr>
              <a:pPr>
                <a:defRPr/>
              </a:pPr>
              <a:t>50</a:t>
            </a:fld>
            <a:endParaRPr lang="it-IT" smtClean="0">
              <a:solidFill>
                <a:prstClr val="black"/>
              </a:solidFill>
            </a:endParaRPr>
          </a:p>
        </p:txBody>
      </p:sp>
      <p:sp>
        <p:nvSpPr>
          <p:cNvPr id="91139" name="Segnaposto immagine diapositiva 1"/>
          <p:cNvSpPr>
            <a:spLocks noGrp="1" noRot="1" noChangeAspect="1" noTextEdit="1"/>
          </p:cNvSpPr>
          <p:nvPr>
            <p:ph type="sldImg"/>
          </p:nvPr>
        </p:nvSpPr>
        <p:spPr>
          <a:ln/>
        </p:spPr>
      </p:sp>
      <p:sp>
        <p:nvSpPr>
          <p:cNvPr id="91140" name="Segnaposto note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lIns="91428" tIns="45715" rIns="91428" bIns="45715"/>
          <a:lstStyle/>
          <a:p>
            <a:pPr eaLnBrk="1" hangingPunct="1">
              <a:spcBef>
                <a:spcPct val="0"/>
              </a:spcBef>
            </a:pPr>
            <a:endParaRPr lang="it-IT" altLang="it-IT" smtClean="0"/>
          </a:p>
        </p:txBody>
      </p:sp>
      <p:sp>
        <p:nvSpPr>
          <p:cNvPr id="91141"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3220D8EF-DBC9-4573-AB30-DC7353909D1D}" type="slidenum">
              <a:rPr lang="it-IT" altLang="it-IT">
                <a:solidFill>
                  <a:srgbClr val="000000"/>
                </a:solidFill>
                <a:latin typeface="Arial" pitchFamily="34" charset="0"/>
              </a:rPr>
              <a:pPr algn="r" eaLnBrk="1" hangingPunct="1">
                <a:spcBef>
                  <a:spcPct val="0"/>
                </a:spcBef>
              </a:pPr>
              <a:t>50</a:t>
            </a:fld>
            <a:endParaRPr lang="it-IT" altLang="it-IT">
              <a:solidFill>
                <a:srgbClr val="000000"/>
              </a:solidFill>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p:txBody>
          <a:bodyPr/>
          <a:lstStyle/>
          <a:p>
            <a:pPr>
              <a:defRPr/>
            </a:pPr>
            <a:fld id="{63250EB2-645F-4341-AB42-46E40D0A1C9B}" type="slidenum">
              <a:rPr lang="it-IT" smtClean="0"/>
              <a:pPr>
                <a:defRPr/>
              </a:pPr>
              <a:t>4</a:t>
            </a:fld>
            <a:endParaRPr lang="it-IT" smtClean="0"/>
          </a:p>
        </p:txBody>
      </p:sp>
      <p:sp>
        <p:nvSpPr>
          <p:cNvPr id="77827" name="Segnaposto immagine diapositiva 1"/>
          <p:cNvSpPr>
            <a:spLocks noGrp="1" noRot="1" noChangeAspect="1" noTextEdit="1"/>
          </p:cNvSpPr>
          <p:nvPr>
            <p:ph type="sldImg"/>
          </p:nvPr>
        </p:nvSpPr>
        <p:spPr>
          <a:ln/>
        </p:spPr>
      </p:sp>
      <p:sp>
        <p:nvSpPr>
          <p:cNvPr id="77828" name="Segnaposto note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lIns="91428" tIns="45715" rIns="91428" bIns="45715"/>
          <a:lstStyle/>
          <a:p>
            <a:pPr eaLnBrk="1" hangingPunct="1">
              <a:spcBef>
                <a:spcPct val="0"/>
              </a:spcBef>
            </a:pPr>
            <a:endParaRPr lang="it-IT" smtClean="0"/>
          </a:p>
        </p:txBody>
      </p:sp>
      <p:sp>
        <p:nvSpPr>
          <p:cNvPr id="77829"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nchor="b"/>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fld id="{82B35F62-0A15-455C-BB05-195D71823C62}" type="slidenum">
              <a:rPr lang="it-IT" sz="1200">
                <a:latin typeface="Arial" pitchFamily="34" charset="0"/>
              </a:rPr>
              <a:pPr algn="r" eaLnBrk="1" hangingPunct="1"/>
              <a:t>4</a:t>
            </a:fld>
            <a:endParaRPr lang="it-IT" sz="120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p:txBody>
          <a:bodyPr/>
          <a:lstStyle/>
          <a:p>
            <a:pPr>
              <a:defRPr/>
            </a:pPr>
            <a:fld id="{6A5706CC-A72D-4853-AED2-AFB74B7403FF}" type="slidenum">
              <a:rPr lang="it-IT">
                <a:solidFill>
                  <a:prstClr val="black"/>
                </a:solidFill>
              </a:rPr>
              <a:pPr>
                <a:defRPr/>
              </a:pPr>
              <a:t>55</a:t>
            </a:fld>
            <a:endParaRPr lang="it-IT">
              <a:solidFill>
                <a:prstClr val="black"/>
              </a:solidFill>
            </a:endParaRPr>
          </a:p>
        </p:txBody>
      </p:sp>
      <p:sp>
        <p:nvSpPr>
          <p:cNvPr id="92163" name="Segnaposto immagine diapositiva 1"/>
          <p:cNvSpPr>
            <a:spLocks noGrp="1" noRot="1" noChangeAspect="1" noTextEdit="1"/>
          </p:cNvSpPr>
          <p:nvPr>
            <p:ph type="sldImg"/>
          </p:nvPr>
        </p:nvSpPr>
        <p:spPr>
          <a:ln/>
        </p:spPr>
      </p:sp>
      <p:sp>
        <p:nvSpPr>
          <p:cNvPr id="92164" name="Segnaposto note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lIns="91428" tIns="45715" rIns="91428" bIns="45715"/>
          <a:lstStyle/>
          <a:p>
            <a:pPr eaLnBrk="1" hangingPunct="1">
              <a:spcBef>
                <a:spcPct val="0"/>
              </a:spcBef>
            </a:pPr>
            <a:endParaRPr lang="it-IT" altLang="it-IT" smtClean="0"/>
          </a:p>
        </p:txBody>
      </p:sp>
      <p:sp>
        <p:nvSpPr>
          <p:cNvPr id="92165"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E2EC3F3-CD45-41C9-9E51-FBA61851EC76}" type="slidenum">
              <a:rPr lang="it-IT" altLang="it-IT">
                <a:solidFill>
                  <a:srgbClr val="000000"/>
                </a:solidFill>
                <a:latin typeface="Arial" pitchFamily="34" charset="0"/>
              </a:rPr>
              <a:pPr algn="r" eaLnBrk="1" hangingPunct="1">
                <a:spcBef>
                  <a:spcPct val="0"/>
                </a:spcBef>
              </a:pPr>
              <a:t>55</a:t>
            </a:fld>
            <a:endParaRPr lang="it-IT" altLang="it-IT">
              <a:solidFill>
                <a:srgbClr val="000000"/>
              </a:solidFill>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8"/>
          <p:cNvSpPr>
            <a:spLocks noGrp="1" noChangeArrowheads="1"/>
          </p:cNvSpPr>
          <p:nvPr>
            <p:ph type="sldNum" sz="quarter" idx="5"/>
          </p:nvPr>
        </p:nvSpPr>
        <p:spPr/>
        <p:txBody>
          <a:bodyPr/>
          <a:lstStyle/>
          <a:p>
            <a:pPr>
              <a:defRPr/>
            </a:pPr>
            <a:fld id="{01C5B0C3-6793-4FE6-BF2B-93ECB524165F}" type="slidenum">
              <a:rPr lang="it-IT" smtClean="0">
                <a:solidFill>
                  <a:prstClr val="black"/>
                </a:solidFill>
              </a:rPr>
              <a:pPr>
                <a:defRPr/>
              </a:pPr>
              <a:t>63</a:t>
            </a:fld>
            <a:endParaRPr lang="it-IT" smtClean="0">
              <a:solidFill>
                <a:prstClr val="black"/>
              </a:solidFill>
            </a:endParaRPr>
          </a:p>
        </p:txBody>
      </p:sp>
      <p:sp>
        <p:nvSpPr>
          <p:cNvPr id="93187" name="Rectangle 1"/>
          <p:cNvSpPr>
            <a:spLocks noGrp="1" noRot="1" noChangeAspect="1" noChangeArrowheads="1" noTextEdit="1"/>
          </p:cNvSpPr>
          <p:nvPr>
            <p:ph type="sldImg"/>
          </p:nvPr>
        </p:nvSpPr>
        <p:spPr>
          <a:xfrm>
            <a:off x="1143000" y="695325"/>
            <a:ext cx="4570413" cy="3427413"/>
          </a:xfrm>
          <a:solidFill>
            <a:srgbClr val="FFFFFF"/>
          </a:solidFill>
          <a:ln/>
        </p:spPr>
      </p:sp>
      <p:sp>
        <p:nvSpPr>
          <p:cNvPr id="9318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it-I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8"/>
          <p:cNvSpPr>
            <a:spLocks noGrp="1" noChangeArrowheads="1"/>
          </p:cNvSpPr>
          <p:nvPr>
            <p:ph type="sldNum" sz="quarter" idx="5"/>
          </p:nvPr>
        </p:nvSpPr>
        <p:spPr/>
        <p:txBody>
          <a:bodyPr/>
          <a:lstStyle/>
          <a:p>
            <a:pPr>
              <a:defRPr/>
            </a:pPr>
            <a:fld id="{7ADE1044-1B3F-4CD4-B1AC-5F2E42C450A1}" type="slidenum">
              <a:rPr lang="it-IT" smtClean="0">
                <a:solidFill>
                  <a:prstClr val="black"/>
                </a:solidFill>
              </a:rPr>
              <a:pPr>
                <a:defRPr/>
              </a:pPr>
              <a:t>64</a:t>
            </a:fld>
            <a:endParaRPr lang="it-IT" smtClean="0">
              <a:solidFill>
                <a:prstClr val="black"/>
              </a:solidFill>
            </a:endParaRPr>
          </a:p>
        </p:txBody>
      </p:sp>
      <p:sp>
        <p:nvSpPr>
          <p:cNvPr id="94211" name="Rectangle 1"/>
          <p:cNvSpPr>
            <a:spLocks noGrp="1" noRot="1" noChangeAspect="1" noChangeArrowheads="1" noTextEdit="1"/>
          </p:cNvSpPr>
          <p:nvPr>
            <p:ph type="sldImg"/>
          </p:nvPr>
        </p:nvSpPr>
        <p:spPr>
          <a:xfrm>
            <a:off x="1143000" y="695325"/>
            <a:ext cx="4570413" cy="3427413"/>
          </a:xfrm>
          <a:solidFill>
            <a:srgbClr val="FFFFFF"/>
          </a:solidFill>
          <a:ln/>
        </p:spPr>
      </p:sp>
      <p:sp>
        <p:nvSpPr>
          <p:cNvPr id="9421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8"/>
          <p:cNvSpPr>
            <a:spLocks noGrp="1" noChangeArrowheads="1"/>
          </p:cNvSpPr>
          <p:nvPr>
            <p:ph type="sldNum" sz="quarter" idx="5"/>
          </p:nvPr>
        </p:nvSpPr>
        <p:spPr/>
        <p:txBody>
          <a:bodyPr/>
          <a:lstStyle/>
          <a:p>
            <a:pPr>
              <a:defRPr/>
            </a:pPr>
            <a:fld id="{48036697-53B8-4C9A-A99C-9D8714906BCE}" type="slidenum">
              <a:rPr lang="it-IT" smtClean="0">
                <a:solidFill>
                  <a:prstClr val="black"/>
                </a:solidFill>
              </a:rPr>
              <a:pPr>
                <a:defRPr/>
              </a:pPr>
              <a:t>65</a:t>
            </a:fld>
            <a:endParaRPr lang="it-IT" smtClean="0">
              <a:solidFill>
                <a:prstClr val="black"/>
              </a:solidFill>
            </a:endParaRPr>
          </a:p>
        </p:txBody>
      </p:sp>
      <p:sp>
        <p:nvSpPr>
          <p:cNvPr id="95235" name="Rectangle 1"/>
          <p:cNvSpPr>
            <a:spLocks noGrp="1" noRot="1" noChangeAspect="1" noChangeArrowheads="1" noTextEdit="1"/>
          </p:cNvSpPr>
          <p:nvPr>
            <p:ph type="sldImg"/>
          </p:nvPr>
        </p:nvSpPr>
        <p:spPr>
          <a:xfrm>
            <a:off x="1143000" y="695325"/>
            <a:ext cx="4570413" cy="3427413"/>
          </a:xfrm>
          <a:solidFill>
            <a:srgbClr val="FFFFFF"/>
          </a:solidFill>
          <a:ln/>
        </p:spPr>
      </p:sp>
      <p:sp>
        <p:nvSpPr>
          <p:cNvPr id="95236"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8"/>
          <p:cNvSpPr>
            <a:spLocks noGrp="1" noChangeArrowheads="1"/>
          </p:cNvSpPr>
          <p:nvPr>
            <p:ph type="sldNum" sz="quarter" idx="5"/>
          </p:nvPr>
        </p:nvSpPr>
        <p:spPr/>
        <p:txBody>
          <a:bodyPr/>
          <a:lstStyle/>
          <a:p>
            <a:pPr>
              <a:defRPr/>
            </a:pPr>
            <a:fld id="{94233776-A3C2-44A6-9092-DDD23BDF0B0E}" type="slidenum">
              <a:rPr lang="it-IT" smtClean="0">
                <a:solidFill>
                  <a:prstClr val="black"/>
                </a:solidFill>
              </a:rPr>
              <a:pPr>
                <a:defRPr/>
              </a:pPr>
              <a:t>67</a:t>
            </a:fld>
            <a:endParaRPr lang="it-IT" smtClean="0">
              <a:solidFill>
                <a:prstClr val="black"/>
              </a:solidFill>
            </a:endParaRPr>
          </a:p>
        </p:txBody>
      </p:sp>
      <p:sp>
        <p:nvSpPr>
          <p:cNvPr id="96259" name="Rectangle 1"/>
          <p:cNvSpPr>
            <a:spLocks noGrp="1" noRot="1" noChangeAspect="1" noChangeArrowheads="1" noTextEdit="1"/>
          </p:cNvSpPr>
          <p:nvPr>
            <p:ph type="sldImg"/>
          </p:nvPr>
        </p:nvSpPr>
        <p:spPr>
          <a:xfrm>
            <a:off x="1143000" y="695325"/>
            <a:ext cx="4570413" cy="3427413"/>
          </a:xfrm>
          <a:solidFill>
            <a:srgbClr val="FFFFFF"/>
          </a:solidFill>
          <a:ln/>
        </p:spPr>
      </p:sp>
      <p:sp>
        <p:nvSpPr>
          <p:cNvPr id="96260"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it-I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1FD9E58-FCA7-4B3C-B5CC-B7F2F7737638}" type="slidenum">
              <a:rPr lang="it-IT"/>
              <a:pPr>
                <a:defRPr/>
              </a:pPr>
              <a:t>73</a:t>
            </a:fld>
            <a:endParaRPr lang="it-IT"/>
          </a:p>
        </p:txBody>
      </p:sp>
      <p:sp>
        <p:nvSpPr>
          <p:cNvPr id="97283" name="Rectangle 2"/>
          <p:cNvSpPr>
            <a:spLocks noGrp="1" noRot="1" noChangeAspect="1" noChangeArrowheads="1" noTextEdit="1"/>
          </p:cNvSpPr>
          <p:nvPr>
            <p:ph type="sldImg"/>
          </p:nvPr>
        </p:nvSpPr>
        <p:spPr>
          <a:xfrm>
            <a:off x="1141413" y="684213"/>
            <a:ext cx="4573587" cy="3430587"/>
          </a:xfrm>
          <a:ln/>
        </p:spPr>
      </p:sp>
      <p:sp>
        <p:nvSpPr>
          <p:cNvPr id="97284" name="Rectangle 3"/>
          <p:cNvSpPr>
            <a:spLocks noGrp="1" noChangeArrowheads="1"/>
          </p:cNvSpPr>
          <p:nvPr>
            <p:ph type="body" idx="1"/>
          </p:nvPr>
        </p:nvSpPr>
        <p:spPr>
          <a:xfrm>
            <a:off x="685800" y="4341813"/>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a:xfrm>
            <a:off x="1144588" y="687388"/>
            <a:ext cx="4568825" cy="3427412"/>
          </a:xfrm>
          <a:ln/>
        </p:spPr>
      </p:sp>
      <p:sp>
        <p:nvSpPr>
          <p:cNvPr id="78851" name="Rectangle 3"/>
          <p:cNvSpPr>
            <a:spLocks noGrp="1"/>
          </p:cNvSpPr>
          <p:nvPr>
            <p:ph type="body" idx="1"/>
          </p:nvPr>
        </p:nvSpPr>
        <p:spPr>
          <a:xfrm>
            <a:off x="914400" y="4341813"/>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4D9433A-A338-4BC6-A2FC-CC20316C55AA}" type="slidenum">
              <a:rPr lang="it-IT">
                <a:solidFill>
                  <a:prstClr val="black"/>
                </a:solidFill>
              </a:rPr>
              <a:pPr>
                <a:defRPr/>
              </a:pPr>
              <a:t>8</a:t>
            </a:fld>
            <a:endParaRPr lang="it-IT">
              <a:solidFill>
                <a:prstClr val="black"/>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57D818-4654-4394-A177-BB04295C9330}" type="slidenum">
              <a:rPr lang="it-IT">
                <a:solidFill>
                  <a:prstClr val="black"/>
                </a:solidFill>
              </a:rPr>
              <a:pPr>
                <a:defRPr/>
              </a:pPr>
              <a:t>9</a:t>
            </a:fld>
            <a:endParaRPr lang="it-IT">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5A26EB-2D36-4120-B180-32ACF96DB6F6}" type="slidenum">
              <a:rPr lang="it-IT">
                <a:solidFill>
                  <a:prstClr val="black"/>
                </a:solidFill>
              </a:rPr>
              <a:pPr>
                <a:defRPr/>
              </a:pPr>
              <a:t>10</a:t>
            </a:fld>
            <a:endParaRPr lang="it-IT">
              <a:solidFill>
                <a:prstClr val="black"/>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6F86A6B-C5AA-4353-9216-A45D616CE078}" type="slidenum">
              <a:rPr lang="it-IT">
                <a:solidFill>
                  <a:prstClr val="black"/>
                </a:solidFill>
              </a:rPr>
              <a:pPr>
                <a:defRPr/>
              </a:pPr>
              <a:t>11</a:t>
            </a:fld>
            <a:endParaRPr lang="it-IT">
              <a:solidFill>
                <a:prstClr val="black"/>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A60907B-91D4-4884-BAA7-DE177AD73545}" type="slidenum">
              <a:rPr lang="it-IT">
                <a:solidFill>
                  <a:prstClr val="black"/>
                </a:solidFill>
              </a:rPr>
              <a:pPr>
                <a:defRPr/>
              </a:pPr>
              <a:t>12</a:t>
            </a:fld>
            <a:endParaRPr lang="it-IT">
              <a:solidFill>
                <a:prstClr val="black"/>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9.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0.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5" name="CasellaDiTesto 4"/>
          <p:cNvSpPr txBox="1"/>
          <p:nvPr userDrawn="1"/>
        </p:nvSpPr>
        <p:spPr>
          <a:xfrm>
            <a:off x="900113" y="6453188"/>
            <a:ext cx="7272337" cy="261610"/>
          </a:xfrm>
          <a:prstGeom prst="rect">
            <a:avLst/>
          </a:prstGeom>
          <a:noFill/>
        </p:spPr>
        <p:txBody>
          <a:bodyPr>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11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28980983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41583133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685800" y="1981200"/>
            <a:ext cx="3810000" cy="4114800"/>
          </a:xfrm>
        </p:spPr>
        <p:txBody>
          <a:bodyPr/>
          <a:lstStyle/>
          <a:p>
            <a:pPr lvl="0"/>
            <a:endParaRPr lang="it-IT" noProof="0" smtClean="0"/>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ttangolo 6"/>
          <p:cNvSpPr/>
          <p:nvPr userDrawn="1"/>
        </p:nvSpPr>
        <p:spPr>
          <a:xfrm>
            <a:off x="179512" y="6434083"/>
            <a:ext cx="8856984" cy="246221"/>
          </a:xfrm>
          <a:prstGeom prst="rect">
            <a:avLst/>
          </a:prstGeom>
        </p:spPr>
        <p:txBody>
          <a:bodyPr wrap="square">
            <a:spAutoFit/>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10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10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0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10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0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10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0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10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0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10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10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10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2145894930"/>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smtClean="0"/>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pic>
        <p:nvPicPr>
          <p:cNvPr id="1546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536" y="6381328"/>
            <a:ext cx="8497887"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accent1">
                      <a:gamma/>
                      <a:shade val="60000"/>
                      <a:invGamma/>
                      <a:alpha val="50000"/>
                    </a:schemeClr>
                  </a:outerShdw>
                </a:effectLst>
              </a14:hiddenEffects>
            </a:ext>
          </a:extLst>
        </p:spPr>
      </p:pic>
    </p:spTree>
    <p:extLst>
      <p:ext uri="{BB962C8B-B14F-4D97-AF65-F5344CB8AC3E}">
        <p14:creationId xmlns:p14="http://schemas.microsoft.com/office/powerpoint/2010/main" val="18685844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4" name="Picture 10" descr="civen_scritt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14750" y="381000"/>
            <a:ext cx="1712913"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2"/>
          <p:cNvGrpSpPr>
            <a:grpSpLocks/>
          </p:cNvGrpSpPr>
          <p:nvPr userDrawn="1"/>
        </p:nvGrpSpPr>
        <p:grpSpPr bwMode="auto">
          <a:xfrm>
            <a:off x="366713" y="5105400"/>
            <a:ext cx="8408987" cy="1698625"/>
            <a:chOff x="231" y="3216"/>
            <a:chExt cx="5297" cy="1070"/>
          </a:xfrm>
        </p:grpSpPr>
        <p:pic>
          <p:nvPicPr>
            <p:cNvPr id="6" name="Picture 8" descr="UNI"/>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 y="3216"/>
              <a:ext cx="1072" cy="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unive_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4" y="3216"/>
              <a:ext cx="1070" cy="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logoV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416" y="3220"/>
              <a:ext cx="1112" cy="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8" name="Rectangle 2"/>
          <p:cNvSpPr>
            <a:spLocks noGrp="1" noChangeArrowheads="1"/>
          </p:cNvSpPr>
          <p:nvPr>
            <p:ph type="ctrTitle"/>
          </p:nvPr>
        </p:nvSpPr>
        <p:spPr bwMode="auto">
          <a:xfrm>
            <a:off x="685800" y="2133600"/>
            <a:ext cx="7772400" cy="14700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solidFill>
                  <a:schemeClr val="accent2"/>
                </a:solidFill>
              </a:defRPr>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accent2"/>
                </a:solidFill>
              </a:defRPr>
            </a:lvl1pPr>
          </a:lstStyle>
          <a:p>
            <a:r>
              <a:rPr lang="en-US"/>
              <a:t>Click to edit Master subtitle style</a:t>
            </a:r>
          </a:p>
        </p:txBody>
      </p:sp>
    </p:spTree>
    <p:extLst>
      <p:ext uri="{BB962C8B-B14F-4D97-AF65-F5344CB8AC3E}">
        <p14:creationId xmlns:p14="http://schemas.microsoft.com/office/powerpoint/2010/main" val="7139012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0416874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4807401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816100"/>
            <a:ext cx="40386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816100"/>
            <a:ext cx="40386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2120456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9686658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10557258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ttangolo 1"/>
          <p:cNvSpPr/>
          <p:nvPr userDrawn="1"/>
        </p:nvSpPr>
        <p:spPr>
          <a:xfrm>
            <a:off x="179512" y="6525344"/>
            <a:ext cx="8640960" cy="230832"/>
          </a:xfrm>
          <a:prstGeom prst="rect">
            <a:avLst/>
          </a:prstGeom>
        </p:spPr>
        <p:txBody>
          <a:bodyPr wrap="square">
            <a:spAutoFit/>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9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9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9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9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9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9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9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9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9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9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9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9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713862587"/>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409553547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21362"/>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2136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0380284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2568196619"/>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924857466"/>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746750"/>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7467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236315344"/>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457200" y="1816100"/>
            <a:ext cx="4038600" cy="4205288"/>
          </a:xfrm>
        </p:spPr>
        <p:txBody>
          <a:bodyPr/>
          <a:lstStyle/>
          <a:p>
            <a:pPr lvl="0"/>
            <a:endParaRPr lang="it-IT" noProof="0" smtClean="0"/>
          </a:p>
        </p:txBody>
      </p:sp>
      <p:sp>
        <p:nvSpPr>
          <p:cNvPr id="4" name="Segnaposto testo 3"/>
          <p:cNvSpPr>
            <a:spLocks noGrp="1"/>
          </p:cNvSpPr>
          <p:nvPr>
            <p:ph type="body" sz="half" idx="2"/>
          </p:nvPr>
        </p:nvSpPr>
        <p:spPr>
          <a:xfrm>
            <a:off x="4648200" y="1816100"/>
            <a:ext cx="4038600" cy="42052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ttangolo 4"/>
          <p:cNvSpPr/>
          <p:nvPr userDrawn="1"/>
        </p:nvSpPr>
        <p:spPr>
          <a:xfrm>
            <a:off x="179512" y="6525344"/>
            <a:ext cx="8640960" cy="230832"/>
          </a:xfrm>
          <a:prstGeom prst="rect">
            <a:avLst/>
          </a:prstGeom>
        </p:spPr>
        <p:txBody>
          <a:bodyPr wrap="square">
            <a:spAutoFit/>
          </a:bodyPr>
          <a:lstStyle/>
          <a:p>
            <a:pPr algn="ctr" eaLnBrk="0" hangingPunct="0"/>
            <a:r>
              <a:rPr lang="en-US" sz="900" dirty="0" smtClean="0">
                <a:solidFill>
                  <a:srgbClr val="FF0000"/>
                </a:solidFill>
                <a:effectLst>
                  <a:outerShdw blurRad="38100" dist="38100" dir="2700000" algn="tl">
                    <a:srgbClr val="000000">
                      <a:alpha val="43137"/>
                    </a:srgbClr>
                  </a:outerShdw>
                </a:effectLst>
              </a:rPr>
              <a:t>“Nanotechnology in industrial processes” Institute of  Low Temperature and Structure Research, Polish Academy of Sciences, Wroclaw 04-08 November 2013</a:t>
            </a:r>
            <a:endParaRPr lang="en-US" sz="9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9401167"/>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AndTx" preserve="1">
  <p:cSld name="Titolo, contenuto 2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816100"/>
            <a:ext cx="4038600" cy="20256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57200" y="3994150"/>
            <a:ext cx="4038600" cy="20272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half" idx="3"/>
          </p:nvPr>
        </p:nvSpPr>
        <p:spPr>
          <a:xfrm>
            <a:off x="4648200" y="1816100"/>
            <a:ext cx="4038600" cy="42052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213148039"/>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816100"/>
            <a:ext cx="4038600" cy="42052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816100"/>
            <a:ext cx="4038600" cy="20256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94150"/>
            <a:ext cx="4038600" cy="20272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6949149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7467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8227711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4" name="Picture 10" descr="civen_scritt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14750" y="381000"/>
            <a:ext cx="1712913"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2"/>
          <p:cNvGrpSpPr>
            <a:grpSpLocks/>
          </p:cNvGrpSpPr>
          <p:nvPr userDrawn="1"/>
        </p:nvGrpSpPr>
        <p:grpSpPr bwMode="auto">
          <a:xfrm>
            <a:off x="366713" y="5105400"/>
            <a:ext cx="8408987" cy="1698625"/>
            <a:chOff x="231" y="3216"/>
            <a:chExt cx="5297" cy="1070"/>
          </a:xfrm>
        </p:grpSpPr>
        <p:pic>
          <p:nvPicPr>
            <p:cNvPr id="6" name="Picture 8" descr="UNI"/>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 y="3216"/>
              <a:ext cx="1072" cy="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unive_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4" y="3216"/>
              <a:ext cx="1070" cy="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logoV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416" y="3220"/>
              <a:ext cx="1112" cy="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8" name="Rectangle 2"/>
          <p:cNvSpPr>
            <a:spLocks noGrp="1" noChangeArrowheads="1"/>
          </p:cNvSpPr>
          <p:nvPr>
            <p:ph type="ctrTitle"/>
          </p:nvPr>
        </p:nvSpPr>
        <p:spPr bwMode="auto">
          <a:xfrm>
            <a:off x="685800" y="2133600"/>
            <a:ext cx="7772400" cy="14700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solidFill>
                  <a:schemeClr val="accent2"/>
                </a:solidFill>
              </a:defRPr>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accent2"/>
                </a:solidFill>
              </a:defRPr>
            </a:lvl1pPr>
          </a:lstStyle>
          <a:p>
            <a:r>
              <a:rPr lang="en-US"/>
              <a:t>Click to edit Master subtitle style</a:t>
            </a:r>
          </a:p>
        </p:txBody>
      </p:sp>
    </p:spTree>
    <p:extLst>
      <p:ext uri="{BB962C8B-B14F-4D97-AF65-F5344CB8AC3E}">
        <p14:creationId xmlns:p14="http://schemas.microsoft.com/office/powerpoint/2010/main" val="42848374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8649901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3529305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CasellaDiTesto 5"/>
          <p:cNvSpPr txBox="1"/>
          <p:nvPr userDrawn="1"/>
        </p:nvSpPr>
        <p:spPr>
          <a:xfrm>
            <a:off x="900113" y="6453188"/>
            <a:ext cx="7272337" cy="261610"/>
          </a:xfrm>
          <a:prstGeom prst="rect">
            <a:avLst/>
          </a:prstGeom>
          <a:noFill/>
        </p:spPr>
        <p:txBody>
          <a:bodyPr>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11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350579589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816100"/>
            <a:ext cx="40386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816100"/>
            <a:ext cx="40386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1969552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0947525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13580827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ttangolo 1"/>
          <p:cNvSpPr/>
          <p:nvPr userDrawn="1"/>
        </p:nvSpPr>
        <p:spPr>
          <a:xfrm>
            <a:off x="179512" y="6356040"/>
            <a:ext cx="8640960" cy="369332"/>
          </a:xfrm>
          <a:prstGeom prst="rect">
            <a:avLst/>
          </a:prstGeom>
        </p:spPr>
        <p:txBody>
          <a:bodyPr wrap="square">
            <a:spAutoFit/>
          </a:bodyPr>
          <a:lstStyle/>
          <a:p>
            <a:pPr algn="ctr" eaLnBrk="0" hangingPunct="0"/>
            <a:endParaRPr lang="en-US" sz="900" dirty="0" smtClean="0">
              <a:solidFill>
                <a:srgbClr val="FF0000"/>
              </a:solidFill>
              <a:effectLst>
                <a:outerShdw blurRad="38100" dist="38100" dir="2700000" algn="tl">
                  <a:srgbClr val="000000">
                    <a:alpha val="43137"/>
                  </a:srgbClr>
                </a:outerShdw>
              </a:effectLst>
            </a:endParaRPr>
          </a:p>
          <a:p>
            <a:pPr marL="0" marR="0" indent="0" algn="ctr" defTabSz="914400" rtl="0" eaLnBrk="0" fontAlgn="base" latinLnBrk="0" hangingPunct="0">
              <a:lnSpc>
                <a:spcPct val="100000"/>
              </a:lnSpc>
              <a:spcBef>
                <a:spcPct val="0"/>
              </a:spcBef>
              <a:spcAft>
                <a:spcPct val="0"/>
              </a:spcAft>
              <a:buClrTx/>
              <a:buSzTx/>
              <a:buFontTx/>
              <a:buNone/>
              <a:tabLst/>
              <a:defRPr/>
            </a:pPr>
            <a:r>
              <a:rPr lang="en-US" sz="9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9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9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9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9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9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9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9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9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9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9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9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1426844718"/>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524768544"/>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1021937503"/>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637789850"/>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746750"/>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7467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676728411"/>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457200" y="1816100"/>
            <a:ext cx="4038600" cy="4205288"/>
          </a:xfrm>
        </p:spPr>
        <p:txBody>
          <a:bodyPr/>
          <a:lstStyle/>
          <a:p>
            <a:pPr lvl="0"/>
            <a:endParaRPr lang="it-IT" noProof="0" smtClean="0"/>
          </a:p>
        </p:txBody>
      </p:sp>
      <p:sp>
        <p:nvSpPr>
          <p:cNvPr id="4" name="Segnaposto testo 3"/>
          <p:cNvSpPr>
            <a:spLocks noGrp="1"/>
          </p:cNvSpPr>
          <p:nvPr>
            <p:ph type="body" sz="half" idx="2"/>
          </p:nvPr>
        </p:nvSpPr>
        <p:spPr>
          <a:xfrm>
            <a:off x="4648200" y="1816100"/>
            <a:ext cx="4038600" cy="42052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ttangolo 4"/>
          <p:cNvSpPr/>
          <p:nvPr userDrawn="1"/>
        </p:nvSpPr>
        <p:spPr>
          <a:xfrm>
            <a:off x="179512" y="6525344"/>
            <a:ext cx="8640960" cy="230832"/>
          </a:xfrm>
          <a:prstGeom prst="rect">
            <a:avLst/>
          </a:prstGeom>
        </p:spPr>
        <p:txBody>
          <a:bodyPr wrap="square">
            <a:spAutoFit/>
          </a:bodyPr>
          <a:lstStyle/>
          <a:p>
            <a:pPr algn="ctr" eaLnBrk="0" hangingPunct="0"/>
            <a:r>
              <a:rPr lang="en-US" sz="900" dirty="0" smtClean="0">
                <a:solidFill>
                  <a:srgbClr val="FF0000"/>
                </a:solidFill>
                <a:effectLst>
                  <a:outerShdw blurRad="38100" dist="38100" dir="2700000" algn="tl">
                    <a:srgbClr val="000000">
                      <a:alpha val="43137"/>
                    </a:srgbClr>
                  </a:outerShdw>
                </a:effectLst>
              </a:rPr>
              <a:t>“Nanotechnology in industrial processes” Institute of  Low Temperature and Structure Research, Polish Academy of Sciences, Wroclaw 04-08 November 2013</a:t>
            </a:r>
            <a:endParaRPr lang="en-US" sz="9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812390"/>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AndTx" preserve="1">
  <p:cSld name="Titolo, contenuto 2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816100"/>
            <a:ext cx="4038600" cy="20256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57200" y="3994150"/>
            <a:ext cx="4038600" cy="20272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half" idx="3"/>
          </p:nvPr>
        </p:nvSpPr>
        <p:spPr>
          <a:xfrm>
            <a:off x="4648200" y="1816100"/>
            <a:ext cx="4038600" cy="42052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87293367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D95FE8E9-F498-4A51-ADF5-920CA818EBD4}" type="datetimeFigureOut">
              <a:rPr lang="it-IT"/>
              <a:pPr>
                <a:defRPr/>
              </a:pPr>
              <a:t>08/04/2014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FB315FC-103C-4A6E-8798-BF66213D5E8A}" type="slidenum">
              <a:rPr lang="it-IT"/>
              <a:pPr>
                <a:defRPr/>
              </a:pPr>
              <a:t>‹N›</a:t>
            </a:fld>
            <a:endParaRPr lang="it-IT"/>
          </a:p>
        </p:txBody>
      </p:sp>
    </p:spTree>
    <p:extLst>
      <p:ext uri="{BB962C8B-B14F-4D97-AF65-F5344CB8AC3E}">
        <p14:creationId xmlns:p14="http://schemas.microsoft.com/office/powerpoint/2010/main" val="29606232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816100"/>
            <a:ext cx="4038600" cy="42052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816100"/>
            <a:ext cx="4038600" cy="20256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94150"/>
            <a:ext cx="4038600" cy="20272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5692517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7467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978996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D5473A1-C125-413E-B7E7-1361EAFB162E}" type="datetimeFigureOut">
              <a:rPr lang="it-IT"/>
              <a:pPr>
                <a:defRPr/>
              </a:pPr>
              <a:t>08/04/2014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5116D14-FE6C-405D-B902-A5F971802E9B}" type="slidenum">
              <a:rPr lang="it-IT"/>
              <a:pPr>
                <a:defRPr/>
              </a:pPr>
              <a:t>‹N›</a:t>
            </a:fld>
            <a:endParaRPr lang="it-IT"/>
          </a:p>
        </p:txBody>
      </p:sp>
    </p:spTree>
    <p:extLst>
      <p:ext uri="{BB962C8B-B14F-4D97-AF65-F5344CB8AC3E}">
        <p14:creationId xmlns:p14="http://schemas.microsoft.com/office/powerpoint/2010/main" val="3919416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A1437D8-FB81-4B4F-9B62-183F68A8C9C0}" type="datetimeFigureOut">
              <a:rPr lang="it-IT"/>
              <a:pPr>
                <a:defRPr/>
              </a:pPr>
              <a:t>08/04/2014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B6EDDC2-518A-4A52-B19E-A77E0BE63EE4}" type="slidenum">
              <a:rPr lang="it-IT"/>
              <a:pPr>
                <a:defRPr/>
              </a:pPr>
              <a:t>‹N›</a:t>
            </a:fld>
            <a:endParaRPr lang="it-IT"/>
          </a:p>
        </p:txBody>
      </p:sp>
    </p:spTree>
    <p:extLst>
      <p:ext uri="{BB962C8B-B14F-4D97-AF65-F5344CB8AC3E}">
        <p14:creationId xmlns:p14="http://schemas.microsoft.com/office/powerpoint/2010/main" val="4096352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4CCAD0F-3CCA-4D7E-BC9B-13031987D1A9}" type="datetimeFigureOut">
              <a:rPr lang="it-IT"/>
              <a:pPr>
                <a:defRPr/>
              </a:pPr>
              <a:t>08/04/2014</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358AB1A-164F-46F1-8A60-7873B35BAD35}" type="slidenum">
              <a:rPr lang="it-IT"/>
              <a:pPr>
                <a:defRPr/>
              </a:pPr>
              <a:t>‹N›</a:t>
            </a:fld>
            <a:endParaRPr lang="it-IT"/>
          </a:p>
        </p:txBody>
      </p:sp>
    </p:spTree>
    <p:extLst>
      <p:ext uri="{BB962C8B-B14F-4D97-AF65-F5344CB8AC3E}">
        <p14:creationId xmlns:p14="http://schemas.microsoft.com/office/powerpoint/2010/main" val="3859710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A32640F-8987-416A-866E-20CAF9CBC0C5}" type="datetimeFigureOut">
              <a:rPr lang="it-IT"/>
              <a:pPr>
                <a:defRPr/>
              </a:pPr>
              <a:t>08/04/2014</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0EDAF8E3-4933-4A9D-9A96-4C508601E3F6}" type="slidenum">
              <a:rPr lang="it-IT"/>
              <a:pPr>
                <a:defRPr/>
              </a:pPr>
              <a:t>‹N›</a:t>
            </a:fld>
            <a:endParaRPr lang="it-IT"/>
          </a:p>
        </p:txBody>
      </p:sp>
    </p:spTree>
    <p:extLst>
      <p:ext uri="{BB962C8B-B14F-4D97-AF65-F5344CB8AC3E}">
        <p14:creationId xmlns:p14="http://schemas.microsoft.com/office/powerpoint/2010/main" val="190244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F703AF9-F92C-4D6E-A2C1-5A3F42AF9F4B}" type="datetimeFigureOut">
              <a:rPr lang="it-IT"/>
              <a:pPr>
                <a:defRPr/>
              </a:pPr>
              <a:t>08/04/2014</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FC53946-2A85-4A52-8ECA-E97880692EBB}" type="slidenum">
              <a:rPr lang="it-IT"/>
              <a:pPr>
                <a:defRPr/>
              </a:pPr>
              <a:t>‹N›</a:t>
            </a:fld>
            <a:endParaRPr lang="it-IT"/>
          </a:p>
        </p:txBody>
      </p:sp>
    </p:spTree>
    <p:extLst>
      <p:ext uri="{BB962C8B-B14F-4D97-AF65-F5344CB8AC3E}">
        <p14:creationId xmlns:p14="http://schemas.microsoft.com/office/powerpoint/2010/main" val="1777338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50AA535-82E2-4A5D-978A-2EBE71BEC1DD}" type="datetimeFigureOut">
              <a:rPr lang="it-IT"/>
              <a:pPr>
                <a:defRPr/>
              </a:pPr>
              <a:t>08/04/2014</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BADAB9F6-F1C3-4364-9189-53C2708435E0}" type="slidenum">
              <a:rPr lang="it-IT"/>
              <a:pPr>
                <a:defRPr/>
              </a:pPr>
              <a:t>‹N›</a:t>
            </a:fld>
            <a:endParaRPr lang="it-IT"/>
          </a:p>
        </p:txBody>
      </p:sp>
    </p:spTree>
    <p:extLst>
      <p:ext uri="{BB962C8B-B14F-4D97-AF65-F5344CB8AC3E}">
        <p14:creationId xmlns:p14="http://schemas.microsoft.com/office/powerpoint/2010/main" val="246059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CasellaDiTesto 4"/>
          <p:cNvSpPr txBox="1"/>
          <p:nvPr userDrawn="1"/>
        </p:nvSpPr>
        <p:spPr>
          <a:xfrm>
            <a:off x="900113" y="6453187"/>
            <a:ext cx="7272337" cy="261610"/>
          </a:xfrm>
          <a:prstGeom prst="rect">
            <a:avLst/>
          </a:prstGeom>
          <a:noFill/>
        </p:spPr>
        <p:txBody>
          <a:bodyPr>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11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397959465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701B249-5230-4E63-86A9-B8B5017E0A01}" type="datetimeFigureOut">
              <a:rPr lang="it-IT"/>
              <a:pPr>
                <a:defRPr/>
              </a:pPr>
              <a:t>08/04/2014</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5F1D5FE-D5BF-4331-BDD3-B9100E239DF6}" type="slidenum">
              <a:rPr lang="it-IT"/>
              <a:pPr>
                <a:defRPr/>
              </a:pPr>
              <a:t>‹N›</a:t>
            </a:fld>
            <a:endParaRPr lang="it-IT"/>
          </a:p>
        </p:txBody>
      </p:sp>
    </p:spTree>
    <p:extLst>
      <p:ext uri="{BB962C8B-B14F-4D97-AF65-F5344CB8AC3E}">
        <p14:creationId xmlns:p14="http://schemas.microsoft.com/office/powerpoint/2010/main" val="4262157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532E790-9DE6-4515-AE5B-8DECB306E493}" type="datetimeFigureOut">
              <a:rPr lang="it-IT"/>
              <a:pPr>
                <a:defRPr/>
              </a:pPr>
              <a:t>08/04/2014</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B7E85E7-3483-4EB7-8318-DF49E06D8E4F}" type="slidenum">
              <a:rPr lang="it-IT"/>
              <a:pPr>
                <a:defRPr/>
              </a:pPr>
              <a:t>‹N›</a:t>
            </a:fld>
            <a:endParaRPr lang="it-IT"/>
          </a:p>
        </p:txBody>
      </p:sp>
    </p:spTree>
    <p:extLst>
      <p:ext uri="{BB962C8B-B14F-4D97-AF65-F5344CB8AC3E}">
        <p14:creationId xmlns:p14="http://schemas.microsoft.com/office/powerpoint/2010/main" val="3048254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C873721-D3C9-464C-93DB-61278D1E7E5B}" type="datetimeFigureOut">
              <a:rPr lang="it-IT"/>
              <a:pPr>
                <a:defRPr/>
              </a:pPr>
              <a:t>08/04/2014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E5AE3D6-8611-469C-AB55-BD92EEE4B51D}" type="slidenum">
              <a:rPr lang="it-IT"/>
              <a:pPr>
                <a:defRPr/>
              </a:pPr>
              <a:t>‹N›</a:t>
            </a:fld>
            <a:endParaRPr lang="it-IT"/>
          </a:p>
        </p:txBody>
      </p:sp>
    </p:spTree>
    <p:extLst>
      <p:ext uri="{BB962C8B-B14F-4D97-AF65-F5344CB8AC3E}">
        <p14:creationId xmlns:p14="http://schemas.microsoft.com/office/powerpoint/2010/main" val="1866790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E53C682-49DC-4984-961B-9EA4CFA29F30}" type="datetimeFigureOut">
              <a:rPr lang="it-IT"/>
              <a:pPr>
                <a:defRPr/>
              </a:pPr>
              <a:t>08/04/2014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E4785C7-7FAA-4443-A1EB-47008588B72F}" type="slidenum">
              <a:rPr lang="it-IT"/>
              <a:pPr>
                <a:defRPr/>
              </a:pPr>
              <a:t>‹N›</a:t>
            </a:fld>
            <a:endParaRPr lang="it-IT"/>
          </a:p>
        </p:txBody>
      </p:sp>
    </p:spTree>
    <p:extLst>
      <p:ext uri="{BB962C8B-B14F-4D97-AF65-F5344CB8AC3E}">
        <p14:creationId xmlns:p14="http://schemas.microsoft.com/office/powerpoint/2010/main" val="1629505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CasellaDiTesto 3"/>
          <p:cNvSpPr txBox="1"/>
          <p:nvPr userDrawn="1"/>
        </p:nvSpPr>
        <p:spPr>
          <a:xfrm>
            <a:off x="971550" y="6480175"/>
            <a:ext cx="7272338" cy="261938"/>
          </a:xfrm>
          <a:prstGeom prst="rect">
            <a:avLst/>
          </a:prstGeom>
          <a:noFill/>
        </p:spPr>
        <p:txBody>
          <a:bodyPr>
            <a:spAutoFit/>
          </a:bodyPr>
          <a:lstStyle/>
          <a:p>
            <a:pPr algn="ctr">
              <a:defRPr/>
            </a:pPr>
            <a:r>
              <a:rPr lang="en-US" sz="1100" dirty="0">
                <a:solidFill>
                  <a:srgbClr val="FF0000"/>
                </a:solidFill>
                <a:effectLst>
                  <a:outerShdw blurRad="38100" dist="38100" dir="2700000" algn="tl">
                    <a:srgbClr val="000000">
                      <a:alpha val="43137"/>
                    </a:srgbClr>
                  </a:outerShdw>
                </a:effectLst>
              </a:rPr>
              <a:t> Pisa University and NEST-CNR 4-5 June 2013</a:t>
            </a:r>
          </a:p>
        </p:txBody>
      </p:sp>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120628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CasellaDiTesto 4"/>
          <p:cNvSpPr txBox="1"/>
          <p:nvPr userDrawn="1"/>
        </p:nvSpPr>
        <p:spPr>
          <a:xfrm>
            <a:off x="900113" y="6453188"/>
            <a:ext cx="7272337" cy="261610"/>
          </a:xfrm>
          <a:prstGeom prst="rect">
            <a:avLst/>
          </a:prstGeom>
          <a:noFill/>
        </p:spPr>
        <p:txBody>
          <a:bodyPr>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11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402283191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242169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CasellaDiTesto 4"/>
          <p:cNvSpPr txBox="1"/>
          <p:nvPr userDrawn="1"/>
        </p:nvSpPr>
        <p:spPr>
          <a:xfrm>
            <a:off x="971550" y="6480175"/>
            <a:ext cx="7272338" cy="261938"/>
          </a:xfrm>
          <a:prstGeom prst="rect">
            <a:avLst/>
          </a:prstGeom>
          <a:noFill/>
        </p:spPr>
        <p:txBody>
          <a:bodyPr>
            <a:spAutoFit/>
          </a:bodyPr>
          <a:lstStyle/>
          <a:p>
            <a:pPr algn="ctr">
              <a:defRPr/>
            </a:pPr>
            <a:r>
              <a:rPr lang="en-US" sz="1100" dirty="0">
                <a:solidFill>
                  <a:srgbClr val="FF0000"/>
                </a:solidFill>
                <a:effectLst>
                  <a:outerShdw blurRad="38100" dist="38100" dir="2700000" algn="tl">
                    <a:srgbClr val="000000">
                      <a:alpha val="43137"/>
                    </a:srgbClr>
                  </a:outerShdw>
                </a:effectLst>
              </a:rPr>
              <a:t> Pisa University and NEST-CNR 4-5 June 2013</a:t>
            </a:r>
          </a:p>
        </p:txBody>
      </p:sp>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863069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8046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371681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21408473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CasellaDiTesto 1"/>
          <p:cNvSpPr txBox="1"/>
          <p:nvPr userDrawn="1"/>
        </p:nvSpPr>
        <p:spPr>
          <a:xfrm>
            <a:off x="971550" y="6480175"/>
            <a:ext cx="7272338" cy="261938"/>
          </a:xfrm>
          <a:prstGeom prst="rect">
            <a:avLst/>
          </a:prstGeom>
          <a:noFill/>
        </p:spPr>
        <p:txBody>
          <a:bodyPr>
            <a:spAutoFit/>
          </a:bodyPr>
          <a:lstStyle/>
          <a:p>
            <a:pPr algn="ctr">
              <a:defRPr/>
            </a:pPr>
            <a:r>
              <a:rPr lang="en-US" sz="1100" dirty="0">
                <a:solidFill>
                  <a:srgbClr val="FF0000"/>
                </a:solidFill>
                <a:effectLst>
                  <a:outerShdw blurRad="38100" dist="38100" dir="2700000" algn="tl">
                    <a:srgbClr val="000000">
                      <a:alpha val="43137"/>
                    </a:srgbClr>
                  </a:outerShdw>
                </a:effectLst>
              </a:rPr>
              <a:t> Pisa University and NEST-CNR 4-5 June 2013</a:t>
            </a:r>
          </a:p>
        </p:txBody>
      </p:sp>
    </p:spTree>
    <p:extLst>
      <p:ext uri="{BB962C8B-B14F-4D97-AF65-F5344CB8AC3E}">
        <p14:creationId xmlns:p14="http://schemas.microsoft.com/office/powerpoint/2010/main" val="4055481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2851946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3771325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256946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21362"/>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2136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54029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5" name="CasellaDiTesto 4"/>
          <p:cNvSpPr txBox="1"/>
          <p:nvPr userDrawn="1"/>
        </p:nvSpPr>
        <p:spPr>
          <a:xfrm>
            <a:off x="971550" y="6480175"/>
            <a:ext cx="7272338" cy="261938"/>
          </a:xfrm>
          <a:prstGeom prst="rect">
            <a:avLst/>
          </a:prstGeom>
          <a:noFill/>
        </p:spPr>
        <p:txBody>
          <a:bodyPr>
            <a:spAutoFit/>
          </a:bodyPr>
          <a:lstStyle/>
          <a:p>
            <a:pPr algn="ctr">
              <a:defRPr/>
            </a:pPr>
            <a:r>
              <a:rPr lang="en-US" sz="1100" dirty="0">
                <a:solidFill>
                  <a:srgbClr val="FF0000"/>
                </a:solidFill>
                <a:effectLst>
                  <a:outerShdw blurRad="38100" dist="38100" dir="2700000" algn="tl">
                    <a:srgbClr val="000000">
                      <a:alpha val="43137"/>
                    </a:srgbClr>
                  </a:outerShdw>
                </a:effectLst>
              </a:rPr>
              <a:t> Pisa University and NEST-CNR 4-5 June 2013</a:t>
            </a:r>
          </a:p>
        </p:txBody>
      </p:sp>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918756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6" name="CasellaDiTesto 5"/>
          <p:cNvSpPr txBox="1"/>
          <p:nvPr userDrawn="1"/>
        </p:nvSpPr>
        <p:spPr>
          <a:xfrm>
            <a:off x="971550" y="6480175"/>
            <a:ext cx="7272338" cy="261938"/>
          </a:xfrm>
          <a:prstGeom prst="rect">
            <a:avLst/>
          </a:prstGeom>
          <a:noFill/>
        </p:spPr>
        <p:txBody>
          <a:bodyPr>
            <a:spAutoFit/>
          </a:bodyPr>
          <a:lstStyle/>
          <a:p>
            <a:pPr algn="ctr">
              <a:defRPr/>
            </a:pPr>
            <a:r>
              <a:rPr lang="en-US" sz="1100" dirty="0">
                <a:solidFill>
                  <a:srgbClr val="FF0000"/>
                </a:solidFill>
                <a:effectLst>
                  <a:outerShdw blurRad="38100" dist="38100" dir="2700000" algn="tl">
                    <a:srgbClr val="000000">
                      <a:alpha val="43137"/>
                    </a:srgbClr>
                  </a:outerShdw>
                </a:effectLst>
              </a:rPr>
              <a:t> Pisa University and NEST-CNR 4-5 June 2013</a:t>
            </a:r>
          </a:p>
        </p:txBody>
      </p:sp>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dirty="0" smtClean="0"/>
              <a:t>Fare clic per modificare stili del testo dello schema</a:t>
            </a:r>
          </a:p>
          <a:p>
            <a:pPr lvl="1"/>
            <a:r>
              <a:rPr lang="it-IT" dirty="0" smtClean="0"/>
              <a:t>Secondo livello</a:t>
            </a:r>
          </a:p>
        </p:txBody>
      </p:sp>
    </p:spTree>
    <p:extLst>
      <p:ext uri="{BB962C8B-B14F-4D97-AF65-F5344CB8AC3E}">
        <p14:creationId xmlns:p14="http://schemas.microsoft.com/office/powerpoint/2010/main" val="223448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3" name="CasellaDiTesto 2"/>
          <p:cNvSpPr txBox="1"/>
          <p:nvPr userDrawn="1"/>
        </p:nvSpPr>
        <p:spPr>
          <a:xfrm>
            <a:off x="971550" y="6480175"/>
            <a:ext cx="7272338" cy="261938"/>
          </a:xfrm>
          <a:prstGeom prst="rect">
            <a:avLst/>
          </a:prstGeom>
          <a:noFill/>
        </p:spPr>
        <p:txBody>
          <a:bodyPr>
            <a:spAutoFit/>
          </a:bodyPr>
          <a:lstStyle/>
          <a:p>
            <a:pPr algn="ctr">
              <a:defRPr/>
            </a:pPr>
            <a:r>
              <a:rPr lang="en-US" sz="1100" dirty="0">
                <a:solidFill>
                  <a:srgbClr val="FF0000"/>
                </a:solidFill>
                <a:effectLst>
                  <a:outerShdw blurRad="38100" dist="38100" dir="2700000" algn="tl">
                    <a:srgbClr val="000000">
                      <a:alpha val="43137"/>
                    </a:srgbClr>
                  </a:outerShdw>
                </a:effectLst>
              </a:rPr>
              <a:t> Pisa University and NEST-CNR 4-5 June 2013</a:t>
            </a:r>
          </a:p>
        </p:txBody>
      </p:sp>
      <p:sp>
        <p:nvSpPr>
          <p:cNvPr id="2" name="Segnaposto contenuto 1"/>
          <p:cNvSpPr>
            <a:spLocks noGrp="1"/>
          </p:cNvSpPr>
          <p:nvPr>
            <p:ph/>
          </p:nvPr>
        </p:nvSpPr>
        <p:spPr>
          <a:xfrm>
            <a:off x="457200" y="274638"/>
            <a:ext cx="8229600" cy="58213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457930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9977694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CasellaDiTesto 4"/>
          <p:cNvSpPr txBox="1"/>
          <p:nvPr userDrawn="1"/>
        </p:nvSpPr>
        <p:spPr>
          <a:xfrm>
            <a:off x="900113" y="6453188"/>
            <a:ext cx="7272337" cy="261610"/>
          </a:xfrm>
          <a:prstGeom prst="rect">
            <a:avLst/>
          </a:prstGeom>
          <a:noFill/>
        </p:spPr>
        <p:txBody>
          <a:bodyPr>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11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33354055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CasellaDiTesto 5"/>
          <p:cNvSpPr txBox="1"/>
          <p:nvPr userDrawn="1"/>
        </p:nvSpPr>
        <p:spPr>
          <a:xfrm>
            <a:off x="900113" y="6453188"/>
            <a:ext cx="7272337" cy="261610"/>
          </a:xfrm>
          <a:prstGeom prst="rect">
            <a:avLst/>
          </a:prstGeom>
          <a:noFill/>
        </p:spPr>
        <p:txBody>
          <a:bodyPr>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11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36469562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2214619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CasellaDiTesto 5"/>
          <p:cNvSpPr txBox="1"/>
          <p:nvPr userDrawn="1"/>
        </p:nvSpPr>
        <p:spPr>
          <a:xfrm>
            <a:off x="900113" y="6453188"/>
            <a:ext cx="7272337" cy="261610"/>
          </a:xfrm>
          <a:prstGeom prst="rect">
            <a:avLst/>
          </a:prstGeom>
          <a:noFill/>
        </p:spPr>
        <p:txBody>
          <a:bodyPr>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11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131511579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605718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3761883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CasellaDiTesto 2"/>
          <p:cNvSpPr txBox="1"/>
          <p:nvPr userDrawn="1"/>
        </p:nvSpPr>
        <p:spPr>
          <a:xfrm>
            <a:off x="1187624" y="6468185"/>
            <a:ext cx="7272337" cy="261610"/>
          </a:xfrm>
          <a:prstGeom prst="rect">
            <a:avLst/>
          </a:prstGeom>
          <a:noFill/>
        </p:spPr>
        <p:txBody>
          <a:bodyPr>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11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71745459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1211632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8183196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3289874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21362"/>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2136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8219304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CasellaDiTesto 5"/>
          <p:cNvSpPr txBox="1"/>
          <p:nvPr userDrawn="1"/>
        </p:nvSpPr>
        <p:spPr>
          <a:xfrm>
            <a:off x="900113" y="6453188"/>
            <a:ext cx="7272337" cy="261610"/>
          </a:xfrm>
          <a:prstGeom prst="rect">
            <a:avLst/>
          </a:prstGeom>
          <a:noFill/>
        </p:spPr>
        <p:txBody>
          <a:bodyPr>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11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16211667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7160748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dirty="0" smtClean="0"/>
              <a:t>Fare clic per modificare stili del testo dello schema</a:t>
            </a:r>
          </a:p>
          <a:p>
            <a:pPr lvl="1"/>
            <a:r>
              <a:rPr lang="it-IT" dirty="0" smtClean="0"/>
              <a:t>Secondo livello</a:t>
            </a:r>
          </a:p>
        </p:txBody>
      </p:sp>
      <p:sp>
        <p:nvSpPr>
          <p:cNvPr id="7" name="CasellaDiTesto 6"/>
          <p:cNvSpPr txBox="1"/>
          <p:nvPr userDrawn="1"/>
        </p:nvSpPr>
        <p:spPr>
          <a:xfrm>
            <a:off x="900113" y="6453188"/>
            <a:ext cx="7272337" cy="261610"/>
          </a:xfrm>
          <a:prstGeom prst="rect">
            <a:avLst/>
          </a:prstGeom>
          <a:noFill/>
        </p:spPr>
        <p:txBody>
          <a:bodyPr>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11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212558393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CasellaDiTesto 3"/>
          <p:cNvSpPr txBox="1"/>
          <p:nvPr userDrawn="1"/>
        </p:nvSpPr>
        <p:spPr>
          <a:xfrm>
            <a:off x="971550" y="6451600"/>
            <a:ext cx="7272338" cy="261938"/>
          </a:xfrm>
          <a:prstGeom prst="rect">
            <a:avLst/>
          </a:prstGeom>
          <a:noFill/>
        </p:spPr>
        <p:txBody>
          <a:bodyPr>
            <a:spAutoFit/>
          </a:bodyPr>
          <a:lstStyle/>
          <a:p>
            <a:pPr algn="ctr">
              <a:defRPr/>
            </a:pPr>
            <a:r>
              <a:rPr lang="en-US" sz="1100" dirty="0">
                <a:solidFill>
                  <a:srgbClr val="FF0000"/>
                </a:solidFill>
                <a:effectLst>
                  <a:outerShdw blurRad="38100" dist="38100" dir="2700000" algn="tl">
                    <a:srgbClr val="000000">
                      <a:alpha val="43137"/>
                    </a:srgbClr>
                  </a:outerShdw>
                </a:effectLst>
              </a:rPr>
              <a:t>IWASOM 2013 July 14-19, </a:t>
            </a:r>
            <a:r>
              <a:rPr lang="en-US" sz="1100" dirty="0" err="1">
                <a:solidFill>
                  <a:srgbClr val="FF0000"/>
                </a:solidFill>
                <a:effectLst>
                  <a:outerShdw blurRad="38100" dist="38100" dir="2700000" algn="tl">
                    <a:srgbClr val="000000">
                      <a:alpha val="43137"/>
                    </a:srgbClr>
                  </a:outerShdw>
                </a:effectLst>
              </a:rPr>
              <a:t>Gdańsk</a:t>
            </a:r>
            <a:r>
              <a:rPr lang="en-US" sz="1100" dirty="0">
                <a:solidFill>
                  <a:srgbClr val="FF0000"/>
                </a:solidFill>
                <a:effectLst>
                  <a:outerShdw blurRad="38100" dist="38100" dir="2700000" algn="tl">
                    <a:srgbClr val="000000">
                      <a:alpha val="43137"/>
                    </a:srgbClr>
                  </a:outerShdw>
                </a:effectLst>
              </a:rPr>
              <a:t>, POLAND</a:t>
            </a:r>
          </a:p>
        </p:txBody>
      </p:sp>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30340484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4" name="CasellaDiTesto 3"/>
          <p:cNvSpPr txBox="1"/>
          <p:nvPr userDrawn="1"/>
        </p:nvSpPr>
        <p:spPr>
          <a:xfrm>
            <a:off x="971550" y="6480175"/>
            <a:ext cx="7272338" cy="261938"/>
          </a:xfrm>
          <a:prstGeom prst="rect">
            <a:avLst/>
          </a:prstGeom>
          <a:noFill/>
        </p:spPr>
        <p:txBody>
          <a:bodyPr>
            <a:spAutoFit/>
          </a:bodyPr>
          <a:lstStyle/>
          <a:p>
            <a:pPr algn="ctr">
              <a:defRPr/>
            </a:pPr>
            <a:r>
              <a:rPr lang="en-US" sz="1100" dirty="0">
                <a:solidFill>
                  <a:srgbClr val="FF0000"/>
                </a:solidFill>
                <a:effectLst>
                  <a:outerShdw blurRad="38100" dist="38100" dir="2700000" algn="tl">
                    <a:srgbClr val="000000">
                      <a:alpha val="43137"/>
                    </a:srgbClr>
                  </a:outerShdw>
                </a:effectLst>
              </a:rPr>
              <a:t>IWASOM 2013 July 14-19, </a:t>
            </a:r>
            <a:r>
              <a:rPr lang="en-US" sz="1100" dirty="0" err="1">
                <a:solidFill>
                  <a:srgbClr val="FF0000"/>
                </a:solidFill>
                <a:effectLst>
                  <a:outerShdw blurRad="38100" dist="38100" dir="2700000" algn="tl">
                    <a:srgbClr val="000000">
                      <a:alpha val="43137"/>
                    </a:srgbClr>
                  </a:outerShdw>
                </a:effectLst>
              </a:rPr>
              <a:t>Gdańsk</a:t>
            </a:r>
            <a:r>
              <a:rPr lang="en-US" sz="1100" dirty="0">
                <a:solidFill>
                  <a:srgbClr val="FF0000"/>
                </a:solidFill>
                <a:effectLst>
                  <a:outerShdw blurRad="38100" dist="38100" dir="2700000" algn="tl">
                    <a:srgbClr val="000000">
                      <a:alpha val="43137"/>
                    </a:srgbClr>
                  </a:outerShdw>
                </a:effectLst>
              </a:rPr>
              <a:t>, POLAND</a:t>
            </a:r>
          </a:p>
        </p:txBody>
      </p:sp>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4245874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31102051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CasellaDiTesto 4"/>
          <p:cNvSpPr txBox="1"/>
          <p:nvPr userDrawn="1"/>
        </p:nvSpPr>
        <p:spPr>
          <a:xfrm>
            <a:off x="971550" y="6427788"/>
            <a:ext cx="7272338" cy="260350"/>
          </a:xfrm>
          <a:prstGeom prst="rect">
            <a:avLst/>
          </a:prstGeom>
          <a:noFill/>
        </p:spPr>
        <p:txBody>
          <a:bodyPr>
            <a:spAutoFit/>
          </a:bodyPr>
          <a:lstStyle/>
          <a:p>
            <a:pPr algn="ctr">
              <a:defRPr/>
            </a:pPr>
            <a:r>
              <a:rPr lang="en-US" sz="1100" dirty="0">
                <a:solidFill>
                  <a:srgbClr val="FF0000"/>
                </a:solidFill>
                <a:effectLst>
                  <a:outerShdw blurRad="38100" dist="38100" dir="2700000" algn="tl">
                    <a:srgbClr val="000000">
                      <a:alpha val="43137"/>
                    </a:srgbClr>
                  </a:outerShdw>
                </a:effectLst>
              </a:rPr>
              <a:t>IWASOM 2013 July 14-19, </a:t>
            </a:r>
            <a:r>
              <a:rPr lang="en-US" sz="1100" dirty="0" err="1">
                <a:solidFill>
                  <a:srgbClr val="FF0000"/>
                </a:solidFill>
                <a:effectLst>
                  <a:outerShdw blurRad="38100" dist="38100" dir="2700000" algn="tl">
                    <a:srgbClr val="000000">
                      <a:alpha val="43137"/>
                    </a:srgbClr>
                  </a:outerShdw>
                </a:effectLst>
              </a:rPr>
              <a:t>Gdańsk</a:t>
            </a:r>
            <a:r>
              <a:rPr lang="en-US" sz="1100" dirty="0">
                <a:solidFill>
                  <a:srgbClr val="FF0000"/>
                </a:solidFill>
                <a:effectLst>
                  <a:outerShdw blurRad="38100" dist="38100" dir="2700000" algn="tl">
                    <a:srgbClr val="000000">
                      <a:alpha val="43137"/>
                    </a:srgbClr>
                  </a:outerShdw>
                </a:effectLst>
              </a:rPr>
              <a:t>, POLAND</a:t>
            </a:r>
          </a:p>
        </p:txBody>
      </p:sp>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41827098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7267467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2494257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CasellaDiTesto 2"/>
          <p:cNvSpPr txBox="1"/>
          <p:nvPr userDrawn="1"/>
        </p:nvSpPr>
        <p:spPr>
          <a:xfrm>
            <a:off x="900113" y="6453188"/>
            <a:ext cx="7272337" cy="261610"/>
          </a:xfrm>
          <a:prstGeom prst="rect">
            <a:avLst/>
          </a:prstGeom>
          <a:noFill/>
        </p:spPr>
        <p:txBody>
          <a:bodyPr>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11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393202373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3042898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1310689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41788418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8201632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21362"/>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2136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515061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5" name="CasellaDiTesto 4"/>
          <p:cNvSpPr txBox="1"/>
          <p:nvPr userDrawn="1"/>
        </p:nvSpPr>
        <p:spPr>
          <a:xfrm>
            <a:off x="971550" y="6427788"/>
            <a:ext cx="7272338" cy="261937"/>
          </a:xfrm>
          <a:prstGeom prst="rect">
            <a:avLst/>
          </a:prstGeom>
          <a:noFill/>
        </p:spPr>
        <p:txBody>
          <a:bodyPr>
            <a:spAutoFit/>
          </a:bodyPr>
          <a:lstStyle/>
          <a:p>
            <a:pPr algn="ctr">
              <a:defRPr/>
            </a:pPr>
            <a:r>
              <a:rPr lang="en-US" sz="1100" dirty="0">
                <a:solidFill>
                  <a:srgbClr val="FF0000"/>
                </a:solidFill>
                <a:effectLst>
                  <a:outerShdw blurRad="38100" dist="38100" dir="2700000" algn="tl">
                    <a:srgbClr val="000000">
                      <a:alpha val="43137"/>
                    </a:srgbClr>
                  </a:outerShdw>
                </a:effectLst>
              </a:rPr>
              <a:t>IWASOM 2013 July 14-19, </a:t>
            </a:r>
            <a:r>
              <a:rPr lang="en-US" sz="1100" dirty="0" err="1">
                <a:solidFill>
                  <a:srgbClr val="FF0000"/>
                </a:solidFill>
                <a:effectLst>
                  <a:outerShdw blurRad="38100" dist="38100" dir="2700000" algn="tl">
                    <a:srgbClr val="000000">
                      <a:alpha val="43137"/>
                    </a:srgbClr>
                  </a:outerShdw>
                </a:effectLst>
              </a:rPr>
              <a:t>Gdańsk</a:t>
            </a:r>
            <a:r>
              <a:rPr lang="en-US" sz="1100" dirty="0">
                <a:solidFill>
                  <a:srgbClr val="FF0000"/>
                </a:solidFill>
                <a:effectLst>
                  <a:outerShdw blurRad="38100" dist="38100" dir="2700000" algn="tl">
                    <a:srgbClr val="000000">
                      <a:alpha val="43137"/>
                    </a:srgbClr>
                  </a:outerShdw>
                </a:effectLst>
              </a:rPr>
              <a:t>, POLAND</a:t>
            </a:r>
          </a:p>
        </p:txBody>
      </p:sp>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0732249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20176337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4" name="CasellaDiTesto 3"/>
          <p:cNvSpPr txBox="1"/>
          <p:nvPr userDrawn="1"/>
        </p:nvSpPr>
        <p:spPr>
          <a:xfrm>
            <a:off x="971550" y="6551613"/>
            <a:ext cx="7272338" cy="261937"/>
          </a:xfrm>
          <a:prstGeom prst="rect">
            <a:avLst/>
          </a:prstGeom>
          <a:noFill/>
        </p:spPr>
        <p:txBody>
          <a:bodyPr>
            <a:spAutoFit/>
          </a:bodyPr>
          <a:lstStyle/>
          <a:p>
            <a:pPr algn="ctr">
              <a:defRPr/>
            </a:pPr>
            <a:r>
              <a:rPr lang="en-US" sz="1100" dirty="0">
                <a:solidFill>
                  <a:srgbClr val="FF0000"/>
                </a:solidFill>
                <a:effectLst>
                  <a:outerShdw blurRad="38100" dist="38100" dir="2700000" algn="tl">
                    <a:srgbClr val="000000">
                      <a:alpha val="43137"/>
                    </a:srgbClr>
                  </a:outerShdw>
                </a:effectLst>
              </a:rPr>
              <a:t>Photonics West 2012 “Laser Resonators, </a:t>
            </a:r>
            <a:r>
              <a:rPr lang="en-US" sz="1100" dirty="0" err="1">
                <a:solidFill>
                  <a:srgbClr val="FF0000"/>
                </a:solidFill>
                <a:effectLst>
                  <a:outerShdw blurRad="38100" dist="38100" dir="2700000" algn="tl">
                    <a:srgbClr val="000000">
                      <a:alpha val="43137"/>
                    </a:srgbClr>
                  </a:outerShdw>
                </a:effectLst>
              </a:rPr>
              <a:t>Microresonators</a:t>
            </a:r>
            <a:r>
              <a:rPr lang="en-US" sz="1100" dirty="0">
                <a:solidFill>
                  <a:srgbClr val="FF0000"/>
                </a:solidFill>
                <a:effectLst>
                  <a:outerShdw blurRad="38100" dist="38100" dir="2700000" algn="tl">
                    <a:srgbClr val="000000">
                      <a:alpha val="43137"/>
                    </a:srgbClr>
                  </a:outerShdw>
                </a:effectLst>
              </a:rPr>
              <a:t>, and Beam Control XIV” 21-26 January San Francisco  </a:t>
            </a:r>
          </a:p>
        </p:txBody>
      </p:sp>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621371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41720619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CasellaDiTesto 4"/>
          <p:cNvSpPr txBox="1"/>
          <p:nvPr userDrawn="1"/>
        </p:nvSpPr>
        <p:spPr>
          <a:xfrm>
            <a:off x="971550" y="6551613"/>
            <a:ext cx="7272338" cy="261937"/>
          </a:xfrm>
          <a:prstGeom prst="rect">
            <a:avLst/>
          </a:prstGeom>
          <a:noFill/>
        </p:spPr>
        <p:txBody>
          <a:bodyPr>
            <a:spAutoFit/>
          </a:bodyPr>
          <a:lstStyle/>
          <a:p>
            <a:pPr algn="ctr">
              <a:defRPr/>
            </a:pPr>
            <a:r>
              <a:rPr lang="en-US" sz="1100" dirty="0">
                <a:solidFill>
                  <a:srgbClr val="FF0000"/>
                </a:solidFill>
                <a:effectLst>
                  <a:outerShdw blurRad="38100" dist="38100" dir="2700000" algn="tl">
                    <a:srgbClr val="000000">
                      <a:alpha val="43137"/>
                    </a:srgbClr>
                  </a:outerShdw>
                </a:effectLst>
              </a:rPr>
              <a:t>Photonics West 2012 “Laser Resonators, </a:t>
            </a:r>
            <a:r>
              <a:rPr lang="en-US" sz="1100" dirty="0" err="1">
                <a:solidFill>
                  <a:srgbClr val="FF0000"/>
                </a:solidFill>
                <a:effectLst>
                  <a:outerShdw blurRad="38100" dist="38100" dir="2700000" algn="tl">
                    <a:srgbClr val="000000">
                      <a:alpha val="43137"/>
                    </a:srgbClr>
                  </a:outerShdw>
                </a:effectLst>
              </a:rPr>
              <a:t>Microresonators</a:t>
            </a:r>
            <a:r>
              <a:rPr lang="en-US" sz="1100" dirty="0">
                <a:solidFill>
                  <a:srgbClr val="FF0000"/>
                </a:solidFill>
                <a:effectLst>
                  <a:outerShdw blurRad="38100" dist="38100" dir="2700000" algn="tl">
                    <a:srgbClr val="000000">
                      <a:alpha val="43137"/>
                    </a:srgbClr>
                  </a:outerShdw>
                </a:effectLst>
              </a:rPr>
              <a:t>, and Beam Control XIV” 21-26 January San Francisco  </a:t>
            </a:r>
          </a:p>
        </p:txBody>
      </p:sp>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1194884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6169781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21732858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CasellaDiTesto 2"/>
          <p:cNvSpPr txBox="1"/>
          <p:nvPr userDrawn="1"/>
        </p:nvSpPr>
        <p:spPr>
          <a:xfrm>
            <a:off x="900113" y="6453188"/>
            <a:ext cx="7272337" cy="261610"/>
          </a:xfrm>
          <a:prstGeom prst="rect">
            <a:avLst/>
          </a:prstGeom>
          <a:noFill/>
        </p:spPr>
        <p:txBody>
          <a:bodyPr>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11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41538177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CasellaDiTesto 1"/>
          <p:cNvSpPr txBox="1"/>
          <p:nvPr userDrawn="1"/>
        </p:nvSpPr>
        <p:spPr>
          <a:xfrm>
            <a:off x="900113" y="6453188"/>
            <a:ext cx="7272337" cy="261610"/>
          </a:xfrm>
          <a:prstGeom prst="rect">
            <a:avLst/>
          </a:prstGeom>
          <a:noFill/>
        </p:spPr>
        <p:txBody>
          <a:bodyPr>
            <a:spAutoFit/>
          </a:bodyPr>
          <a:lstStyle/>
          <a:p>
            <a:pPr algn="ctr">
              <a:defRPr/>
            </a:pPr>
            <a:r>
              <a:rPr lang="en-US" sz="1100" dirty="0" err="1" smtClean="0">
                <a:solidFill>
                  <a:srgbClr val="FF0000"/>
                </a:solidFill>
                <a:effectLst>
                  <a:outerShdw blurRad="38100" dist="38100" dir="2700000" algn="tl">
                    <a:srgbClr val="000000">
                      <a:alpha val="43137"/>
                    </a:srgbClr>
                  </a:outerShdw>
                </a:effectLst>
                <a:cs typeface="+mn-cs"/>
              </a:rPr>
              <a:t>Dipartimento</a:t>
            </a:r>
            <a:r>
              <a:rPr lang="en-US" sz="1100" dirty="0" smtClean="0">
                <a:solidFill>
                  <a:srgbClr val="FF0000"/>
                </a:solidFill>
                <a:effectLst>
                  <a:outerShdw blurRad="38100" dist="38100" dir="2700000" algn="tl">
                    <a:srgbClr val="000000">
                      <a:alpha val="43137"/>
                    </a:srgbClr>
                  </a:outerShdw>
                </a:effectLst>
                <a:cs typeface="+mn-cs"/>
              </a:rPr>
              <a:t> di </a:t>
            </a:r>
            <a:r>
              <a:rPr lang="en-US" sz="1100" dirty="0" err="1" smtClean="0">
                <a:solidFill>
                  <a:srgbClr val="FF0000"/>
                </a:solidFill>
                <a:effectLst>
                  <a:outerShdw blurRad="38100" dist="38100" dir="2700000" algn="tl">
                    <a:srgbClr val="000000">
                      <a:alpha val="43137"/>
                    </a:srgbClr>
                  </a:outerShdw>
                </a:effectLst>
                <a:cs typeface="+mn-cs"/>
              </a:rPr>
              <a:t>Fisica</a:t>
            </a:r>
            <a:r>
              <a:rPr lang="en-US" sz="1100" dirty="0" smtClean="0">
                <a:solidFill>
                  <a:srgbClr val="FF0000"/>
                </a:solidFill>
                <a:effectLst>
                  <a:outerShdw blurRad="38100" dist="38100" dir="2700000" algn="tl">
                    <a:srgbClr val="000000">
                      <a:alpha val="43137"/>
                    </a:srgbClr>
                  </a:outerShdw>
                </a:effectLst>
                <a:cs typeface="+mn-cs"/>
              </a:rPr>
              <a:t>  </a:t>
            </a:r>
            <a:r>
              <a:rPr lang="en-US" sz="1100" dirty="0" err="1" smtClean="0">
                <a:solidFill>
                  <a:srgbClr val="FF0000"/>
                </a:solidFill>
                <a:effectLst>
                  <a:outerShdw blurRad="38100" dist="38100" dir="2700000" algn="tl">
                    <a:srgbClr val="000000">
                      <a:alpha val="43137"/>
                    </a:srgbClr>
                  </a:outerShdw>
                </a:effectLst>
                <a:cs typeface="+mn-cs"/>
              </a:rPr>
              <a:t>Scuola</a:t>
            </a:r>
            <a:r>
              <a:rPr lang="en-US" sz="1100" dirty="0" smtClean="0">
                <a:solidFill>
                  <a:srgbClr val="FF0000"/>
                </a:solidFill>
                <a:effectLst>
                  <a:outerShdw blurRad="38100" dist="38100" dir="2700000" algn="tl">
                    <a:srgbClr val="000000">
                      <a:alpha val="43137"/>
                    </a:srgbClr>
                  </a:outerShdw>
                </a:effectLst>
                <a:cs typeface="+mn-cs"/>
              </a:rPr>
              <a:t> di </a:t>
            </a:r>
            <a:r>
              <a:rPr lang="en-US" sz="1100" dirty="0" err="1" smtClean="0">
                <a:solidFill>
                  <a:srgbClr val="FF0000"/>
                </a:solidFill>
                <a:effectLst>
                  <a:outerShdw blurRad="38100" dist="38100" dir="2700000" algn="tl">
                    <a:srgbClr val="000000">
                      <a:alpha val="43137"/>
                    </a:srgbClr>
                  </a:outerShdw>
                </a:effectLst>
                <a:cs typeface="+mn-cs"/>
              </a:rPr>
              <a:t>Dottorato</a:t>
            </a:r>
            <a:r>
              <a:rPr lang="en-US" sz="1100" dirty="0" smtClean="0">
                <a:solidFill>
                  <a:srgbClr val="FF0000"/>
                </a:solidFill>
                <a:effectLst>
                  <a:outerShdw blurRad="38100" dist="38100" dir="2700000" algn="tl">
                    <a:srgbClr val="000000">
                      <a:alpha val="43137"/>
                    </a:srgbClr>
                  </a:outerShdw>
                </a:effectLst>
                <a:cs typeface="+mn-cs"/>
              </a:rPr>
              <a:t>  </a:t>
            </a:r>
            <a:r>
              <a:rPr lang="en-US" sz="1100" dirty="0" err="1" smtClean="0">
                <a:solidFill>
                  <a:srgbClr val="FF0000"/>
                </a:solidFill>
                <a:effectLst>
                  <a:outerShdw blurRad="38100" dist="38100" dir="2700000" algn="tl">
                    <a:srgbClr val="000000">
                      <a:alpha val="43137"/>
                    </a:srgbClr>
                  </a:outerShdw>
                </a:effectLst>
                <a:cs typeface="+mn-cs"/>
              </a:rPr>
              <a:t>Università</a:t>
            </a:r>
            <a:r>
              <a:rPr lang="en-US" sz="1100" baseline="0" dirty="0" smtClean="0">
                <a:solidFill>
                  <a:srgbClr val="FF0000"/>
                </a:solidFill>
                <a:effectLst>
                  <a:outerShdw blurRad="38100" dist="38100" dir="2700000" algn="tl">
                    <a:srgbClr val="000000">
                      <a:alpha val="43137"/>
                    </a:srgbClr>
                  </a:outerShdw>
                </a:effectLst>
                <a:cs typeface="+mn-cs"/>
              </a:rPr>
              <a:t> di Perugia 09 </a:t>
            </a:r>
            <a:r>
              <a:rPr lang="en-US" sz="1100" baseline="0" dirty="0" err="1" smtClean="0">
                <a:solidFill>
                  <a:srgbClr val="FF0000"/>
                </a:solidFill>
                <a:effectLst>
                  <a:outerShdw blurRad="38100" dist="38100" dir="2700000" algn="tl">
                    <a:srgbClr val="000000">
                      <a:alpha val="43137"/>
                    </a:srgbClr>
                  </a:outerShdw>
                </a:effectLst>
                <a:cs typeface="+mn-cs"/>
              </a:rPr>
              <a:t>aprile</a:t>
            </a:r>
            <a:r>
              <a:rPr lang="en-US" sz="1100" baseline="0" dirty="0" smtClean="0">
                <a:solidFill>
                  <a:srgbClr val="FF0000"/>
                </a:solidFill>
                <a:effectLst>
                  <a:outerShdw blurRad="38100" dist="38100" dir="2700000" algn="tl">
                    <a:srgbClr val="000000">
                      <a:alpha val="43137"/>
                    </a:srgbClr>
                  </a:outerShdw>
                </a:effectLst>
                <a:cs typeface="+mn-cs"/>
              </a:rPr>
              <a:t> 2014</a:t>
            </a:r>
          </a:p>
        </p:txBody>
      </p:sp>
    </p:spTree>
    <p:extLst>
      <p:ext uri="{BB962C8B-B14F-4D97-AF65-F5344CB8AC3E}">
        <p14:creationId xmlns:p14="http://schemas.microsoft.com/office/powerpoint/2010/main" val="85889434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18427328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34519974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638411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21362"/>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2136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4194778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5" name="CasellaDiTesto 4"/>
          <p:cNvSpPr txBox="1"/>
          <p:nvPr userDrawn="1"/>
        </p:nvSpPr>
        <p:spPr>
          <a:xfrm>
            <a:off x="971550" y="6551613"/>
            <a:ext cx="7272338" cy="261937"/>
          </a:xfrm>
          <a:prstGeom prst="rect">
            <a:avLst/>
          </a:prstGeom>
          <a:noFill/>
        </p:spPr>
        <p:txBody>
          <a:bodyPr>
            <a:spAutoFit/>
          </a:bodyPr>
          <a:lstStyle/>
          <a:p>
            <a:pPr algn="ctr">
              <a:defRPr/>
            </a:pPr>
            <a:r>
              <a:rPr lang="en-US" sz="1100" dirty="0">
                <a:solidFill>
                  <a:srgbClr val="FF0000"/>
                </a:solidFill>
                <a:effectLst>
                  <a:outerShdw blurRad="38100" dist="38100" dir="2700000" algn="tl">
                    <a:srgbClr val="000000">
                      <a:alpha val="43137"/>
                    </a:srgbClr>
                  </a:outerShdw>
                </a:effectLst>
              </a:rPr>
              <a:t>Photonics West 2012 “Laser Resonators, </a:t>
            </a:r>
            <a:r>
              <a:rPr lang="en-US" sz="1100" dirty="0" err="1">
                <a:solidFill>
                  <a:srgbClr val="FF0000"/>
                </a:solidFill>
                <a:effectLst>
                  <a:outerShdw blurRad="38100" dist="38100" dir="2700000" algn="tl">
                    <a:srgbClr val="000000">
                      <a:alpha val="43137"/>
                    </a:srgbClr>
                  </a:outerShdw>
                </a:effectLst>
              </a:rPr>
              <a:t>Microresonators</a:t>
            </a:r>
            <a:r>
              <a:rPr lang="en-US" sz="1100" dirty="0">
                <a:solidFill>
                  <a:srgbClr val="FF0000"/>
                </a:solidFill>
                <a:effectLst>
                  <a:outerShdw blurRad="38100" dist="38100" dir="2700000" algn="tl">
                    <a:srgbClr val="000000">
                      <a:alpha val="43137"/>
                    </a:srgbClr>
                  </a:outerShdw>
                </a:effectLst>
              </a:rPr>
              <a:t>, and Beam Control XIV” 21-26 January San Francisco  </a:t>
            </a:r>
          </a:p>
        </p:txBody>
      </p:sp>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4304195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6" name="CasellaDiTesto 5"/>
          <p:cNvSpPr txBox="1"/>
          <p:nvPr userDrawn="1"/>
        </p:nvSpPr>
        <p:spPr>
          <a:xfrm>
            <a:off x="971550" y="6551613"/>
            <a:ext cx="7272338" cy="261937"/>
          </a:xfrm>
          <a:prstGeom prst="rect">
            <a:avLst/>
          </a:prstGeom>
          <a:noFill/>
        </p:spPr>
        <p:txBody>
          <a:bodyPr>
            <a:spAutoFit/>
          </a:bodyPr>
          <a:lstStyle/>
          <a:p>
            <a:pPr algn="ctr">
              <a:defRPr/>
            </a:pPr>
            <a:r>
              <a:rPr lang="en-US" sz="1100" dirty="0">
                <a:solidFill>
                  <a:srgbClr val="FF0000"/>
                </a:solidFill>
                <a:effectLst>
                  <a:outerShdw blurRad="38100" dist="38100" dir="2700000" algn="tl">
                    <a:srgbClr val="000000">
                      <a:alpha val="43137"/>
                    </a:srgbClr>
                  </a:outerShdw>
                </a:effectLst>
              </a:rPr>
              <a:t>Photonics West 2012 “Laser Resonators, </a:t>
            </a:r>
            <a:r>
              <a:rPr lang="en-US" sz="1100" dirty="0" err="1">
                <a:solidFill>
                  <a:srgbClr val="FF0000"/>
                </a:solidFill>
                <a:effectLst>
                  <a:outerShdw blurRad="38100" dist="38100" dir="2700000" algn="tl">
                    <a:srgbClr val="000000">
                      <a:alpha val="43137"/>
                    </a:srgbClr>
                  </a:outerShdw>
                </a:effectLst>
              </a:rPr>
              <a:t>Microresonators</a:t>
            </a:r>
            <a:r>
              <a:rPr lang="en-US" sz="1100" dirty="0">
                <a:solidFill>
                  <a:srgbClr val="FF0000"/>
                </a:solidFill>
                <a:effectLst>
                  <a:outerShdw blurRad="38100" dist="38100" dir="2700000" algn="tl">
                    <a:srgbClr val="000000">
                      <a:alpha val="43137"/>
                    </a:srgbClr>
                  </a:outerShdw>
                </a:effectLst>
              </a:rPr>
              <a:t>, and Beam Control XIV” 21-26 January San Francisco  </a:t>
            </a:r>
          </a:p>
        </p:txBody>
      </p:sp>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dirty="0" smtClean="0"/>
              <a:t>Fare clic per modificare stili del testo dello schema</a:t>
            </a:r>
          </a:p>
          <a:p>
            <a:pPr lvl="1"/>
            <a:r>
              <a:rPr lang="it-IT" dirty="0" smtClean="0"/>
              <a:t>Secondo livello</a:t>
            </a:r>
          </a:p>
        </p:txBody>
      </p:sp>
    </p:spTree>
    <p:extLst>
      <p:ext uri="{BB962C8B-B14F-4D97-AF65-F5344CB8AC3E}">
        <p14:creationId xmlns:p14="http://schemas.microsoft.com/office/powerpoint/2010/main" val="29335537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CasellaDiTesto 3"/>
          <p:cNvSpPr txBox="1"/>
          <p:nvPr userDrawn="1"/>
        </p:nvSpPr>
        <p:spPr>
          <a:xfrm>
            <a:off x="971550" y="6451600"/>
            <a:ext cx="7272338" cy="261610"/>
          </a:xfrm>
          <a:prstGeom prst="rect">
            <a:avLst/>
          </a:prstGeom>
          <a:noFill/>
        </p:spPr>
        <p:txBody>
          <a:bodyPr>
            <a:spAutoFit/>
          </a:bodyPr>
          <a:lstStyle/>
          <a:p>
            <a:pPr algn="ctr">
              <a:defRPr/>
            </a:pPr>
            <a:r>
              <a:rPr lang="en-US" sz="1100" dirty="0" smtClean="0">
                <a:solidFill>
                  <a:srgbClr val="FF0000"/>
                </a:solidFill>
                <a:effectLst>
                  <a:outerShdw blurRad="38100" dist="38100" dir="2700000" algn="tl">
                    <a:srgbClr val="000000">
                      <a:alpha val="43137"/>
                    </a:srgbClr>
                  </a:outerShdw>
                </a:effectLst>
              </a:rPr>
              <a:t>Wroclaw University of Technology Institute of Physical and Theoretical Chemistry – 8</a:t>
            </a:r>
            <a:r>
              <a:rPr lang="en-US" sz="1100" baseline="30000" dirty="0" smtClean="0">
                <a:solidFill>
                  <a:srgbClr val="FF0000"/>
                </a:solidFill>
                <a:effectLst>
                  <a:outerShdw blurRad="38100" dist="38100" dir="2700000" algn="tl">
                    <a:srgbClr val="000000">
                      <a:alpha val="43137"/>
                    </a:srgbClr>
                  </a:outerShdw>
                </a:effectLst>
              </a:rPr>
              <a:t>th</a:t>
            </a:r>
            <a:r>
              <a:rPr lang="en-US" sz="1100" dirty="0" smtClean="0">
                <a:solidFill>
                  <a:srgbClr val="FF0000"/>
                </a:solidFill>
                <a:effectLst>
                  <a:outerShdw blurRad="38100" dist="38100" dir="2700000" algn="tl">
                    <a:srgbClr val="000000">
                      <a:alpha val="43137"/>
                    </a:srgbClr>
                  </a:outerShdw>
                </a:effectLst>
              </a:rPr>
              <a:t> November 2013 - Poland</a:t>
            </a:r>
          </a:p>
        </p:txBody>
      </p:sp>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3293686546"/>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CasellaDiTesto 4"/>
          <p:cNvSpPr txBox="1"/>
          <p:nvPr userDrawn="1"/>
        </p:nvSpPr>
        <p:spPr>
          <a:xfrm>
            <a:off x="900113" y="6453188"/>
            <a:ext cx="7272337" cy="261610"/>
          </a:xfrm>
          <a:prstGeom prst="rect">
            <a:avLst/>
          </a:prstGeom>
          <a:noFill/>
        </p:spPr>
        <p:txBody>
          <a:bodyPr>
            <a:spAutoFit/>
          </a:bodyPr>
          <a:lstStyle/>
          <a:p>
            <a:pPr algn="ctr">
              <a:defRPr/>
            </a:pPr>
            <a:r>
              <a:rPr lang="en-US" sz="1100" dirty="0" smtClean="0">
                <a:solidFill>
                  <a:srgbClr val="FF0000"/>
                </a:solidFill>
                <a:effectLst>
                  <a:outerShdw blurRad="38100" dist="38100" dir="2700000" algn="tl">
                    <a:srgbClr val="000000">
                      <a:alpha val="43137"/>
                    </a:srgbClr>
                  </a:outerShdw>
                </a:effectLst>
              </a:rPr>
              <a:t>“Nanostructure Engineering School” </a:t>
            </a:r>
            <a:r>
              <a:rPr lang="en-US" sz="1100" dirty="0" err="1" smtClean="0">
                <a:solidFill>
                  <a:srgbClr val="FF0000"/>
                </a:solidFill>
                <a:effectLst>
                  <a:outerShdw blurRad="38100" dist="38100" dir="2700000" algn="tl">
                    <a:srgbClr val="000000">
                      <a:alpha val="43137"/>
                    </a:srgbClr>
                  </a:outerShdw>
                </a:effectLst>
              </a:rPr>
              <a:t>Uniwersitet</a:t>
            </a:r>
            <a:r>
              <a:rPr lang="en-US" sz="1100" dirty="0" smtClean="0">
                <a:solidFill>
                  <a:srgbClr val="FF0000"/>
                </a:solidFill>
                <a:effectLst>
                  <a:outerShdw blurRad="38100" dist="38100" dir="2700000" algn="tl">
                    <a:srgbClr val="000000">
                      <a:alpha val="43137"/>
                    </a:srgbClr>
                  </a:outerShdw>
                </a:effectLst>
              </a:rPr>
              <a:t> </a:t>
            </a:r>
            <a:r>
              <a:rPr lang="en-US" sz="1100" dirty="0" err="1" smtClean="0">
                <a:solidFill>
                  <a:srgbClr val="FF0000"/>
                </a:solidFill>
                <a:effectLst>
                  <a:outerShdw blurRad="38100" dist="38100" dir="2700000" algn="tl">
                    <a:srgbClr val="000000">
                      <a:alpha val="43137"/>
                    </a:srgbClr>
                  </a:outerShdw>
                </a:effectLst>
              </a:rPr>
              <a:t>Warszawsky</a:t>
            </a:r>
            <a:r>
              <a:rPr lang="en-US" sz="1100" dirty="0" smtClean="0">
                <a:solidFill>
                  <a:srgbClr val="FF0000"/>
                </a:solidFill>
                <a:effectLst>
                  <a:outerShdw blurRad="38100" dist="38100" dir="2700000" algn="tl">
                    <a:srgbClr val="000000">
                      <a:alpha val="43137"/>
                    </a:srgbClr>
                  </a:outerShdw>
                </a:effectLst>
              </a:rPr>
              <a:t>,  27</a:t>
            </a:r>
            <a:r>
              <a:rPr lang="en-US" sz="1100" baseline="30000" dirty="0" smtClean="0">
                <a:solidFill>
                  <a:srgbClr val="FF0000"/>
                </a:solidFill>
                <a:effectLst>
                  <a:outerShdw blurRad="38100" dist="38100" dir="2700000" algn="tl">
                    <a:srgbClr val="000000">
                      <a:alpha val="43137"/>
                    </a:srgbClr>
                  </a:outerShdw>
                </a:effectLst>
              </a:rPr>
              <a:t>th</a:t>
            </a:r>
            <a:r>
              <a:rPr lang="en-US" sz="1100" dirty="0" smtClean="0">
                <a:solidFill>
                  <a:srgbClr val="FF0000"/>
                </a:solidFill>
                <a:effectLst>
                  <a:outerShdw blurRad="38100" dist="38100" dir="2700000" algn="tl">
                    <a:srgbClr val="000000">
                      <a:alpha val="43137"/>
                    </a:srgbClr>
                  </a:outerShdw>
                </a:effectLst>
              </a:rPr>
              <a:t> January 2014</a:t>
            </a:r>
          </a:p>
        </p:txBody>
      </p:sp>
    </p:spTree>
    <p:extLst>
      <p:ext uri="{BB962C8B-B14F-4D97-AF65-F5344CB8AC3E}">
        <p14:creationId xmlns:p14="http://schemas.microsoft.com/office/powerpoint/2010/main" val="135281715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24997286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CasellaDiTesto 4"/>
          <p:cNvSpPr txBox="1"/>
          <p:nvPr userDrawn="1"/>
        </p:nvSpPr>
        <p:spPr>
          <a:xfrm>
            <a:off x="971550" y="6442075"/>
            <a:ext cx="7272338" cy="430213"/>
          </a:xfrm>
          <a:prstGeom prst="rect">
            <a:avLst/>
          </a:prstGeom>
          <a:noFill/>
        </p:spPr>
        <p:txBody>
          <a:bodyPr>
            <a:spAutoFit/>
          </a:bodyPr>
          <a:lstStyle/>
          <a:p>
            <a:pPr algn="ctr">
              <a:defRPr/>
            </a:pPr>
            <a:r>
              <a:rPr lang="en-US" sz="1100" dirty="0">
                <a:solidFill>
                  <a:srgbClr val="FF0000"/>
                </a:solidFill>
                <a:effectLst>
                  <a:outerShdw blurRad="38100" dist="38100" dir="2700000" algn="tl">
                    <a:srgbClr val="000000">
                      <a:alpha val="43137"/>
                    </a:srgbClr>
                  </a:outerShdw>
                </a:effectLst>
              </a:rPr>
              <a:t>Wroclaw University of Technology Institute of Physical and Theoretical Chemistry – 8th November 2013 - Poland</a:t>
            </a:r>
          </a:p>
          <a:p>
            <a:pPr algn="ctr">
              <a:defRPr/>
            </a:pPr>
            <a:endParaRPr lang="en-US" sz="1100" dirty="0">
              <a:solidFill>
                <a:srgbClr val="FF0000"/>
              </a:solidFill>
              <a:effectLst>
                <a:outerShdw blurRad="38100" dist="38100" dir="2700000" algn="tl">
                  <a:srgbClr val="000000">
                    <a:alpha val="43137"/>
                  </a:srgbClr>
                </a:outerShdw>
              </a:effectLst>
            </a:endParaRPr>
          </a:p>
        </p:txBody>
      </p:sp>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860381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28718681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8547170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14968948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CasellaDiTesto 2"/>
          <p:cNvSpPr txBox="1"/>
          <p:nvPr userDrawn="1"/>
        </p:nvSpPr>
        <p:spPr>
          <a:xfrm>
            <a:off x="900113" y="6453188"/>
            <a:ext cx="7272337" cy="261610"/>
          </a:xfrm>
          <a:prstGeom prst="rect">
            <a:avLst/>
          </a:prstGeom>
          <a:noFill/>
        </p:spPr>
        <p:txBody>
          <a:bodyPr>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11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11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11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11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113123152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975248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31728483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8701584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21362"/>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2136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3941967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CasellaDiTesto 5"/>
          <p:cNvSpPr txBox="1"/>
          <p:nvPr userDrawn="1"/>
        </p:nvSpPr>
        <p:spPr>
          <a:xfrm>
            <a:off x="900113" y="6453188"/>
            <a:ext cx="7272337" cy="261610"/>
          </a:xfrm>
          <a:prstGeom prst="rect">
            <a:avLst/>
          </a:prstGeom>
          <a:noFill/>
        </p:spPr>
        <p:txBody>
          <a:bodyPr>
            <a:spAutoFit/>
          </a:bodyPr>
          <a:lstStyle/>
          <a:p>
            <a:pPr algn="ctr">
              <a:defRPr/>
            </a:pPr>
            <a:r>
              <a:rPr lang="en-US" sz="1100" dirty="0" smtClean="0">
                <a:solidFill>
                  <a:srgbClr val="FF0000"/>
                </a:solidFill>
                <a:effectLst>
                  <a:outerShdw blurRad="38100" dist="38100" dir="2700000" algn="tl">
                    <a:srgbClr val="000000">
                      <a:alpha val="43137"/>
                    </a:srgbClr>
                  </a:outerShdw>
                </a:effectLst>
              </a:rPr>
              <a:t>“Nanostructure Engineering School” </a:t>
            </a:r>
            <a:r>
              <a:rPr lang="en-US" sz="1100" dirty="0" err="1" smtClean="0">
                <a:solidFill>
                  <a:srgbClr val="FF0000"/>
                </a:solidFill>
                <a:effectLst>
                  <a:outerShdw blurRad="38100" dist="38100" dir="2700000" algn="tl">
                    <a:srgbClr val="000000">
                      <a:alpha val="43137"/>
                    </a:srgbClr>
                  </a:outerShdw>
                </a:effectLst>
              </a:rPr>
              <a:t>Uniwersitet</a:t>
            </a:r>
            <a:r>
              <a:rPr lang="en-US" sz="1100" dirty="0" smtClean="0">
                <a:solidFill>
                  <a:srgbClr val="FF0000"/>
                </a:solidFill>
                <a:effectLst>
                  <a:outerShdw blurRad="38100" dist="38100" dir="2700000" algn="tl">
                    <a:srgbClr val="000000">
                      <a:alpha val="43137"/>
                    </a:srgbClr>
                  </a:outerShdw>
                </a:effectLst>
              </a:rPr>
              <a:t> </a:t>
            </a:r>
            <a:r>
              <a:rPr lang="en-US" sz="1100" dirty="0" err="1" smtClean="0">
                <a:solidFill>
                  <a:srgbClr val="FF0000"/>
                </a:solidFill>
                <a:effectLst>
                  <a:outerShdw blurRad="38100" dist="38100" dir="2700000" algn="tl">
                    <a:srgbClr val="000000">
                      <a:alpha val="43137"/>
                    </a:srgbClr>
                  </a:outerShdw>
                </a:effectLst>
              </a:rPr>
              <a:t>Warszawsky</a:t>
            </a:r>
            <a:r>
              <a:rPr lang="en-US" sz="1100" dirty="0" smtClean="0">
                <a:solidFill>
                  <a:srgbClr val="FF0000"/>
                </a:solidFill>
                <a:effectLst>
                  <a:outerShdw blurRad="38100" dist="38100" dir="2700000" algn="tl">
                    <a:srgbClr val="000000">
                      <a:alpha val="43137"/>
                    </a:srgbClr>
                  </a:outerShdw>
                </a:effectLst>
              </a:rPr>
              <a:t>,  27</a:t>
            </a:r>
            <a:r>
              <a:rPr lang="en-US" sz="1100" baseline="30000" dirty="0" smtClean="0">
                <a:solidFill>
                  <a:srgbClr val="FF0000"/>
                </a:solidFill>
                <a:effectLst>
                  <a:outerShdw blurRad="38100" dist="38100" dir="2700000" algn="tl">
                    <a:srgbClr val="000000">
                      <a:alpha val="43137"/>
                    </a:srgbClr>
                  </a:outerShdw>
                </a:effectLst>
              </a:rPr>
              <a:t>th</a:t>
            </a:r>
            <a:r>
              <a:rPr lang="en-US" sz="1100" dirty="0" smtClean="0">
                <a:solidFill>
                  <a:srgbClr val="FF0000"/>
                </a:solidFill>
                <a:effectLst>
                  <a:outerShdw blurRad="38100" dist="38100" dir="2700000" algn="tl">
                    <a:srgbClr val="000000">
                      <a:alpha val="43137"/>
                    </a:srgbClr>
                  </a:outerShdw>
                </a:effectLst>
              </a:rPr>
              <a:t> January 2014</a:t>
            </a:r>
          </a:p>
        </p:txBody>
      </p:sp>
    </p:spTree>
    <p:extLst>
      <p:ext uri="{BB962C8B-B14F-4D97-AF65-F5344CB8AC3E}">
        <p14:creationId xmlns:p14="http://schemas.microsoft.com/office/powerpoint/2010/main" val="939670064"/>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6" name="Rettangolo 5"/>
          <p:cNvSpPr/>
          <p:nvPr userDrawn="1"/>
        </p:nvSpPr>
        <p:spPr>
          <a:xfrm>
            <a:off x="426988" y="6496744"/>
            <a:ext cx="8496944" cy="230832"/>
          </a:xfrm>
          <a:prstGeom prst="rect">
            <a:avLst/>
          </a:prstGeom>
        </p:spPr>
        <p:txBody>
          <a:bodyPr wrap="square">
            <a:spAutoFit/>
          </a:bodyPr>
          <a:lstStyle/>
          <a:p>
            <a:pPr algn="ctr">
              <a:defRPr/>
            </a:pPr>
            <a:r>
              <a:rPr lang="en-US" sz="900" dirty="0" smtClean="0">
                <a:solidFill>
                  <a:srgbClr val="FF0000"/>
                </a:solidFill>
                <a:effectLst>
                  <a:outerShdw blurRad="38100" dist="38100" dir="2700000" algn="tl">
                    <a:srgbClr val="000000">
                      <a:alpha val="43137"/>
                    </a:srgbClr>
                  </a:outerShdw>
                </a:effectLst>
              </a:rPr>
              <a:t>“Nanotechnology in industrial processes” Institute of  Low Temperature and Structure Research, Polish Academy of Sciences, Wroclaw 04-08 November 2013</a:t>
            </a:r>
          </a:p>
        </p:txBody>
      </p:sp>
    </p:spTree>
    <p:extLst>
      <p:ext uri="{BB962C8B-B14F-4D97-AF65-F5344CB8AC3E}">
        <p14:creationId xmlns:p14="http://schemas.microsoft.com/office/powerpoint/2010/main" val="537808267"/>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8" name="Titolo 7"/>
          <p:cNvSpPr>
            <a:spLocks noGrp="1"/>
          </p:cNvSpPr>
          <p:nvPr>
            <p:ph type="title"/>
          </p:nvPr>
        </p:nvSpPr>
        <p:spPr/>
        <p:txBody>
          <a:bodyPr/>
          <a:lstStyle/>
          <a:p>
            <a:r>
              <a:rPr lang="it-IT" smtClean="0"/>
              <a:t>Fare clic per modificare lo stile del titolo</a:t>
            </a:r>
            <a:endParaRPr lang="it-IT"/>
          </a:p>
        </p:txBody>
      </p:sp>
      <p:pic>
        <p:nvPicPr>
          <p:cNvPr id="942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7544" y="6565900"/>
            <a:ext cx="8497887"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649246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15862097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7" name="Rectangle 5"/>
          <p:cNvSpPr>
            <a:spLocks noGrp="1" noChangeArrowheads="1"/>
          </p:cNvSpPr>
          <p:nvPr>
            <p:ph type="ftr" sz="quarter" idx="11"/>
          </p:nvPr>
        </p:nvSpPr>
        <p:spPr>
          <a:xfrm>
            <a:off x="323528" y="6381328"/>
            <a:ext cx="8640960" cy="348952"/>
          </a:xfrm>
          <a:prstGeom prst="rect">
            <a:avLst/>
          </a:prstGeom>
          <a:ln/>
        </p:spPr>
        <p:txBody>
          <a:bodyPr/>
          <a:lstStyle>
            <a:lvl1pPr>
              <a:defRPr/>
            </a:lvl1pPr>
          </a:lstStyle>
          <a:p>
            <a:pPr>
              <a:defRPr/>
            </a:pPr>
            <a:r>
              <a:rPr lang="en-US" dirty="0" smtClean="0"/>
              <a:t>“Nanotechnology in industrial processes” Institute of  Low Temperature and Structure Research, Polish Academy of Sciences, Wroclaw 04-08 November 2013</a:t>
            </a:r>
          </a:p>
          <a:p>
            <a:pPr>
              <a:defRPr/>
            </a:pPr>
            <a:endParaRPr lang="it-IT" dirty="0"/>
          </a:p>
        </p:txBody>
      </p:sp>
    </p:spTree>
    <p:extLst>
      <p:ext uri="{BB962C8B-B14F-4D97-AF65-F5344CB8AC3E}">
        <p14:creationId xmlns:p14="http://schemas.microsoft.com/office/powerpoint/2010/main" val="2827186698"/>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8" name="Rectangle 5"/>
          <p:cNvSpPr>
            <a:spLocks noGrp="1" noChangeArrowheads="1"/>
          </p:cNvSpPr>
          <p:nvPr>
            <p:ph type="ftr" sz="quarter" idx="11"/>
          </p:nvPr>
        </p:nvSpPr>
        <p:spPr>
          <a:xfrm>
            <a:off x="323528" y="6381328"/>
            <a:ext cx="8640960" cy="348952"/>
          </a:xfrm>
          <a:prstGeom prst="rect">
            <a:avLst/>
          </a:prstGeom>
          <a:ln/>
        </p:spPr>
        <p:txBody>
          <a:bodyPr/>
          <a:lstStyle>
            <a:lvl1pPr>
              <a:defRPr/>
            </a:lvl1pPr>
          </a:lstStyle>
          <a:p>
            <a:pPr>
              <a:defRPr/>
            </a:pPr>
            <a:r>
              <a:rPr lang="en-US" dirty="0" smtClean="0"/>
              <a:t>“Nanotechnology in industrial processes” Institute of  Low Temperature and Structure Research, Polish Academy of Sciences, Wroclaw 04-08 November 2013</a:t>
            </a:r>
          </a:p>
          <a:p>
            <a:pPr>
              <a:defRPr/>
            </a:pPr>
            <a:endParaRPr lang="it-IT" dirty="0"/>
          </a:p>
        </p:txBody>
      </p:sp>
    </p:spTree>
    <p:extLst>
      <p:ext uri="{BB962C8B-B14F-4D97-AF65-F5344CB8AC3E}">
        <p14:creationId xmlns:p14="http://schemas.microsoft.com/office/powerpoint/2010/main" val="23982274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8" name="Rectangle 5"/>
          <p:cNvSpPr>
            <a:spLocks noGrp="1" noChangeArrowheads="1"/>
          </p:cNvSpPr>
          <p:nvPr>
            <p:ph type="ftr" sz="quarter" idx="11"/>
          </p:nvPr>
        </p:nvSpPr>
        <p:spPr>
          <a:xfrm>
            <a:off x="395536" y="6248400"/>
            <a:ext cx="8496944" cy="348952"/>
          </a:xfrm>
          <a:prstGeom prst="rect">
            <a:avLst/>
          </a:prstGeom>
          <a:ln/>
        </p:spPr>
        <p:txBody>
          <a:bodyPr/>
          <a:lstStyle>
            <a:lvl1pPr>
              <a:defRPr/>
            </a:lvl1pPr>
          </a:lstStyle>
          <a:p>
            <a:pPr>
              <a:defRPr/>
            </a:pPr>
            <a:r>
              <a:rPr lang="en-US" dirty="0" smtClean="0"/>
              <a:t>“Nanotechnology in industrial processes” Institute of  Low Temperature and Structure Research, Polish Academy of Sciences, Wroclaw 04-08 November 2013</a:t>
            </a:r>
          </a:p>
          <a:p>
            <a:pPr>
              <a:defRPr/>
            </a:pPr>
            <a:endParaRPr lang="it-IT" dirty="0"/>
          </a:p>
        </p:txBody>
      </p:sp>
    </p:spTree>
    <p:extLst>
      <p:ext uri="{BB962C8B-B14F-4D97-AF65-F5344CB8AC3E}">
        <p14:creationId xmlns:p14="http://schemas.microsoft.com/office/powerpoint/2010/main" val="220097903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3" name="Rettangolo 2"/>
          <p:cNvSpPr/>
          <p:nvPr userDrawn="1"/>
        </p:nvSpPr>
        <p:spPr>
          <a:xfrm>
            <a:off x="426988" y="6496744"/>
            <a:ext cx="8496944" cy="230832"/>
          </a:xfrm>
          <a:prstGeom prst="rect">
            <a:avLst/>
          </a:prstGeom>
        </p:spPr>
        <p:txBody>
          <a:bodyPr wrap="square">
            <a:spAutoFit/>
          </a:bodyPr>
          <a:lstStyle/>
          <a:p>
            <a:pPr algn="ctr">
              <a:defRPr/>
            </a:pPr>
            <a:r>
              <a:rPr lang="en-US" sz="900" dirty="0" smtClean="0">
                <a:solidFill>
                  <a:srgbClr val="FF0000"/>
                </a:solidFill>
                <a:effectLst>
                  <a:outerShdw blurRad="38100" dist="38100" dir="2700000" algn="tl">
                    <a:srgbClr val="000000">
                      <a:alpha val="43137"/>
                    </a:srgbClr>
                  </a:outerShdw>
                </a:effectLst>
              </a:rPr>
              <a:t>“Nanotechnology in industrial processes” Institute of  Low Temperature and Structure Research, Polish Academy of Sciences, Wroclaw 04-08 November 2013</a:t>
            </a:r>
          </a:p>
        </p:txBody>
      </p:sp>
    </p:spTree>
    <p:extLst>
      <p:ext uri="{BB962C8B-B14F-4D97-AF65-F5344CB8AC3E}">
        <p14:creationId xmlns:p14="http://schemas.microsoft.com/office/powerpoint/2010/main" val="1006640945"/>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piè di pagina 2"/>
          <p:cNvSpPr>
            <a:spLocks noGrp="1"/>
          </p:cNvSpPr>
          <p:nvPr>
            <p:ph type="ftr" sz="quarter" idx="10"/>
          </p:nvPr>
        </p:nvSpPr>
        <p:spPr/>
        <p:txBody>
          <a:bodyPr/>
          <a:lstStyle/>
          <a:p>
            <a:r>
              <a:rPr lang="en-US" smtClean="0"/>
              <a:t>“Nanotechnology in industrial processes” Institute of Low Temperature and Structure Research, Polish Academy of Sciences, Wroclaw 04-08 November 2013</a:t>
            </a:r>
            <a:endParaRPr lang="it-IT" dirty="0"/>
          </a:p>
        </p:txBody>
      </p:sp>
    </p:spTree>
    <p:extLst>
      <p:ext uri="{BB962C8B-B14F-4D97-AF65-F5344CB8AC3E}">
        <p14:creationId xmlns:p14="http://schemas.microsoft.com/office/powerpoint/2010/main" val="605907922"/>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7" name="Rettangolo 6"/>
          <p:cNvSpPr/>
          <p:nvPr userDrawn="1"/>
        </p:nvSpPr>
        <p:spPr>
          <a:xfrm>
            <a:off x="251520" y="6503788"/>
            <a:ext cx="8496944" cy="230832"/>
          </a:xfrm>
          <a:prstGeom prst="rect">
            <a:avLst/>
          </a:prstGeom>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9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Dipartimento</a:t>
            </a:r>
            <a:r>
              <a:rPr lang="en-US" sz="9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9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Fisica</a:t>
            </a:r>
            <a:r>
              <a:rPr lang="en-US" sz="9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9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Scuola</a:t>
            </a:r>
            <a:r>
              <a:rPr lang="en-US" sz="9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a:t>
            </a:r>
            <a:r>
              <a:rPr lang="en-US" sz="9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Dottorato</a:t>
            </a:r>
            <a:r>
              <a:rPr lang="en-US" sz="900"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a:t>
            </a:r>
            <a:r>
              <a:rPr lang="en-US" sz="900" kern="120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Università</a:t>
            </a:r>
            <a:r>
              <a:rPr lang="en-US" sz="9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di Perugia 09 </a:t>
            </a:r>
            <a:r>
              <a:rPr lang="en-US" sz="900" kern="1200" baseline="0" dirty="0" err="1"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aprile</a:t>
            </a:r>
            <a:r>
              <a:rPr lang="en-US" sz="900" kern="1200" baseline="0" dirty="0" smtClean="0">
                <a:solidFill>
                  <a:srgbClr val="FF0000"/>
                </a:solidFill>
                <a:effectLst>
                  <a:outerShdw blurRad="38100" dist="38100" dir="2700000" algn="tl">
                    <a:srgbClr val="000000">
                      <a:alpha val="43137"/>
                    </a:srgbClr>
                  </a:outerShdw>
                </a:effectLst>
                <a:latin typeface="Times New Roman" pitchFamily="18" charset="0"/>
                <a:ea typeface="+mn-ea"/>
                <a:cs typeface="Arial" pitchFamily="34" charset="0"/>
              </a:rPr>
              <a:t> 2014</a:t>
            </a:r>
          </a:p>
        </p:txBody>
      </p:sp>
    </p:spTree>
    <p:extLst>
      <p:ext uri="{BB962C8B-B14F-4D97-AF65-F5344CB8AC3E}">
        <p14:creationId xmlns:p14="http://schemas.microsoft.com/office/powerpoint/2010/main" val="1800795762"/>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xfrm>
            <a:off x="323528" y="6381328"/>
            <a:ext cx="8568952" cy="348952"/>
          </a:xfrm>
          <a:prstGeom prst="rect">
            <a:avLst/>
          </a:prstGeom>
          <a:ln/>
        </p:spPr>
        <p:txBody>
          <a:bodyPr/>
          <a:lstStyle>
            <a:lvl1pPr>
              <a:defRPr/>
            </a:lvl1pPr>
          </a:lstStyle>
          <a:p>
            <a:pPr eaLnBrk="0" hangingPunct="0">
              <a:defRPr/>
            </a:pPr>
            <a:r>
              <a:rPr lang="en-US" sz="1000" dirty="0" smtClean="0">
                <a:solidFill>
                  <a:srgbClr val="FF0000"/>
                </a:solidFill>
                <a:effectLst>
                  <a:outerShdw blurRad="38100" dist="38100" dir="2700000" algn="tl">
                    <a:srgbClr val="000000">
                      <a:alpha val="43137"/>
                    </a:srgbClr>
                  </a:outerShdw>
                </a:effectLst>
              </a:rPr>
              <a:t>“Nanotechnology in industrial processes” Institute of  Low Temperature and Structure Research, Polish Academy of Sciences, Wroclaw 04-08 November 2013</a:t>
            </a:r>
          </a:p>
          <a:p>
            <a:pPr eaLnBrk="0" hangingPunct="0">
              <a:defRPr/>
            </a:pPr>
            <a:endParaRPr lang="it-IT" dirty="0">
              <a:solidFill>
                <a:srgbClr val="000000"/>
              </a:solidFill>
            </a:endParaRPr>
          </a:p>
        </p:txBody>
      </p:sp>
    </p:spTree>
    <p:extLst>
      <p:ext uri="{BB962C8B-B14F-4D97-AF65-F5344CB8AC3E}">
        <p14:creationId xmlns:p14="http://schemas.microsoft.com/office/powerpoint/2010/main" val="1865991550"/>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8" name="Rectangle 5"/>
          <p:cNvSpPr>
            <a:spLocks noGrp="1" noChangeArrowheads="1"/>
          </p:cNvSpPr>
          <p:nvPr>
            <p:ph type="ftr" sz="quarter" idx="11"/>
          </p:nvPr>
        </p:nvSpPr>
        <p:spPr>
          <a:xfrm>
            <a:off x="323528" y="6381328"/>
            <a:ext cx="8640960" cy="348952"/>
          </a:xfrm>
          <a:prstGeom prst="rect">
            <a:avLst/>
          </a:prstGeom>
          <a:ln/>
        </p:spPr>
        <p:txBody>
          <a:bodyPr/>
          <a:lstStyle>
            <a:lvl1pPr>
              <a:defRPr/>
            </a:lvl1pPr>
          </a:lstStyle>
          <a:p>
            <a:pPr>
              <a:defRPr/>
            </a:pPr>
            <a:r>
              <a:rPr lang="en-US" dirty="0" smtClean="0"/>
              <a:t>“Nanotechnology in industrial processes” Institute of  Low Temperature and Structure Research, Polish Academy of Sciences, Wroclaw 04-08 November 2013</a:t>
            </a:r>
          </a:p>
          <a:p>
            <a:pPr>
              <a:defRPr/>
            </a:pPr>
            <a:endParaRPr lang="it-IT" dirty="0"/>
          </a:p>
        </p:txBody>
      </p:sp>
    </p:spTree>
    <p:extLst>
      <p:ext uri="{BB962C8B-B14F-4D97-AF65-F5344CB8AC3E}">
        <p14:creationId xmlns:p14="http://schemas.microsoft.com/office/powerpoint/2010/main" val="1180369084"/>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5"/>
          <p:cNvSpPr>
            <a:spLocks noGrp="1" noChangeArrowheads="1"/>
          </p:cNvSpPr>
          <p:nvPr>
            <p:ph type="ftr" sz="quarter" idx="11"/>
          </p:nvPr>
        </p:nvSpPr>
        <p:spPr>
          <a:xfrm>
            <a:off x="251520" y="6381328"/>
            <a:ext cx="8640960" cy="348952"/>
          </a:xfrm>
          <a:prstGeom prst="rect">
            <a:avLst/>
          </a:prstGeom>
          <a:ln/>
        </p:spPr>
        <p:txBody>
          <a:bodyPr/>
          <a:lstStyle>
            <a:lvl1pPr>
              <a:defRPr/>
            </a:lvl1pPr>
          </a:lstStyle>
          <a:p>
            <a:pPr>
              <a:defRPr/>
            </a:pPr>
            <a:r>
              <a:rPr lang="en-US" dirty="0" smtClean="0"/>
              <a:t>“Nanotechnology in industrial processes” Institute of  Low Temperature and Structure Research, Polish Academy of Sciences, Wroclaw 04-08 November 2013</a:t>
            </a:r>
          </a:p>
          <a:p>
            <a:pPr>
              <a:defRPr/>
            </a:pPr>
            <a:endParaRPr lang="it-IT" dirty="0"/>
          </a:p>
        </p:txBody>
      </p:sp>
    </p:spTree>
    <p:extLst>
      <p:ext uri="{BB962C8B-B14F-4D97-AF65-F5344CB8AC3E}">
        <p14:creationId xmlns:p14="http://schemas.microsoft.com/office/powerpoint/2010/main" val="494763794"/>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5"/>
          <p:cNvSpPr>
            <a:spLocks noGrp="1" noChangeArrowheads="1"/>
          </p:cNvSpPr>
          <p:nvPr>
            <p:ph type="ftr" sz="quarter" idx="11"/>
          </p:nvPr>
        </p:nvSpPr>
        <p:spPr>
          <a:xfrm>
            <a:off x="323528" y="6381328"/>
            <a:ext cx="8640960" cy="348952"/>
          </a:xfrm>
          <a:prstGeom prst="rect">
            <a:avLst/>
          </a:prstGeom>
          <a:ln/>
        </p:spPr>
        <p:txBody>
          <a:bodyPr/>
          <a:lstStyle>
            <a:lvl1pPr>
              <a:defRPr/>
            </a:lvl1pPr>
          </a:lstStyle>
          <a:p>
            <a:pPr>
              <a:defRPr/>
            </a:pPr>
            <a:r>
              <a:rPr lang="en-US" dirty="0" smtClean="0"/>
              <a:t>“Nanotechnology in industrial processes” Institute of  Low Temperature and Structure Research, Polish Academy of Sciences, Wroclaw 04-08 November 2013</a:t>
            </a:r>
          </a:p>
          <a:p>
            <a:pPr>
              <a:defRPr/>
            </a:pPr>
            <a:endParaRPr lang="it-IT" dirty="0"/>
          </a:p>
        </p:txBody>
      </p:sp>
    </p:spTree>
    <p:extLst>
      <p:ext uri="{BB962C8B-B14F-4D97-AF65-F5344CB8AC3E}">
        <p14:creationId xmlns:p14="http://schemas.microsoft.com/office/powerpoint/2010/main" val="5978834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6" Type="http://schemas.openxmlformats.org/officeDocument/2006/relationships/theme" Target="../theme/theme10.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8.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6" Type="http://schemas.openxmlformats.org/officeDocument/2006/relationships/theme" Target="../theme/theme9.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7" name="Text Box 7"/>
          <p:cNvSpPr txBox="1">
            <a:spLocks noChangeArrowheads="1"/>
          </p:cNvSpPr>
          <p:nvPr userDrawn="1"/>
        </p:nvSpPr>
        <p:spPr bwMode="auto">
          <a:xfrm>
            <a:off x="60325" y="4613275"/>
            <a:ext cx="725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endParaRPr lang="en-US" smtClean="0"/>
          </a:p>
        </p:txBody>
      </p:sp>
    </p:spTree>
  </p:cSld>
  <p:clrMap bg1="lt1" tx1="dk1" bg2="lt2" tx2="dk2" accent1="accent1" accent2="accent2" accent3="accent3" accent4="accent4" accent5="accent5" accent6="accent6" hlink="hlink" folHlink="folHlink"/>
  <p:sldLayoutIdLst>
    <p:sldLayoutId id="2147485099" r:id="rId1"/>
    <p:sldLayoutId id="2147485100" r:id="rId2"/>
    <p:sldLayoutId id="2147485051" r:id="rId3"/>
    <p:sldLayoutId id="2147485101" r:id="rId4"/>
    <p:sldLayoutId id="2147485052" r:id="rId5"/>
    <p:sldLayoutId id="2147485053" r:id="rId6"/>
    <p:sldLayoutId id="2147485102" r:id="rId7"/>
    <p:sldLayoutId id="2147485054" r:id="rId8"/>
    <p:sldLayoutId id="2147485055" r:id="rId9"/>
    <p:sldLayoutId id="2147485056" r:id="rId10"/>
    <p:sldLayoutId id="2147485057" r:id="rId11"/>
    <p:sldLayoutId id="2147485103"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bwMode="auto">
          <a:xfrm>
            <a:off x="457200" y="1816100"/>
            <a:ext cx="82296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smtClean="0"/>
              <a:t>Click to edit Master text styles</a:t>
            </a:r>
          </a:p>
          <a:p>
            <a:pPr lvl="1"/>
            <a:r>
              <a:rPr lang="en-US" altLang="it-IT" smtClean="0"/>
              <a:t>Second level</a:t>
            </a:r>
          </a:p>
          <a:p>
            <a:pPr lvl="2"/>
            <a:r>
              <a:rPr lang="en-US" altLang="it-IT" smtClean="0"/>
              <a:t>Third level</a:t>
            </a:r>
          </a:p>
          <a:p>
            <a:pPr lvl="3"/>
            <a:r>
              <a:rPr lang="en-US" altLang="it-IT" smtClean="0"/>
              <a:t>Fourth level</a:t>
            </a:r>
          </a:p>
          <a:p>
            <a:pPr lvl="4"/>
            <a:r>
              <a:rPr lang="en-US" altLang="it-IT" smtClean="0"/>
              <a:t>Fifth level</a:t>
            </a:r>
          </a:p>
        </p:txBody>
      </p:sp>
    </p:spTree>
    <p:extLst>
      <p:ext uri="{BB962C8B-B14F-4D97-AF65-F5344CB8AC3E}">
        <p14:creationId xmlns:p14="http://schemas.microsoft.com/office/powerpoint/2010/main" val="3779468115"/>
      </p:ext>
    </p:extLst>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 id="2147485182" r:id="rId12"/>
    <p:sldLayoutId id="2147485183" r:id="rId13"/>
    <p:sldLayoutId id="2147485184" r:id="rId14"/>
    <p:sldLayoutId id="2147485185" r:id="rId15"/>
  </p:sldLayoutIdLst>
  <p:timing>
    <p:tnLst>
      <p:par>
        <p:cTn id="1" dur="indefinite" restart="never" nodeType="tmRoot"/>
      </p:par>
    </p:tnLst>
  </p:timing>
  <p:txStyles>
    <p:titleStyle>
      <a:lvl1pPr algn="l" rtl="0" eaLnBrk="0" fontAlgn="base" hangingPunct="0">
        <a:spcBef>
          <a:spcPct val="0"/>
        </a:spcBef>
        <a:spcAft>
          <a:spcPct val="0"/>
        </a:spcAft>
        <a:defRPr sz="3200" b="1">
          <a:solidFill>
            <a:srgbClr val="009900"/>
          </a:solidFill>
          <a:latin typeface="+mj-lt"/>
          <a:ea typeface="+mj-ea"/>
          <a:cs typeface="+mj-cs"/>
        </a:defRPr>
      </a:lvl1pPr>
      <a:lvl2pPr algn="l" rtl="0" eaLnBrk="0" fontAlgn="base" hangingPunct="0">
        <a:spcBef>
          <a:spcPct val="0"/>
        </a:spcBef>
        <a:spcAft>
          <a:spcPct val="0"/>
        </a:spcAft>
        <a:defRPr sz="3200" b="1">
          <a:solidFill>
            <a:srgbClr val="009900"/>
          </a:solidFill>
          <a:latin typeface="Arial" pitchFamily="34" charset="0"/>
        </a:defRPr>
      </a:lvl2pPr>
      <a:lvl3pPr algn="l" rtl="0" eaLnBrk="0" fontAlgn="base" hangingPunct="0">
        <a:spcBef>
          <a:spcPct val="0"/>
        </a:spcBef>
        <a:spcAft>
          <a:spcPct val="0"/>
        </a:spcAft>
        <a:defRPr sz="3200" b="1">
          <a:solidFill>
            <a:srgbClr val="009900"/>
          </a:solidFill>
          <a:latin typeface="Arial" pitchFamily="34" charset="0"/>
        </a:defRPr>
      </a:lvl3pPr>
      <a:lvl4pPr algn="l" rtl="0" eaLnBrk="0" fontAlgn="base" hangingPunct="0">
        <a:spcBef>
          <a:spcPct val="0"/>
        </a:spcBef>
        <a:spcAft>
          <a:spcPct val="0"/>
        </a:spcAft>
        <a:defRPr sz="3200" b="1">
          <a:solidFill>
            <a:srgbClr val="009900"/>
          </a:solidFill>
          <a:latin typeface="Arial" pitchFamily="34" charset="0"/>
        </a:defRPr>
      </a:lvl4pPr>
      <a:lvl5pPr algn="l" rtl="0" eaLnBrk="0" fontAlgn="base" hangingPunct="0">
        <a:spcBef>
          <a:spcPct val="0"/>
        </a:spcBef>
        <a:spcAft>
          <a:spcPct val="0"/>
        </a:spcAft>
        <a:defRPr sz="3200" b="1">
          <a:solidFill>
            <a:srgbClr val="009900"/>
          </a:solidFill>
          <a:latin typeface="Arial" pitchFamily="34" charset="0"/>
        </a:defRPr>
      </a:lvl5pPr>
      <a:lvl6pPr marL="457200" algn="l" rtl="0" fontAlgn="base">
        <a:spcBef>
          <a:spcPct val="0"/>
        </a:spcBef>
        <a:spcAft>
          <a:spcPct val="0"/>
        </a:spcAft>
        <a:defRPr sz="3200" b="1">
          <a:solidFill>
            <a:srgbClr val="009900"/>
          </a:solidFill>
          <a:latin typeface="Arial" pitchFamily="34" charset="0"/>
        </a:defRPr>
      </a:lvl6pPr>
      <a:lvl7pPr marL="914400" algn="l" rtl="0" fontAlgn="base">
        <a:spcBef>
          <a:spcPct val="0"/>
        </a:spcBef>
        <a:spcAft>
          <a:spcPct val="0"/>
        </a:spcAft>
        <a:defRPr sz="3200" b="1">
          <a:solidFill>
            <a:srgbClr val="009900"/>
          </a:solidFill>
          <a:latin typeface="Arial" pitchFamily="34" charset="0"/>
        </a:defRPr>
      </a:lvl7pPr>
      <a:lvl8pPr marL="1371600" algn="l" rtl="0" fontAlgn="base">
        <a:spcBef>
          <a:spcPct val="0"/>
        </a:spcBef>
        <a:spcAft>
          <a:spcPct val="0"/>
        </a:spcAft>
        <a:defRPr sz="3200" b="1">
          <a:solidFill>
            <a:srgbClr val="009900"/>
          </a:solidFill>
          <a:latin typeface="Arial" pitchFamily="34" charset="0"/>
        </a:defRPr>
      </a:lvl8pPr>
      <a:lvl9pPr marL="1828800" algn="l" rtl="0" fontAlgn="base">
        <a:spcBef>
          <a:spcPct val="0"/>
        </a:spcBef>
        <a:spcAft>
          <a:spcPct val="0"/>
        </a:spcAft>
        <a:defRPr sz="3200" b="1">
          <a:solidFill>
            <a:srgbClr val="009900"/>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800">
          <a:solidFill>
            <a:schemeClr val="tx1"/>
          </a:solidFill>
          <a:latin typeface="+mn-lt"/>
        </a:defRPr>
      </a:lvl4pPr>
      <a:lvl5pPr marL="2057400" indent="-228600" algn="l" rtl="0" eaLnBrk="0" fontAlgn="base" hangingPunct="0">
        <a:spcBef>
          <a:spcPct val="20000"/>
        </a:spcBef>
        <a:spcAft>
          <a:spcPct val="0"/>
        </a:spcAft>
        <a:buChar char="»"/>
        <a:defRPr sz="2800">
          <a:solidFill>
            <a:schemeClr val="tx1"/>
          </a:solidFill>
          <a:latin typeface="+mn-lt"/>
        </a:defRPr>
      </a:lvl5pPr>
      <a:lvl6pPr marL="2514600" indent="-228600" algn="l" rtl="0" fontAlgn="base">
        <a:spcBef>
          <a:spcPct val="20000"/>
        </a:spcBef>
        <a:spcAft>
          <a:spcPct val="0"/>
        </a:spcAft>
        <a:buChar char="»"/>
        <a:defRPr sz="2800">
          <a:solidFill>
            <a:schemeClr val="tx1"/>
          </a:solidFill>
          <a:latin typeface="+mn-lt"/>
        </a:defRPr>
      </a:lvl6pPr>
      <a:lvl7pPr marL="2971800" indent="-228600" algn="l" rtl="0" fontAlgn="base">
        <a:spcBef>
          <a:spcPct val="20000"/>
        </a:spcBef>
        <a:spcAft>
          <a:spcPct val="0"/>
        </a:spcAft>
        <a:buChar char="»"/>
        <a:defRPr sz="2800">
          <a:solidFill>
            <a:schemeClr val="tx1"/>
          </a:solidFill>
          <a:latin typeface="+mn-lt"/>
        </a:defRPr>
      </a:lvl7pPr>
      <a:lvl8pPr marL="3429000" indent="-228600" algn="l" rtl="0" fontAlgn="base">
        <a:spcBef>
          <a:spcPct val="20000"/>
        </a:spcBef>
        <a:spcAft>
          <a:spcPct val="0"/>
        </a:spcAft>
        <a:buChar char="»"/>
        <a:defRPr sz="2800">
          <a:solidFill>
            <a:schemeClr val="tx1"/>
          </a:solidFill>
          <a:latin typeface="+mn-lt"/>
        </a:defRPr>
      </a:lvl8pPr>
      <a:lvl9pPr marL="3886200" indent="-228600" algn="l" rtl="0" fontAlgn="base">
        <a:spcBef>
          <a:spcPct val="20000"/>
        </a:spcBef>
        <a:spcAft>
          <a:spcPct val="0"/>
        </a:spcAft>
        <a:buChar char="»"/>
        <a:defRPr sz="28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2051"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a:defRPr/>
            </a:pPr>
            <a:fld id="{1227F359-F2DC-4871-81A2-A344555CCF69}" type="datetimeFigureOut">
              <a:rPr lang="it-IT"/>
              <a:pPr>
                <a:defRPr/>
              </a:pPr>
              <a:t>08/04/2014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a:defRPr/>
            </a:pPr>
            <a:fld id="{9177E8AB-79C3-40D0-9C48-4E5191C1054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7" name="Text Box 7"/>
          <p:cNvSpPr txBox="1">
            <a:spLocks noChangeArrowheads="1"/>
          </p:cNvSpPr>
          <p:nvPr userDrawn="1"/>
        </p:nvSpPr>
        <p:spPr bwMode="auto">
          <a:xfrm>
            <a:off x="60325" y="4613275"/>
            <a:ext cx="725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104" r:id="rId1"/>
    <p:sldLayoutId id="2147485105" r:id="rId2"/>
    <p:sldLayoutId id="2147485069" r:id="rId3"/>
    <p:sldLayoutId id="2147485106" r:id="rId4"/>
    <p:sldLayoutId id="2147485070" r:id="rId5"/>
    <p:sldLayoutId id="2147485071" r:id="rId6"/>
    <p:sldLayoutId id="2147485107" r:id="rId7"/>
    <p:sldLayoutId id="2147485072" r:id="rId8"/>
    <p:sldLayoutId id="2147485073" r:id="rId9"/>
    <p:sldLayoutId id="2147485074" r:id="rId10"/>
    <p:sldLayoutId id="2147485075" r:id="rId11"/>
    <p:sldLayoutId id="2147485108" r:id="rId12"/>
    <p:sldLayoutId id="2147485109" r:id="rId13"/>
    <p:sldLayoutId id="214748511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099" name="Text Box 7"/>
          <p:cNvSpPr txBox="1">
            <a:spLocks noChangeArrowheads="1"/>
          </p:cNvSpPr>
          <p:nvPr userDrawn="1"/>
        </p:nvSpPr>
        <p:spPr bwMode="auto">
          <a:xfrm>
            <a:off x="60325" y="4613275"/>
            <a:ext cx="725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5076" r:id="rId1"/>
    <p:sldLayoutId id="2147485111" r:id="rId2"/>
    <p:sldLayoutId id="2147485077" r:id="rId3"/>
    <p:sldLayoutId id="2147485112" r:id="rId4"/>
    <p:sldLayoutId id="2147485078" r:id="rId5"/>
    <p:sldLayoutId id="2147485079" r:id="rId6"/>
    <p:sldLayoutId id="2147485113" r:id="rId7"/>
    <p:sldLayoutId id="2147485080" r:id="rId8"/>
    <p:sldLayoutId id="2147485081" r:id="rId9"/>
    <p:sldLayoutId id="2147485082" r:id="rId10"/>
    <p:sldLayoutId id="2147485083" r:id="rId11"/>
    <p:sldLayoutId id="2147485114" r:id="rId12"/>
    <p:sldLayoutId id="214748511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7" name="Text Box 7"/>
          <p:cNvSpPr txBox="1">
            <a:spLocks noChangeArrowheads="1"/>
          </p:cNvSpPr>
          <p:nvPr userDrawn="1"/>
        </p:nvSpPr>
        <p:spPr bwMode="auto">
          <a:xfrm>
            <a:off x="60325" y="4613275"/>
            <a:ext cx="725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5116" r:id="rId1"/>
    <p:sldLayoutId id="2147485117" r:id="rId2"/>
    <p:sldLayoutId id="2147485084" r:id="rId3"/>
    <p:sldLayoutId id="2147485118" r:id="rId4"/>
    <p:sldLayoutId id="2147485085" r:id="rId5"/>
    <p:sldLayoutId id="2147485086" r:id="rId6"/>
    <p:sldLayoutId id="2147485119" r:id="rId7"/>
    <p:sldLayoutId id="2147485087" r:id="rId8"/>
    <p:sldLayoutId id="2147485088" r:id="rId9"/>
    <p:sldLayoutId id="2147485089" r:id="rId10"/>
    <p:sldLayoutId id="2147485090" r:id="rId11"/>
    <p:sldLayoutId id="2147485120"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6147" name="Text Box 7"/>
          <p:cNvSpPr txBox="1">
            <a:spLocks noChangeArrowheads="1"/>
          </p:cNvSpPr>
          <p:nvPr userDrawn="1"/>
        </p:nvSpPr>
        <p:spPr bwMode="auto">
          <a:xfrm>
            <a:off x="60325" y="4613275"/>
            <a:ext cx="725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091" r:id="rId1"/>
    <p:sldLayoutId id="2147485121" r:id="rId2"/>
    <p:sldLayoutId id="2147485092" r:id="rId3"/>
    <p:sldLayoutId id="2147485122" r:id="rId4"/>
    <p:sldLayoutId id="2147485093" r:id="rId5"/>
    <p:sldLayoutId id="2147485094" r:id="rId6"/>
    <p:sldLayoutId id="2147485123" r:id="rId7"/>
    <p:sldLayoutId id="2147485095" r:id="rId8"/>
    <p:sldLayoutId id="2147485096" r:id="rId9"/>
    <p:sldLayoutId id="2147485097" r:id="rId10"/>
    <p:sldLayoutId id="2147485098" r:id="rId11"/>
    <p:sldLayoutId id="2147485124" r:id="rId12"/>
    <p:sldLayoutId id="214748512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7" name="Text Box 7"/>
          <p:cNvSpPr txBox="1">
            <a:spLocks noChangeArrowheads="1"/>
          </p:cNvSpPr>
          <p:nvPr userDrawn="1"/>
        </p:nvSpPr>
        <p:spPr bwMode="auto">
          <a:xfrm>
            <a:off x="60325" y="4613275"/>
            <a:ext cx="725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endParaRPr lang="en-US" smtClean="0">
              <a:solidFill>
                <a:srgbClr val="000000"/>
              </a:solidFill>
            </a:endParaRPr>
          </a:p>
        </p:txBody>
      </p:sp>
    </p:spTree>
    <p:extLst>
      <p:ext uri="{BB962C8B-B14F-4D97-AF65-F5344CB8AC3E}">
        <p14:creationId xmlns:p14="http://schemas.microsoft.com/office/powerpoint/2010/main" val="1653143815"/>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 id="2147485138"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7" name="Rectangle 5"/>
          <p:cNvSpPr>
            <a:spLocks noGrp="1" noChangeArrowheads="1"/>
          </p:cNvSpPr>
          <p:nvPr>
            <p:ph type="ftr" sz="quarter" idx="3"/>
          </p:nvPr>
        </p:nvSpPr>
        <p:spPr>
          <a:xfrm>
            <a:off x="467544" y="6381328"/>
            <a:ext cx="8496944" cy="276944"/>
          </a:xfrm>
          <a:prstGeom prst="rect">
            <a:avLst/>
          </a:prstGeom>
          <a:ln/>
        </p:spPr>
        <p:txBody>
          <a:bodyPr/>
          <a:lstStyle>
            <a:lvl1pPr>
              <a:defRPr sz="1000">
                <a:solidFill>
                  <a:srgbClr val="FF0000"/>
                </a:solidFill>
                <a:effectLst>
                  <a:outerShdw blurRad="38100" dist="38100" dir="2700000" algn="tl">
                    <a:srgbClr val="000000">
                      <a:alpha val="43137"/>
                    </a:srgbClr>
                  </a:outerShdw>
                </a:effectLst>
              </a:defRPr>
            </a:lvl1pPr>
          </a:lstStyle>
          <a:p>
            <a:pPr eaLnBrk="0" hangingPunct="0"/>
            <a:r>
              <a:rPr lang="en-US" dirty="0" smtClean="0"/>
              <a:t>“Nanotechnology in industrial processes” Institute of Low Temperature and Structure Research, Polish Academy of Sciences, Wroclaw 04-08 November 2013</a:t>
            </a:r>
            <a:endParaRPr lang="it-IT" dirty="0"/>
          </a:p>
        </p:txBody>
      </p:sp>
    </p:spTree>
    <p:extLst>
      <p:ext uri="{BB962C8B-B14F-4D97-AF65-F5344CB8AC3E}">
        <p14:creationId xmlns:p14="http://schemas.microsoft.com/office/powerpoint/2010/main" val="616789493"/>
      </p:ext>
    </p:extLst>
  </p:cSld>
  <p:clrMap bg1="lt1" tx1="dk1" bg2="lt2" tx2="dk2" accent1="accent1" accent2="accent2" accent3="accent3" accent4="accent4" accent5="accent5" accent6="accent6" hlink="hlink" folHlink="folHlink"/>
  <p:sldLayoutIdLst>
    <p:sldLayoutId id="2147485140" r:id="rId1"/>
    <p:sldLayoutId id="2147485141" r:id="rId2"/>
    <p:sldLayoutId id="2147485142" r:id="rId3"/>
    <p:sldLayoutId id="2147485143" r:id="rId4"/>
    <p:sldLayoutId id="2147485144" r:id="rId5"/>
    <p:sldLayoutId id="2147485145" r:id="rId6"/>
    <p:sldLayoutId id="2147485146" r:id="rId7"/>
    <p:sldLayoutId id="2147485147" r:id="rId8"/>
    <p:sldLayoutId id="2147485148" r:id="rId9"/>
    <p:sldLayoutId id="2147485149" r:id="rId10"/>
    <p:sldLayoutId id="2147485150" r:id="rId11"/>
    <p:sldLayoutId id="2147485151" r:id="rId12"/>
    <p:sldLayoutId id="2147485152" r:id="rId13"/>
    <p:sldLayoutId id="2147485153"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bwMode="auto">
          <a:xfrm>
            <a:off x="457200" y="1816100"/>
            <a:ext cx="82296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smtClean="0"/>
              <a:t>Click to edit Master text styles</a:t>
            </a:r>
          </a:p>
          <a:p>
            <a:pPr lvl="1"/>
            <a:r>
              <a:rPr lang="en-US" altLang="it-IT" smtClean="0"/>
              <a:t>Second level</a:t>
            </a:r>
          </a:p>
          <a:p>
            <a:pPr lvl="2"/>
            <a:r>
              <a:rPr lang="en-US" altLang="it-IT" smtClean="0"/>
              <a:t>Third level</a:t>
            </a:r>
          </a:p>
          <a:p>
            <a:pPr lvl="3"/>
            <a:r>
              <a:rPr lang="en-US" altLang="it-IT" smtClean="0"/>
              <a:t>Fourth level</a:t>
            </a:r>
          </a:p>
          <a:p>
            <a:pPr lvl="4"/>
            <a:r>
              <a:rPr lang="en-US" altLang="it-IT" smtClean="0"/>
              <a:t>Fifth level</a:t>
            </a:r>
          </a:p>
        </p:txBody>
      </p:sp>
    </p:spTree>
    <p:extLst>
      <p:ext uri="{BB962C8B-B14F-4D97-AF65-F5344CB8AC3E}">
        <p14:creationId xmlns:p14="http://schemas.microsoft.com/office/powerpoint/2010/main" val="3422313059"/>
      </p:ext>
    </p:extLst>
  </p:cSld>
  <p:clrMap bg1="lt1" tx1="dk1" bg2="lt2" tx2="dk2" accent1="accent1" accent2="accent2" accent3="accent3" accent4="accent4" accent5="accent5" accent6="accent6" hlink="hlink" folHlink="folHlink"/>
  <p:sldLayoutIdLst>
    <p:sldLayoutId id="2147485155" r:id="rId1"/>
    <p:sldLayoutId id="2147485156" r:id="rId2"/>
    <p:sldLayoutId id="2147485157" r:id="rId3"/>
    <p:sldLayoutId id="2147485158" r:id="rId4"/>
    <p:sldLayoutId id="2147485159" r:id="rId5"/>
    <p:sldLayoutId id="2147485160" r:id="rId6"/>
    <p:sldLayoutId id="2147485161" r:id="rId7"/>
    <p:sldLayoutId id="2147485162" r:id="rId8"/>
    <p:sldLayoutId id="2147485163" r:id="rId9"/>
    <p:sldLayoutId id="2147485164" r:id="rId10"/>
    <p:sldLayoutId id="2147485165" r:id="rId11"/>
    <p:sldLayoutId id="2147485166" r:id="rId12"/>
    <p:sldLayoutId id="2147485167" r:id="rId13"/>
    <p:sldLayoutId id="2147485168" r:id="rId14"/>
    <p:sldLayoutId id="2147485169" r:id="rId15"/>
  </p:sldLayoutIdLst>
  <p:timing>
    <p:tnLst>
      <p:par>
        <p:cTn id="1" dur="indefinite" restart="never" nodeType="tmRoot"/>
      </p:par>
    </p:tnLst>
  </p:timing>
  <p:txStyles>
    <p:titleStyle>
      <a:lvl1pPr algn="l" rtl="0" eaLnBrk="0" fontAlgn="base" hangingPunct="0">
        <a:spcBef>
          <a:spcPct val="0"/>
        </a:spcBef>
        <a:spcAft>
          <a:spcPct val="0"/>
        </a:spcAft>
        <a:defRPr sz="3200" b="1">
          <a:solidFill>
            <a:srgbClr val="009900"/>
          </a:solidFill>
          <a:latin typeface="+mj-lt"/>
          <a:ea typeface="+mj-ea"/>
          <a:cs typeface="+mj-cs"/>
        </a:defRPr>
      </a:lvl1pPr>
      <a:lvl2pPr algn="l" rtl="0" eaLnBrk="0" fontAlgn="base" hangingPunct="0">
        <a:spcBef>
          <a:spcPct val="0"/>
        </a:spcBef>
        <a:spcAft>
          <a:spcPct val="0"/>
        </a:spcAft>
        <a:defRPr sz="3200" b="1">
          <a:solidFill>
            <a:srgbClr val="009900"/>
          </a:solidFill>
          <a:latin typeface="Arial" pitchFamily="34" charset="0"/>
        </a:defRPr>
      </a:lvl2pPr>
      <a:lvl3pPr algn="l" rtl="0" eaLnBrk="0" fontAlgn="base" hangingPunct="0">
        <a:spcBef>
          <a:spcPct val="0"/>
        </a:spcBef>
        <a:spcAft>
          <a:spcPct val="0"/>
        </a:spcAft>
        <a:defRPr sz="3200" b="1">
          <a:solidFill>
            <a:srgbClr val="009900"/>
          </a:solidFill>
          <a:latin typeface="Arial" pitchFamily="34" charset="0"/>
        </a:defRPr>
      </a:lvl3pPr>
      <a:lvl4pPr algn="l" rtl="0" eaLnBrk="0" fontAlgn="base" hangingPunct="0">
        <a:spcBef>
          <a:spcPct val="0"/>
        </a:spcBef>
        <a:spcAft>
          <a:spcPct val="0"/>
        </a:spcAft>
        <a:defRPr sz="3200" b="1">
          <a:solidFill>
            <a:srgbClr val="009900"/>
          </a:solidFill>
          <a:latin typeface="Arial" pitchFamily="34" charset="0"/>
        </a:defRPr>
      </a:lvl4pPr>
      <a:lvl5pPr algn="l" rtl="0" eaLnBrk="0" fontAlgn="base" hangingPunct="0">
        <a:spcBef>
          <a:spcPct val="0"/>
        </a:spcBef>
        <a:spcAft>
          <a:spcPct val="0"/>
        </a:spcAft>
        <a:defRPr sz="3200" b="1">
          <a:solidFill>
            <a:srgbClr val="009900"/>
          </a:solidFill>
          <a:latin typeface="Arial" pitchFamily="34" charset="0"/>
        </a:defRPr>
      </a:lvl5pPr>
      <a:lvl6pPr marL="457200" algn="l" rtl="0" fontAlgn="base">
        <a:spcBef>
          <a:spcPct val="0"/>
        </a:spcBef>
        <a:spcAft>
          <a:spcPct val="0"/>
        </a:spcAft>
        <a:defRPr sz="3200" b="1">
          <a:solidFill>
            <a:srgbClr val="009900"/>
          </a:solidFill>
          <a:latin typeface="Arial" pitchFamily="34" charset="0"/>
        </a:defRPr>
      </a:lvl6pPr>
      <a:lvl7pPr marL="914400" algn="l" rtl="0" fontAlgn="base">
        <a:spcBef>
          <a:spcPct val="0"/>
        </a:spcBef>
        <a:spcAft>
          <a:spcPct val="0"/>
        </a:spcAft>
        <a:defRPr sz="3200" b="1">
          <a:solidFill>
            <a:srgbClr val="009900"/>
          </a:solidFill>
          <a:latin typeface="Arial" pitchFamily="34" charset="0"/>
        </a:defRPr>
      </a:lvl7pPr>
      <a:lvl8pPr marL="1371600" algn="l" rtl="0" fontAlgn="base">
        <a:spcBef>
          <a:spcPct val="0"/>
        </a:spcBef>
        <a:spcAft>
          <a:spcPct val="0"/>
        </a:spcAft>
        <a:defRPr sz="3200" b="1">
          <a:solidFill>
            <a:srgbClr val="009900"/>
          </a:solidFill>
          <a:latin typeface="Arial" pitchFamily="34" charset="0"/>
        </a:defRPr>
      </a:lvl8pPr>
      <a:lvl9pPr marL="1828800" algn="l" rtl="0" fontAlgn="base">
        <a:spcBef>
          <a:spcPct val="0"/>
        </a:spcBef>
        <a:spcAft>
          <a:spcPct val="0"/>
        </a:spcAft>
        <a:defRPr sz="3200" b="1">
          <a:solidFill>
            <a:srgbClr val="009900"/>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800">
          <a:solidFill>
            <a:schemeClr val="tx1"/>
          </a:solidFill>
          <a:latin typeface="+mn-lt"/>
        </a:defRPr>
      </a:lvl4pPr>
      <a:lvl5pPr marL="2057400" indent="-228600" algn="l" rtl="0" eaLnBrk="0" fontAlgn="base" hangingPunct="0">
        <a:spcBef>
          <a:spcPct val="20000"/>
        </a:spcBef>
        <a:spcAft>
          <a:spcPct val="0"/>
        </a:spcAft>
        <a:buChar char="»"/>
        <a:defRPr sz="2800">
          <a:solidFill>
            <a:schemeClr val="tx1"/>
          </a:solidFill>
          <a:latin typeface="+mn-lt"/>
        </a:defRPr>
      </a:lvl5pPr>
      <a:lvl6pPr marL="2514600" indent="-228600" algn="l" rtl="0" fontAlgn="base">
        <a:spcBef>
          <a:spcPct val="20000"/>
        </a:spcBef>
        <a:spcAft>
          <a:spcPct val="0"/>
        </a:spcAft>
        <a:buChar char="»"/>
        <a:defRPr sz="2800">
          <a:solidFill>
            <a:schemeClr val="tx1"/>
          </a:solidFill>
          <a:latin typeface="+mn-lt"/>
        </a:defRPr>
      </a:lvl6pPr>
      <a:lvl7pPr marL="2971800" indent="-228600" algn="l" rtl="0" fontAlgn="base">
        <a:spcBef>
          <a:spcPct val="20000"/>
        </a:spcBef>
        <a:spcAft>
          <a:spcPct val="0"/>
        </a:spcAft>
        <a:buChar char="»"/>
        <a:defRPr sz="2800">
          <a:solidFill>
            <a:schemeClr val="tx1"/>
          </a:solidFill>
          <a:latin typeface="+mn-lt"/>
        </a:defRPr>
      </a:lvl7pPr>
      <a:lvl8pPr marL="3429000" indent="-228600" algn="l" rtl="0" fontAlgn="base">
        <a:spcBef>
          <a:spcPct val="20000"/>
        </a:spcBef>
        <a:spcAft>
          <a:spcPct val="0"/>
        </a:spcAft>
        <a:buChar char="»"/>
        <a:defRPr sz="2800">
          <a:solidFill>
            <a:schemeClr val="tx1"/>
          </a:solidFill>
          <a:latin typeface="+mn-lt"/>
        </a:defRPr>
      </a:lvl8pPr>
      <a:lvl9pPr marL="3886200" indent="-228600" algn="l" rtl="0" fontAlgn="base">
        <a:spcBef>
          <a:spcPct val="20000"/>
        </a:spcBef>
        <a:spcAft>
          <a:spcPct val="0"/>
        </a:spcAft>
        <a:buChar char="»"/>
        <a:defRPr sz="28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7.w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notesSlide" Target="../notesSlides/notesSlide11.xml"/><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8.wmf"/><Relationship Id="rId5" Type="http://schemas.openxmlformats.org/officeDocument/2006/relationships/oleObject" Target="../embeddings/oleObject4.bin"/><Relationship Id="rId4" Type="http://schemas.openxmlformats.org/officeDocument/2006/relationships/slide" Target="slide7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3.wmf"/></Relationships>
</file>

<file path=ppt/slides/_rels/slide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4.wmf"/><Relationship Id="rId5" Type="http://schemas.openxmlformats.org/officeDocument/2006/relationships/oleObject" Target="../embeddings/oleObject7.bin"/><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7.wmf"/></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4.xml"/><Relationship Id="rId7" Type="http://schemas.openxmlformats.org/officeDocument/2006/relationships/image" Target="../media/image39.wmf"/><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0.wmf"/></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5.wmf"/></Relationships>
</file>

<file path=ppt/slides/_rels/slide2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1.xml"/><Relationship Id="rId7" Type="http://schemas.openxmlformats.org/officeDocument/2006/relationships/image" Target="../media/image54.wmf"/><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oleObject" Target="../embeddings/oleObject12.bin"/><Relationship Id="rId5" Type="http://schemas.openxmlformats.org/officeDocument/2006/relationships/image" Target="../media/image53.wmf"/><Relationship Id="rId4" Type="http://schemas.openxmlformats.org/officeDocument/2006/relationships/oleObject" Target="../embeddings/oleObject11.bin"/><Relationship Id="rId9" Type="http://schemas.openxmlformats.org/officeDocument/2006/relationships/image" Target="../media/image55.w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7.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5.bin"/><Relationship Id="rId5" Type="http://schemas.openxmlformats.org/officeDocument/2006/relationships/image" Target="../media/image56.wmf"/><Relationship Id="rId4" Type="http://schemas.openxmlformats.org/officeDocument/2006/relationships/oleObject" Target="../embeddings/oleObject14.bin"/></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3.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3.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3.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3.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3.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3.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9.e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66.wmf"/><Relationship Id="rId5" Type="http://schemas.openxmlformats.org/officeDocument/2006/relationships/oleObject" Target="../embeddings/oleObject16.bin"/><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notesSlide" Target="../notesSlides/notesSlide24.xml"/><Relationship Id="rId7" Type="http://schemas.openxmlformats.org/officeDocument/2006/relationships/image" Target="../media/image74.wmf"/><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oleObject" Target="../embeddings/oleObject18.bin"/><Relationship Id="rId5" Type="http://schemas.openxmlformats.org/officeDocument/2006/relationships/image" Target="../media/image73.wmf"/><Relationship Id="rId4" Type="http://schemas.openxmlformats.org/officeDocument/2006/relationships/oleObject" Target="../embeddings/oleObject17.bin"/><Relationship Id="rId9" Type="http://schemas.openxmlformats.org/officeDocument/2006/relationships/image" Target="../media/image7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25.xml"/><Relationship Id="rId7" Type="http://schemas.openxmlformats.org/officeDocument/2006/relationships/image" Target="../media/image81.jpe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77.wmf"/></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87.wmf"/><Relationship Id="rId4" Type="http://schemas.openxmlformats.org/officeDocument/2006/relationships/oleObject" Target="../embeddings/oleObject20.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5.xml"/><Relationship Id="rId1" Type="http://schemas.openxmlformats.org/officeDocument/2006/relationships/vmlDrawing" Target="../drawings/vmlDrawing15.vml"/><Relationship Id="rId4" Type="http://schemas.openxmlformats.org/officeDocument/2006/relationships/image" Target="../media/image90.wmf"/></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5.xml"/><Relationship Id="rId1" Type="http://schemas.openxmlformats.org/officeDocument/2006/relationships/vmlDrawing" Target="../drawings/vmlDrawing16.vml"/><Relationship Id="rId5" Type="http://schemas.openxmlformats.org/officeDocument/2006/relationships/image" Target="../media/image91.wmf"/><Relationship Id="rId4" Type="http://schemas.openxmlformats.org/officeDocument/2006/relationships/oleObject" Target="../embeddings/oleObject22.bin"/></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57.xml"/><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39.xml"/><Relationship Id="rId1" Type="http://schemas.openxmlformats.org/officeDocument/2006/relationships/vmlDrawing" Target="../drawings/vmlDrawing17.vml"/><Relationship Id="rId5" Type="http://schemas.openxmlformats.org/officeDocument/2006/relationships/image" Target="../media/image98.wmf"/><Relationship Id="rId4" Type="http://schemas.openxmlformats.org/officeDocument/2006/relationships/oleObject" Target="../embeddings/oleObject23.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0.xml"/><Relationship Id="rId1" Type="http://schemas.openxmlformats.org/officeDocument/2006/relationships/vmlDrawing" Target="../drawings/vmlDrawing1.vml"/><Relationship Id="rId4" Type="http://schemas.openxmlformats.org/officeDocument/2006/relationships/image" Target="../media/image20.wmf"/></Relationships>
</file>

<file path=ppt/slides/_rels/slide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9.xml"/><Relationship Id="rId1" Type="http://schemas.openxmlformats.org/officeDocument/2006/relationships/vmlDrawing" Target="../drawings/vmlDrawing18.vml"/><Relationship Id="rId5" Type="http://schemas.openxmlformats.org/officeDocument/2006/relationships/image" Target="../media/image107.wmf"/><Relationship Id="rId4" Type="http://schemas.openxmlformats.org/officeDocument/2006/relationships/oleObject" Target="../embeddings/oleObject24.bin"/></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39.xml"/><Relationship Id="rId1" Type="http://schemas.openxmlformats.org/officeDocument/2006/relationships/vmlDrawing" Target="../drawings/vmlDrawing19.vml"/><Relationship Id="rId4" Type="http://schemas.openxmlformats.org/officeDocument/2006/relationships/image" Target="../media/image108.wmf"/></Relationships>
</file>

<file path=ppt/slides/_rels/slide67.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notesSlide" Target="../notesSlides/notesSlide34.xml"/><Relationship Id="rId7" Type="http://schemas.openxmlformats.org/officeDocument/2006/relationships/oleObject" Target="../embeddings/oleObject27.bin"/><Relationship Id="rId2" Type="http://schemas.openxmlformats.org/officeDocument/2006/relationships/slideLayout" Target="../slideLayouts/slideLayout39.xml"/><Relationship Id="rId1" Type="http://schemas.openxmlformats.org/officeDocument/2006/relationships/vmlDrawing" Target="../drawings/vmlDrawing20.vml"/><Relationship Id="rId6" Type="http://schemas.openxmlformats.org/officeDocument/2006/relationships/image" Target="../media/image109.wmf"/><Relationship Id="rId5" Type="http://schemas.openxmlformats.org/officeDocument/2006/relationships/oleObject" Target="../embeddings/oleObject26.bin"/><Relationship Id="rId4" Type="http://schemas.openxmlformats.org/officeDocument/2006/relationships/image" Target="../media/image111.pn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39.xml"/><Relationship Id="rId1" Type="http://schemas.openxmlformats.org/officeDocument/2006/relationships/vmlDrawing" Target="../drawings/vmlDrawing21.vml"/><Relationship Id="rId5" Type="http://schemas.openxmlformats.org/officeDocument/2006/relationships/image" Target="../media/image113.png"/><Relationship Id="rId4" Type="http://schemas.openxmlformats.org/officeDocument/2006/relationships/image" Target="../media/image112.w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5.xml"/><Relationship Id="rId1" Type="http://schemas.openxmlformats.org/officeDocument/2006/relationships/vmlDrawing" Target="../drawings/vmlDrawing2.vml"/><Relationship Id="rId4" Type="http://schemas.openxmlformats.org/officeDocument/2006/relationships/image" Target="../media/image21.wmf"/></Relationships>
</file>

<file path=ppt/slides/_rels/slide7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69.xml"/><Relationship Id="rId1" Type="http://schemas.openxmlformats.org/officeDocument/2006/relationships/vmlDrawing" Target="../drawings/vmlDrawing22.vml"/><Relationship Id="rId4" Type="http://schemas.openxmlformats.org/officeDocument/2006/relationships/image" Target="../media/image115.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hyperlink" Target="http://glassphotonics.ikss.eu/"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113" y="82550"/>
            <a:ext cx="3538537"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4231" name="Text Box 7"/>
          <p:cNvSpPr txBox="1">
            <a:spLocks noChangeArrowheads="1"/>
          </p:cNvSpPr>
          <p:nvPr/>
        </p:nvSpPr>
        <p:spPr bwMode="auto">
          <a:xfrm>
            <a:off x="269875" y="1533894"/>
            <a:ext cx="8710613" cy="1114166"/>
          </a:xfrm>
          <a:prstGeom prst="rect">
            <a:avLst/>
          </a:prstGeom>
          <a:noFill/>
          <a:ln w="9525">
            <a:noFill/>
            <a:miter lim="800000"/>
            <a:headEnd/>
            <a:tailEnd/>
          </a:ln>
          <a:effectLst/>
        </p:spPr>
        <p:txBody>
          <a:bodyPr lIns="82945" tIns="41473" rIns="82945" bIns="41473">
            <a:spAutoFit/>
          </a:bodyPr>
          <a:lstStyle/>
          <a:p>
            <a:pPr algn="ctr" defTabSz="828675" hangingPunct="0">
              <a:lnSpc>
                <a:spcPct val="93000"/>
              </a:lnSpc>
              <a:spcBef>
                <a:spcPts val="0"/>
              </a:spcBef>
              <a:buClr>
                <a:srgbClr val="000000"/>
              </a:buClr>
              <a:buSzPct val="45000"/>
              <a:tabLst>
                <a:tab pos="1433513" algn="l"/>
              </a:tabLst>
              <a:defRPr/>
            </a:pPr>
            <a:r>
              <a:rPr lang="en-US" sz="3600" b="1" dirty="0">
                <a:solidFill>
                  <a:srgbClr val="FF0000"/>
                </a:solidFill>
                <a:latin typeface="+mj-lt"/>
                <a:cs typeface="Lucida Sans Unicode" pitchFamily="34" charset="0"/>
              </a:rPr>
              <a:t>Glass-Based </a:t>
            </a:r>
            <a:endParaRPr lang="en-US" sz="3600" b="1" dirty="0" smtClean="0">
              <a:solidFill>
                <a:srgbClr val="FF0000"/>
              </a:solidFill>
              <a:latin typeface="+mj-lt"/>
              <a:cs typeface="Lucida Sans Unicode" pitchFamily="34" charset="0"/>
            </a:endParaRPr>
          </a:p>
          <a:p>
            <a:pPr algn="ctr" defTabSz="828675" hangingPunct="0">
              <a:lnSpc>
                <a:spcPct val="93000"/>
              </a:lnSpc>
              <a:spcBef>
                <a:spcPts val="0"/>
              </a:spcBef>
              <a:buClr>
                <a:srgbClr val="000000"/>
              </a:buClr>
              <a:buSzPct val="45000"/>
              <a:tabLst>
                <a:tab pos="1433513" algn="l"/>
              </a:tabLst>
              <a:defRPr/>
            </a:pPr>
            <a:r>
              <a:rPr lang="en-US" sz="3600" b="1" dirty="0" smtClean="0">
                <a:solidFill>
                  <a:srgbClr val="FF0000"/>
                </a:solidFill>
                <a:latin typeface="+mj-lt"/>
                <a:cs typeface="Lucida Sans Unicode" pitchFamily="34" charset="0"/>
              </a:rPr>
              <a:t>Sub-Wavelength Photonic </a:t>
            </a:r>
            <a:r>
              <a:rPr lang="en-US" sz="3600" b="1" dirty="0">
                <a:solidFill>
                  <a:srgbClr val="FF0000"/>
                </a:solidFill>
                <a:latin typeface="+mj-lt"/>
                <a:cs typeface="Lucida Sans Unicode" pitchFamily="34" charset="0"/>
              </a:rPr>
              <a:t>Structures</a:t>
            </a:r>
            <a:endParaRPr lang="en-US" sz="3600" b="1" dirty="0">
              <a:solidFill>
                <a:srgbClr val="FF0000"/>
              </a:solidFill>
              <a:latin typeface="+mj-lt"/>
              <a:cs typeface="Lucida Sans Unicode" pitchFamily="34" charset="0"/>
            </a:endParaRPr>
          </a:p>
        </p:txBody>
      </p:sp>
      <p:pic>
        <p:nvPicPr>
          <p:cNvPr id="34820" name="Picture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5830887"/>
            <a:ext cx="18272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9" descr="logom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8223" y="5867474"/>
            <a:ext cx="8858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CasellaDiTesto 46"/>
          <p:cNvSpPr txBox="1">
            <a:spLocks noChangeArrowheads="1"/>
          </p:cNvSpPr>
          <p:nvPr/>
        </p:nvSpPr>
        <p:spPr bwMode="auto">
          <a:xfrm>
            <a:off x="417513" y="2639814"/>
            <a:ext cx="86058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pPr>
            <a:r>
              <a:rPr lang="it-IT" altLang="it-IT" sz="1600" dirty="0">
                <a:solidFill>
                  <a:srgbClr val="006666"/>
                </a:solidFill>
              </a:rPr>
              <a:t>Andrea Chiappini</a:t>
            </a:r>
            <a:r>
              <a:rPr lang="it-IT" altLang="it-IT" sz="1600" baseline="30000" dirty="0">
                <a:solidFill>
                  <a:srgbClr val="006666"/>
                </a:solidFill>
              </a:rPr>
              <a:t>1</a:t>
            </a:r>
            <a:r>
              <a:rPr lang="it-IT" altLang="it-IT" sz="1600" dirty="0">
                <a:solidFill>
                  <a:srgbClr val="006666"/>
                </a:solidFill>
              </a:rPr>
              <a:t>, Alessandro Chiasera</a:t>
            </a:r>
            <a:r>
              <a:rPr lang="it-IT" altLang="it-IT" sz="1600" baseline="30000" dirty="0">
                <a:solidFill>
                  <a:srgbClr val="006666"/>
                </a:solidFill>
              </a:rPr>
              <a:t>1</a:t>
            </a:r>
            <a:r>
              <a:rPr lang="it-IT" altLang="it-IT" sz="1600" dirty="0">
                <a:solidFill>
                  <a:srgbClr val="006666"/>
                </a:solidFill>
              </a:rPr>
              <a:t>, </a:t>
            </a:r>
            <a:r>
              <a:rPr lang="it-IT" altLang="it-IT" sz="1600" dirty="0" smtClean="0">
                <a:solidFill>
                  <a:srgbClr val="006666"/>
                </a:solidFill>
              </a:rPr>
              <a:t>Anna </a:t>
            </a:r>
            <a:r>
              <a:rPr lang="it-IT" altLang="it-IT" sz="1600" dirty="0">
                <a:solidFill>
                  <a:srgbClr val="006666"/>
                </a:solidFill>
              </a:rPr>
              <a:t>Lukowiak</a:t>
            </a:r>
            <a:r>
              <a:rPr lang="it-IT" altLang="it-IT" sz="1600" baseline="30000" dirty="0">
                <a:solidFill>
                  <a:srgbClr val="006666"/>
                </a:solidFill>
              </a:rPr>
              <a:t>1,2</a:t>
            </a:r>
            <a:r>
              <a:rPr lang="it-IT" altLang="it-IT" sz="1600" dirty="0">
                <a:solidFill>
                  <a:srgbClr val="006666"/>
                </a:solidFill>
              </a:rPr>
              <a:t>, </a:t>
            </a:r>
            <a:r>
              <a:rPr lang="it-IT" altLang="it-IT" sz="1600" dirty="0" err="1">
                <a:solidFill>
                  <a:srgbClr val="006666"/>
                </a:solidFill>
              </a:rPr>
              <a:t>Davor</a:t>
            </a:r>
            <a:r>
              <a:rPr lang="it-IT" altLang="it-IT" sz="1600" dirty="0">
                <a:solidFill>
                  <a:srgbClr val="006666"/>
                </a:solidFill>
              </a:rPr>
              <a:t> </a:t>
            </a:r>
            <a:r>
              <a:rPr lang="it-IT" altLang="it-IT" sz="1600" dirty="0" smtClean="0">
                <a:solidFill>
                  <a:srgbClr val="006666"/>
                </a:solidFill>
              </a:rPr>
              <a:t>Ristic</a:t>
            </a:r>
            <a:r>
              <a:rPr lang="it-IT" altLang="it-IT" sz="1600" baseline="30000" dirty="0" smtClean="0">
                <a:solidFill>
                  <a:srgbClr val="006666"/>
                </a:solidFill>
              </a:rPr>
              <a:t>1,3</a:t>
            </a:r>
            <a:r>
              <a:rPr lang="it-IT" altLang="it-IT" sz="1600" dirty="0" smtClean="0">
                <a:solidFill>
                  <a:srgbClr val="006666"/>
                </a:solidFill>
              </a:rPr>
              <a:t>, </a:t>
            </a:r>
            <a:r>
              <a:rPr lang="it-IT" altLang="it-IT" sz="1600" dirty="0" err="1" smtClean="0">
                <a:solidFill>
                  <a:srgbClr val="006666"/>
                </a:solidFill>
              </a:rPr>
              <a:t>Iustyna</a:t>
            </a:r>
            <a:r>
              <a:rPr lang="it-IT" altLang="it-IT" sz="1600" dirty="0" smtClean="0">
                <a:solidFill>
                  <a:srgbClr val="006666"/>
                </a:solidFill>
              </a:rPr>
              <a:t> Vasilchenko</a:t>
            </a:r>
            <a:r>
              <a:rPr lang="it-IT" altLang="it-IT" sz="1600" baseline="30000" dirty="0" smtClean="0">
                <a:solidFill>
                  <a:srgbClr val="006666"/>
                </a:solidFill>
              </a:rPr>
              <a:t>1,4</a:t>
            </a:r>
            <a:r>
              <a:rPr lang="it-IT" altLang="it-IT" sz="1600" dirty="0" smtClean="0">
                <a:solidFill>
                  <a:srgbClr val="006666"/>
                </a:solidFill>
              </a:rPr>
              <a:t>, </a:t>
            </a:r>
            <a:r>
              <a:rPr lang="it-IT" altLang="it-IT" sz="1600" dirty="0">
                <a:solidFill>
                  <a:srgbClr val="006666"/>
                </a:solidFill>
              </a:rPr>
              <a:t>Brigitte </a:t>
            </a:r>
            <a:r>
              <a:rPr lang="it-IT" altLang="it-IT" sz="1600" dirty="0" smtClean="0">
                <a:solidFill>
                  <a:srgbClr val="006666"/>
                </a:solidFill>
              </a:rPr>
              <a:t>Boulard</a:t>
            </a:r>
            <a:r>
              <a:rPr lang="it-IT" altLang="it-IT" sz="1600" baseline="30000" dirty="0" smtClean="0">
                <a:solidFill>
                  <a:srgbClr val="006666"/>
                </a:solidFill>
              </a:rPr>
              <a:t>5</a:t>
            </a:r>
            <a:r>
              <a:rPr lang="it-IT" altLang="it-IT" sz="1600" dirty="0" smtClean="0">
                <a:solidFill>
                  <a:srgbClr val="006666"/>
                </a:solidFill>
              </a:rPr>
              <a:t>, </a:t>
            </a:r>
            <a:r>
              <a:rPr lang="it-IT" altLang="it-IT" sz="1600" dirty="0">
                <a:solidFill>
                  <a:srgbClr val="006666"/>
                </a:solidFill>
              </a:rPr>
              <a:t>Claire </a:t>
            </a:r>
            <a:r>
              <a:rPr lang="it-IT" altLang="it-IT" sz="1600" dirty="0" err="1">
                <a:solidFill>
                  <a:srgbClr val="006666"/>
                </a:solidFill>
              </a:rPr>
              <a:t>Duverger</a:t>
            </a:r>
            <a:r>
              <a:rPr lang="it-IT" altLang="it-IT" sz="1600" dirty="0">
                <a:solidFill>
                  <a:srgbClr val="006666"/>
                </a:solidFill>
              </a:rPr>
              <a:t> </a:t>
            </a:r>
            <a:r>
              <a:rPr lang="it-IT" altLang="it-IT" sz="1600" dirty="0" smtClean="0">
                <a:solidFill>
                  <a:srgbClr val="006666"/>
                </a:solidFill>
              </a:rPr>
              <a:t>Arfuso</a:t>
            </a:r>
            <a:r>
              <a:rPr lang="it-IT" altLang="it-IT" sz="1600" baseline="30000" dirty="0">
                <a:solidFill>
                  <a:srgbClr val="006666"/>
                </a:solidFill>
              </a:rPr>
              <a:t>5</a:t>
            </a:r>
            <a:r>
              <a:rPr lang="it-IT" altLang="it-IT" sz="1600" dirty="0" smtClean="0">
                <a:solidFill>
                  <a:srgbClr val="006666"/>
                </a:solidFill>
              </a:rPr>
              <a:t>, Cristina Armellini</a:t>
            </a:r>
            <a:r>
              <a:rPr lang="it-IT" altLang="it-IT" sz="1600" baseline="30000" dirty="0" smtClean="0">
                <a:solidFill>
                  <a:srgbClr val="006666"/>
                </a:solidFill>
              </a:rPr>
              <a:t>1,6</a:t>
            </a:r>
            <a:r>
              <a:rPr lang="it-IT" altLang="it-IT" sz="1600" dirty="0" smtClean="0">
                <a:solidFill>
                  <a:srgbClr val="006666"/>
                </a:solidFill>
              </a:rPr>
              <a:t>, </a:t>
            </a:r>
            <a:r>
              <a:rPr lang="it-IT" altLang="it-IT" sz="1600" dirty="0">
                <a:solidFill>
                  <a:srgbClr val="006666"/>
                </a:solidFill>
              </a:rPr>
              <a:t>Alessandro Carpentiero</a:t>
            </a:r>
            <a:r>
              <a:rPr lang="it-IT" altLang="it-IT" sz="1600" baseline="30000" dirty="0">
                <a:solidFill>
                  <a:srgbClr val="006666"/>
                </a:solidFill>
              </a:rPr>
              <a:t>1</a:t>
            </a:r>
            <a:r>
              <a:rPr lang="it-IT" altLang="it-IT" sz="1600" dirty="0">
                <a:solidFill>
                  <a:srgbClr val="006666"/>
                </a:solidFill>
              </a:rPr>
              <a:t>, </a:t>
            </a:r>
          </a:p>
          <a:p>
            <a:pPr algn="ctr" eaLnBrk="1" hangingPunct="1">
              <a:spcBef>
                <a:spcPct val="0"/>
              </a:spcBef>
              <a:buFontTx/>
              <a:buNone/>
            </a:pPr>
            <a:r>
              <a:rPr lang="it-IT" altLang="it-IT" sz="1600" dirty="0" smtClean="0">
                <a:solidFill>
                  <a:srgbClr val="006666"/>
                </a:solidFill>
              </a:rPr>
              <a:t>Stefano </a:t>
            </a:r>
            <a:r>
              <a:rPr lang="it-IT" altLang="it-IT" sz="1600" dirty="0">
                <a:solidFill>
                  <a:srgbClr val="006666"/>
                </a:solidFill>
              </a:rPr>
              <a:t>Varas</a:t>
            </a:r>
            <a:r>
              <a:rPr lang="it-IT" altLang="it-IT" sz="1600" baseline="30000" dirty="0">
                <a:solidFill>
                  <a:srgbClr val="006666"/>
                </a:solidFill>
              </a:rPr>
              <a:t>1</a:t>
            </a:r>
            <a:r>
              <a:rPr lang="it-IT" altLang="it-IT" sz="1600" dirty="0">
                <a:solidFill>
                  <a:srgbClr val="006666"/>
                </a:solidFill>
              </a:rPr>
              <a:t>, Simone </a:t>
            </a:r>
            <a:r>
              <a:rPr lang="it-IT" altLang="it-IT" sz="1600" dirty="0" smtClean="0">
                <a:solidFill>
                  <a:srgbClr val="006666"/>
                </a:solidFill>
              </a:rPr>
              <a:t>Normani</a:t>
            </a:r>
            <a:r>
              <a:rPr lang="it-IT" altLang="it-IT" sz="1600" baseline="30000" dirty="0" smtClean="0">
                <a:solidFill>
                  <a:srgbClr val="006666"/>
                </a:solidFill>
              </a:rPr>
              <a:t>1,4</a:t>
            </a:r>
            <a:r>
              <a:rPr lang="it-IT" altLang="it-IT" sz="1600" dirty="0" smtClean="0">
                <a:solidFill>
                  <a:srgbClr val="006666"/>
                </a:solidFill>
              </a:rPr>
              <a:t>, </a:t>
            </a:r>
            <a:r>
              <a:rPr lang="it-IT" altLang="it-IT" sz="1600" dirty="0" err="1" smtClean="0">
                <a:solidFill>
                  <a:srgbClr val="006666"/>
                </a:solidFill>
              </a:rPr>
              <a:t>Inas</a:t>
            </a:r>
            <a:r>
              <a:rPr lang="it-IT" altLang="it-IT" sz="1600" dirty="0" smtClean="0">
                <a:solidFill>
                  <a:srgbClr val="006666"/>
                </a:solidFill>
              </a:rPr>
              <a:t> </a:t>
            </a:r>
            <a:r>
              <a:rPr lang="it-IT" altLang="it-IT" sz="1600" dirty="0">
                <a:solidFill>
                  <a:srgbClr val="006666"/>
                </a:solidFill>
              </a:rPr>
              <a:t>K. </a:t>
            </a:r>
            <a:r>
              <a:rPr lang="it-IT" altLang="it-IT" sz="1600" dirty="0" smtClean="0">
                <a:solidFill>
                  <a:srgbClr val="006666"/>
                </a:solidFill>
              </a:rPr>
              <a:t>Battisha</a:t>
            </a:r>
            <a:r>
              <a:rPr lang="it-IT" altLang="it-IT" sz="1600" baseline="30000" dirty="0" smtClean="0">
                <a:solidFill>
                  <a:srgbClr val="006666"/>
                </a:solidFill>
              </a:rPr>
              <a:t>7</a:t>
            </a:r>
            <a:r>
              <a:rPr lang="it-IT" altLang="it-IT" sz="1600" dirty="0" smtClean="0">
                <a:solidFill>
                  <a:srgbClr val="006666"/>
                </a:solidFill>
              </a:rPr>
              <a:t>, Gilles Cibiel</a:t>
            </a:r>
            <a:r>
              <a:rPr lang="it-IT" altLang="it-IT" sz="1600" baseline="30000" dirty="0" smtClean="0">
                <a:solidFill>
                  <a:srgbClr val="006666"/>
                </a:solidFill>
              </a:rPr>
              <a:t>8</a:t>
            </a:r>
            <a:r>
              <a:rPr lang="it-IT" altLang="it-IT" sz="1600" dirty="0" smtClean="0">
                <a:solidFill>
                  <a:srgbClr val="006666"/>
                </a:solidFill>
              </a:rPr>
              <a:t>, </a:t>
            </a:r>
            <a:r>
              <a:rPr lang="it-IT" altLang="it-IT" sz="1600" dirty="0">
                <a:solidFill>
                  <a:srgbClr val="006666"/>
                </a:solidFill>
              </a:rPr>
              <a:t>Giancarlo C. </a:t>
            </a:r>
            <a:r>
              <a:rPr lang="it-IT" altLang="it-IT" sz="1600" dirty="0" smtClean="0">
                <a:solidFill>
                  <a:srgbClr val="006666"/>
                </a:solidFill>
              </a:rPr>
              <a:t>Righini</a:t>
            </a:r>
            <a:r>
              <a:rPr lang="it-IT" altLang="it-IT" sz="1600" baseline="30000" dirty="0" smtClean="0">
                <a:solidFill>
                  <a:srgbClr val="006666"/>
                </a:solidFill>
              </a:rPr>
              <a:t>9,10</a:t>
            </a:r>
            <a:r>
              <a:rPr lang="it-IT" altLang="it-IT" sz="1600" dirty="0" smtClean="0">
                <a:solidFill>
                  <a:srgbClr val="006666"/>
                </a:solidFill>
              </a:rPr>
              <a:t>, </a:t>
            </a:r>
          </a:p>
          <a:p>
            <a:pPr algn="ctr" eaLnBrk="1" hangingPunct="1">
              <a:spcBef>
                <a:spcPct val="0"/>
              </a:spcBef>
              <a:buFontTx/>
              <a:buNone/>
            </a:pPr>
            <a:r>
              <a:rPr lang="it-IT" altLang="it-IT" sz="1600" dirty="0" smtClean="0">
                <a:solidFill>
                  <a:srgbClr val="006666"/>
                </a:solidFill>
              </a:rPr>
              <a:t>Maurizio </a:t>
            </a:r>
            <a:r>
              <a:rPr lang="it-IT" altLang="it-IT" sz="1600" dirty="0">
                <a:solidFill>
                  <a:srgbClr val="006666"/>
                </a:solidFill>
              </a:rPr>
              <a:t>Ferrari</a:t>
            </a:r>
            <a:r>
              <a:rPr lang="it-IT" altLang="it-IT" sz="1600" baseline="30000" dirty="0">
                <a:solidFill>
                  <a:srgbClr val="006666"/>
                </a:solidFill>
              </a:rPr>
              <a:t>1</a:t>
            </a:r>
          </a:p>
        </p:txBody>
      </p:sp>
      <p:sp>
        <p:nvSpPr>
          <p:cNvPr id="15374" name="CasellaDiTesto 48"/>
          <p:cNvSpPr txBox="1">
            <a:spLocks noChangeArrowheads="1"/>
          </p:cNvSpPr>
          <p:nvPr/>
        </p:nvSpPr>
        <p:spPr bwMode="auto">
          <a:xfrm>
            <a:off x="266700" y="3767138"/>
            <a:ext cx="8863013" cy="1785104"/>
          </a:xfrm>
          <a:prstGeom prst="rect">
            <a:avLst/>
          </a:prstGeom>
          <a:noFill/>
          <a:ln w="9525">
            <a:noFill/>
            <a:miter lim="800000"/>
            <a:headEnd/>
            <a:tailEnd/>
          </a:ln>
        </p:spPr>
        <p:txBody>
          <a:bodyPr>
            <a:spAutoFit/>
          </a:bodyPr>
          <a:lstStyle/>
          <a:p>
            <a:pPr algn="ctr">
              <a:spcAft>
                <a:spcPts val="0"/>
              </a:spcAft>
              <a:defRPr/>
            </a:pPr>
            <a:r>
              <a:rPr lang="vi-VN" sz="1100" i="1" kern="100" baseline="30000" dirty="0">
                <a:solidFill>
                  <a:srgbClr val="009999"/>
                </a:solidFill>
                <a:ea typeface="平成明朝"/>
                <a:cs typeface="Times New Roman" pitchFamily="18" charset="0"/>
              </a:rPr>
              <a:t>1</a:t>
            </a:r>
            <a:r>
              <a:rPr lang="vi-VN" sz="1100" i="1" kern="100" dirty="0">
                <a:solidFill>
                  <a:srgbClr val="009999"/>
                </a:solidFill>
                <a:ea typeface="平成明朝"/>
                <a:cs typeface="Times New Roman" pitchFamily="18" charset="0"/>
              </a:rPr>
              <a:t>IFN – CNR CSMFO Lab., Via alla Cascata 56/C Povo, 38123 Trento, Italy</a:t>
            </a:r>
          </a:p>
          <a:p>
            <a:pPr algn="ctr">
              <a:spcAft>
                <a:spcPts val="0"/>
              </a:spcAft>
              <a:defRPr/>
            </a:pPr>
            <a:r>
              <a:rPr lang="vi-VN" sz="1100" i="1" kern="100" baseline="30000" dirty="0" smtClean="0">
                <a:solidFill>
                  <a:srgbClr val="009999"/>
                </a:solidFill>
                <a:ea typeface="平成明朝"/>
                <a:cs typeface="Times New Roman" pitchFamily="18" charset="0"/>
              </a:rPr>
              <a:t>2</a:t>
            </a:r>
            <a:r>
              <a:rPr lang="vi-VN" sz="1100" i="1" kern="100" dirty="0" smtClean="0">
                <a:solidFill>
                  <a:srgbClr val="009999"/>
                </a:solidFill>
                <a:ea typeface="平成明朝"/>
                <a:cs typeface="Times New Roman" pitchFamily="18" charset="0"/>
              </a:rPr>
              <a:t>Institute </a:t>
            </a:r>
            <a:r>
              <a:rPr lang="vi-VN" sz="1100" i="1" kern="100" dirty="0">
                <a:solidFill>
                  <a:srgbClr val="009999"/>
                </a:solidFill>
                <a:ea typeface="平成明朝"/>
                <a:cs typeface="Times New Roman" pitchFamily="18" charset="0"/>
              </a:rPr>
              <a:t>of Low Temperature and Structure Research, PAS, 50-422 Wroclaw, Poland</a:t>
            </a:r>
          </a:p>
          <a:p>
            <a:pPr algn="ctr">
              <a:spcAft>
                <a:spcPts val="0"/>
              </a:spcAft>
              <a:defRPr/>
            </a:pPr>
            <a:r>
              <a:rPr lang="it-IT" sz="1100" i="1" kern="100" baseline="30000" dirty="0">
                <a:solidFill>
                  <a:srgbClr val="009999"/>
                </a:solidFill>
                <a:ea typeface="平成明朝"/>
                <a:cs typeface="Times New Roman" pitchFamily="18" charset="0"/>
              </a:rPr>
              <a:t>3</a:t>
            </a:r>
            <a:r>
              <a:rPr lang="vi-VN" sz="1100" i="1" kern="100" dirty="0" smtClean="0">
                <a:solidFill>
                  <a:srgbClr val="009999"/>
                </a:solidFill>
                <a:ea typeface="平成明朝"/>
                <a:cs typeface="Times New Roman" pitchFamily="18" charset="0"/>
              </a:rPr>
              <a:t>Ruđer </a:t>
            </a:r>
            <a:r>
              <a:rPr lang="vi-VN" sz="1100" i="1" kern="100" dirty="0">
                <a:solidFill>
                  <a:srgbClr val="009999"/>
                </a:solidFill>
                <a:ea typeface="平成明朝"/>
                <a:cs typeface="Times New Roman" pitchFamily="18" charset="0"/>
              </a:rPr>
              <a:t>Bošković Institute, P.O. Box 180, 10002 Zagreb, Croatia</a:t>
            </a:r>
          </a:p>
          <a:p>
            <a:pPr algn="ctr">
              <a:spcAft>
                <a:spcPts val="0"/>
              </a:spcAft>
              <a:defRPr/>
            </a:pPr>
            <a:r>
              <a:rPr lang="it-IT" sz="1100" i="1" kern="100" baseline="30000" dirty="0" smtClean="0">
                <a:solidFill>
                  <a:srgbClr val="009999"/>
                </a:solidFill>
                <a:ea typeface="平成明朝"/>
                <a:cs typeface="Times New Roman" pitchFamily="18" charset="0"/>
              </a:rPr>
              <a:t>4</a:t>
            </a:r>
            <a:r>
              <a:rPr lang="vi-VN" sz="1100" i="1" kern="100" dirty="0" smtClean="0">
                <a:solidFill>
                  <a:srgbClr val="009999"/>
                </a:solidFill>
                <a:ea typeface="平成明朝"/>
                <a:cs typeface="Times New Roman" pitchFamily="18" charset="0"/>
              </a:rPr>
              <a:t>Dipartimento </a:t>
            </a:r>
            <a:r>
              <a:rPr lang="vi-VN" sz="1100" i="1" kern="100" dirty="0">
                <a:solidFill>
                  <a:srgbClr val="009999"/>
                </a:solidFill>
                <a:ea typeface="平成明朝"/>
                <a:cs typeface="Times New Roman" pitchFamily="18" charset="0"/>
              </a:rPr>
              <a:t>di Fisica, Università di Trento, via Sommarive 14, Povo, 38123 Trento, Italy</a:t>
            </a:r>
          </a:p>
          <a:p>
            <a:pPr algn="ctr">
              <a:spcAft>
                <a:spcPts val="0"/>
              </a:spcAft>
              <a:defRPr/>
            </a:pPr>
            <a:r>
              <a:rPr lang="it-IT" sz="1100" i="1" kern="100" baseline="30000" dirty="0" smtClean="0">
                <a:solidFill>
                  <a:srgbClr val="009999"/>
                </a:solidFill>
                <a:ea typeface="平成明朝"/>
                <a:cs typeface="Times New Roman" pitchFamily="18" charset="0"/>
              </a:rPr>
              <a:t>5</a:t>
            </a:r>
            <a:r>
              <a:rPr lang="vi-VN" sz="1100" i="1" kern="100" dirty="0" smtClean="0">
                <a:solidFill>
                  <a:srgbClr val="009999"/>
                </a:solidFill>
                <a:ea typeface="平成明朝"/>
                <a:cs typeface="Times New Roman" pitchFamily="18" charset="0"/>
              </a:rPr>
              <a:t>IMMM</a:t>
            </a:r>
            <a:r>
              <a:rPr lang="vi-VN" sz="1100" i="1" kern="100" dirty="0">
                <a:solidFill>
                  <a:srgbClr val="009999"/>
                </a:solidFill>
                <a:ea typeface="平成明朝"/>
                <a:cs typeface="Times New Roman" pitchFamily="18" charset="0"/>
              </a:rPr>
              <a:t>, UMR 6283, Equipe Fluorures, Université du Maine, Le Mans, France</a:t>
            </a:r>
          </a:p>
          <a:p>
            <a:pPr algn="ctr">
              <a:spcAft>
                <a:spcPts val="0"/>
              </a:spcAft>
              <a:defRPr/>
            </a:pPr>
            <a:r>
              <a:rPr lang="it-IT" sz="1100" i="1" kern="100" baseline="30000" dirty="0">
                <a:solidFill>
                  <a:srgbClr val="009999"/>
                </a:solidFill>
                <a:ea typeface="平成明朝"/>
                <a:cs typeface="Times New Roman" pitchFamily="18" charset="0"/>
              </a:rPr>
              <a:t>6</a:t>
            </a:r>
            <a:r>
              <a:rPr lang="vi-VN" sz="1100" i="1" kern="100" dirty="0" smtClean="0">
                <a:solidFill>
                  <a:srgbClr val="009999"/>
                </a:solidFill>
                <a:ea typeface="平成明朝"/>
                <a:cs typeface="Times New Roman" pitchFamily="18" charset="0"/>
              </a:rPr>
              <a:t>FBK </a:t>
            </a:r>
            <a:r>
              <a:rPr lang="vi-VN" sz="1100" i="1" kern="100" dirty="0">
                <a:solidFill>
                  <a:srgbClr val="009999"/>
                </a:solidFill>
                <a:ea typeface="平成明朝"/>
                <a:cs typeface="Times New Roman" pitchFamily="18" charset="0"/>
              </a:rPr>
              <a:t>Center for Materials &amp; Microsystems, Via Sommarive 18, Povo 38123 Trento, Italy</a:t>
            </a:r>
          </a:p>
          <a:p>
            <a:pPr algn="ctr">
              <a:spcAft>
                <a:spcPts val="0"/>
              </a:spcAft>
              <a:defRPr/>
            </a:pPr>
            <a:r>
              <a:rPr lang="it-IT" sz="1100" i="1" kern="100" baseline="30000" dirty="0" smtClean="0">
                <a:solidFill>
                  <a:srgbClr val="009999"/>
                </a:solidFill>
                <a:ea typeface="平成明朝"/>
                <a:cs typeface="Times New Roman" pitchFamily="18" charset="0"/>
              </a:rPr>
              <a:t>7</a:t>
            </a:r>
            <a:r>
              <a:rPr lang="vi-VN" sz="1100" i="1" kern="100" dirty="0" smtClean="0">
                <a:solidFill>
                  <a:srgbClr val="009999"/>
                </a:solidFill>
                <a:ea typeface="平成明朝"/>
                <a:cs typeface="Times New Roman" pitchFamily="18" charset="0"/>
              </a:rPr>
              <a:t>National </a:t>
            </a:r>
            <a:r>
              <a:rPr lang="vi-VN" sz="1100" i="1" kern="100" dirty="0">
                <a:solidFill>
                  <a:srgbClr val="009999"/>
                </a:solidFill>
                <a:ea typeface="平成明朝"/>
                <a:cs typeface="Times New Roman" pitchFamily="18" charset="0"/>
              </a:rPr>
              <a:t>Research Center, 12622 Dokki, Giza, Egypt</a:t>
            </a:r>
          </a:p>
          <a:p>
            <a:pPr algn="ctr">
              <a:spcAft>
                <a:spcPts val="0"/>
              </a:spcAft>
              <a:defRPr/>
            </a:pPr>
            <a:r>
              <a:rPr lang="it-IT" sz="1100" i="1" kern="100" baseline="30000" dirty="0" smtClean="0">
                <a:solidFill>
                  <a:srgbClr val="009999"/>
                </a:solidFill>
                <a:ea typeface="平成明朝"/>
                <a:cs typeface="Times New Roman" pitchFamily="18" charset="0"/>
              </a:rPr>
              <a:t>8</a:t>
            </a:r>
            <a:r>
              <a:rPr lang="vi-VN" sz="1100" i="1" kern="100" dirty="0" smtClean="0">
                <a:solidFill>
                  <a:srgbClr val="009999"/>
                </a:solidFill>
                <a:ea typeface="平成明朝"/>
                <a:cs typeface="Times New Roman" pitchFamily="18" charset="0"/>
              </a:rPr>
              <a:t>Centre </a:t>
            </a:r>
            <a:r>
              <a:rPr lang="vi-VN" sz="1100" i="1" kern="100" dirty="0">
                <a:solidFill>
                  <a:srgbClr val="009999"/>
                </a:solidFill>
                <a:ea typeface="平成明朝"/>
                <a:cs typeface="Times New Roman" pitchFamily="18" charset="0"/>
              </a:rPr>
              <a:t>National d’Etudes Spatiales (CNES), 31401 Toulouse Cedex 9, France</a:t>
            </a:r>
          </a:p>
          <a:p>
            <a:pPr algn="ctr">
              <a:spcAft>
                <a:spcPts val="0"/>
              </a:spcAft>
              <a:defRPr/>
            </a:pPr>
            <a:r>
              <a:rPr lang="it-IT" sz="1100" i="1" kern="100" baseline="30000" dirty="0" smtClean="0">
                <a:solidFill>
                  <a:srgbClr val="009999"/>
                </a:solidFill>
                <a:ea typeface="平成明朝"/>
                <a:cs typeface="Times New Roman" pitchFamily="18" charset="0"/>
              </a:rPr>
              <a:t>9</a:t>
            </a:r>
            <a:r>
              <a:rPr lang="vi-VN" sz="1100" i="1" kern="100" dirty="0" smtClean="0">
                <a:solidFill>
                  <a:srgbClr val="009999"/>
                </a:solidFill>
                <a:ea typeface="平成明朝"/>
                <a:cs typeface="Times New Roman" pitchFamily="18" charset="0"/>
              </a:rPr>
              <a:t>IFAC </a:t>
            </a:r>
            <a:r>
              <a:rPr lang="vi-VN" sz="1100" i="1" kern="100" dirty="0">
                <a:solidFill>
                  <a:srgbClr val="009999"/>
                </a:solidFill>
                <a:ea typeface="平成明朝"/>
                <a:cs typeface="Times New Roman" pitchFamily="18" charset="0"/>
              </a:rPr>
              <a:t>- CNR, MiPLa.b, Via Madonna del Piano 10, 50019 Sesto Fiorentino, Italy</a:t>
            </a:r>
          </a:p>
          <a:p>
            <a:pPr algn="ctr">
              <a:spcAft>
                <a:spcPts val="0"/>
              </a:spcAft>
              <a:defRPr/>
            </a:pPr>
            <a:r>
              <a:rPr lang="it-IT" sz="1100" i="1" kern="100" baseline="30000" dirty="0" smtClean="0">
                <a:solidFill>
                  <a:srgbClr val="009999"/>
                </a:solidFill>
                <a:ea typeface="平成明朝"/>
                <a:cs typeface="Times New Roman" pitchFamily="18" charset="0"/>
              </a:rPr>
              <a:t>10</a:t>
            </a:r>
            <a:r>
              <a:rPr lang="vi-VN" sz="1100" i="1" kern="100" dirty="0" smtClean="0">
                <a:solidFill>
                  <a:srgbClr val="009999"/>
                </a:solidFill>
                <a:ea typeface="平成明朝"/>
                <a:cs typeface="Times New Roman" pitchFamily="18" charset="0"/>
              </a:rPr>
              <a:t>Museo</a:t>
            </a:r>
            <a:r>
              <a:rPr lang="vi-VN" sz="1100" i="1" kern="100" baseline="30000" dirty="0" smtClean="0">
                <a:solidFill>
                  <a:srgbClr val="009999"/>
                </a:solidFill>
                <a:ea typeface="平成明朝"/>
                <a:cs typeface="Times New Roman" pitchFamily="18" charset="0"/>
              </a:rPr>
              <a:t> </a:t>
            </a:r>
            <a:r>
              <a:rPr lang="vi-VN" sz="1100" i="1" kern="100" dirty="0">
                <a:solidFill>
                  <a:srgbClr val="009999"/>
                </a:solidFill>
                <a:ea typeface="平成明朝"/>
                <a:cs typeface="Times New Roman" pitchFamily="18" charset="0"/>
              </a:rPr>
              <a:t>Storico della Fisica e Centro di Studi e Ricerche Enrico Fermi, P.zza Viminale 1, 00184 Roma, </a:t>
            </a:r>
            <a:r>
              <a:rPr lang="vi-VN" sz="1100" i="1" kern="100" dirty="0" smtClean="0">
                <a:solidFill>
                  <a:srgbClr val="009999"/>
                </a:solidFill>
                <a:ea typeface="平成明朝"/>
                <a:cs typeface="Times New Roman" pitchFamily="18" charset="0"/>
              </a:rPr>
              <a:t>Italy</a:t>
            </a:r>
            <a:endParaRPr lang="vi-VN" sz="1100" i="1" kern="100" dirty="0">
              <a:solidFill>
                <a:srgbClr val="009999"/>
              </a:solidFill>
              <a:ea typeface="平成明朝"/>
              <a:cs typeface="Times New Roman" pitchFamily="18" charset="0"/>
            </a:endParaRPr>
          </a:p>
        </p:txBody>
      </p:sp>
      <p:grpSp>
        <p:nvGrpSpPr>
          <p:cNvPr id="34824" name="Gruppo 2"/>
          <p:cNvGrpSpPr>
            <a:grpSpLocks noChangeAspect="1"/>
          </p:cNvGrpSpPr>
          <p:nvPr/>
        </p:nvGrpSpPr>
        <p:grpSpPr bwMode="auto">
          <a:xfrm>
            <a:off x="1436688" y="357188"/>
            <a:ext cx="6500812" cy="1030287"/>
            <a:chOff x="457200" y="389793"/>
            <a:chExt cx="8229600" cy="1305062"/>
          </a:xfrm>
        </p:grpSpPr>
        <p:sp>
          <p:nvSpPr>
            <p:cNvPr id="34833" name="WordArt 50"/>
            <p:cNvSpPr>
              <a:spLocks noChangeAspect="1" noChangeArrowheads="1" noChangeShapeType="1" noTextEdit="1"/>
            </p:cNvSpPr>
            <p:nvPr/>
          </p:nvSpPr>
          <p:spPr bwMode="auto">
            <a:xfrm>
              <a:off x="1979712" y="389793"/>
              <a:ext cx="1078323" cy="153721"/>
            </a:xfrm>
            <a:prstGeom prst="rect">
              <a:avLst/>
            </a:prstGeom>
          </p:spPr>
          <p:txBody>
            <a:bodyPr wrap="none" fromWordArt="1">
              <a:prstTxWarp prst="textPlain">
                <a:avLst>
                  <a:gd name="adj" fmla="val 50000"/>
                </a:avLst>
              </a:prstTxWarp>
              <a:scene3d>
                <a:camera prst="legacyPerspectiveTopRight"/>
                <a:lightRig rig="legacyHarsh3" dir="b"/>
              </a:scene3d>
              <a:sp3d extrusionH="887400" prstMaterial="legacyMatte">
                <a:extrusionClr>
                  <a:srgbClr val="C0C0C0"/>
                </a:extrusionClr>
              </a:sp3d>
            </a:bodyPr>
            <a:lstStyle/>
            <a:p>
              <a:pPr algn="ctr"/>
              <a:r>
                <a:rPr lang="it-IT" sz="2000" kern="10">
                  <a:ln w="9525">
                    <a:round/>
                    <a:headEnd/>
                    <a:tailEnd/>
                  </a:ln>
                  <a:gradFill rotWithShape="1">
                    <a:gsLst>
                      <a:gs pos="0">
                        <a:srgbClr val="FF0000"/>
                      </a:gs>
                      <a:gs pos="100000">
                        <a:srgbClr val="FFCCCC"/>
                      </a:gs>
                    </a:gsLst>
                    <a:lin ang="18900000" scaled="1"/>
                  </a:gradFill>
                  <a:latin typeface="Arial Black"/>
                </a:rPr>
                <a:t>CNR DSFTM</a:t>
              </a:r>
            </a:p>
          </p:txBody>
        </p:sp>
        <p:pic>
          <p:nvPicPr>
            <p:cNvPr id="348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548680"/>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482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7500" y="3861048"/>
            <a:ext cx="793750"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6"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6231" y="5830887"/>
            <a:ext cx="1633537"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sy="-100000" kx="3284103" algn="bl" rotWithShape="0">
                    <a:schemeClr val="bg2">
                      <a:alpha val="50000"/>
                    </a:schemeClr>
                  </a:outerShdw>
                </a:effectLst>
              </a14:hiddenEffects>
            </a:ext>
          </a:extLst>
        </p:spPr>
      </p:pic>
      <p:pic>
        <p:nvPicPr>
          <p:cNvPr id="34828"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625" y="3789040"/>
            <a:ext cx="779463" cy="5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sy="-100000" kx="3284103" algn="bl" rotWithShape="0">
                    <a:schemeClr val="bg2">
                      <a:alpha val="50000"/>
                    </a:schemeClr>
                  </a:outerShdw>
                </a:effectLst>
              </a14:hiddenEffects>
            </a:ext>
          </a:extLst>
        </p:spPr>
      </p:pic>
      <p:pic>
        <p:nvPicPr>
          <p:cNvPr id="34829"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13" y="4365104"/>
            <a:ext cx="2262188"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sy="-100000" kx="3284103" algn="bl" rotWithShape="0">
                    <a:schemeClr val="bg2">
                      <a:alpha val="50000"/>
                    </a:schemeClr>
                  </a:outerShdw>
                </a:effectLst>
              </a14:hiddenEffects>
            </a:ext>
          </a:extLst>
        </p:spPr>
      </p:pic>
      <p:pic>
        <p:nvPicPr>
          <p:cNvPr id="3483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56376" y="4725144"/>
            <a:ext cx="68262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31"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663" y="4797152"/>
            <a:ext cx="1354137"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numéro de diapositive 2"/>
          <p:cNvSpPr txBox="1">
            <a:spLocks noGrp="1"/>
          </p:cNvSpPr>
          <p:nvPr/>
        </p:nvSpPr>
        <p:spPr bwMode="auto">
          <a:xfrm>
            <a:off x="6553200" y="646588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fld id="{D7C563F3-7D58-436A-BBAB-822B036BBDF5}" type="slidenum">
              <a:rPr lang="fr-FR" altLang="it-IT" sz="1600">
                <a:solidFill>
                  <a:srgbClr val="000000"/>
                </a:solidFill>
              </a:rPr>
              <a:pPr algn="r" eaLnBrk="1" hangingPunct="1"/>
              <a:t>10</a:t>
            </a:fld>
            <a:endParaRPr lang="fr-FR" altLang="it-IT" sz="1600">
              <a:solidFill>
                <a:srgbClr val="000000"/>
              </a:solidFill>
            </a:endParaRPr>
          </a:p>
        </p:txBody>
      </p:sp>
      <p:sp>
        <p:nvSpPr>
          <p:cNvPr id="6" name="Rectangle 3"/>
          <p:cNvSpPr txBox="1">
            <a:spLocks noChangeArrowheads="1"/>
          </p:cNvSpPr>
          <p:nvPr/>
        </p:nvSpPr>
        <p:spPr>
          <a:xfrm>
            <a:off x="684213" y="1628775"/>
            <a:ext cx="7697787" cy="4608513"/>
          </a:xfrm>
          <a:prstGeom prst="rect">
            <a:avLst/>
          </a:prstGeom>
        </p:spPr>
        <p:txBody>
          <a:bodyPr/>
          <a:lstStyle/>
          <a:p>
            <a:pPr marL="1588" indent="-1588" algn="just" eaLnBrk="0" hangingPunct="0">
              <a:lnSpc>
                <a:spcPct val="150000"/>
              </a:lnSpc>
              <a:spcBef>
                <a:spcPct val="20000"/>
              </a:spcBef>
              <a:buFont typeface="Wingdings" pitchFamily="2" charset="2"/>
              <a:buChar char="q"/>
              <a:defRPr/>
            </a:pPr>
            <a:r>
              <a:rPr lang="en-US" sz="2000" b="1" dirty="0">
                <a:solidFill>
                  <a:srgbClr val="008080"/>
                </a:solidFill>
                <a:latin typeface="Times New Roman"/>
              </a:rPr>
              <a:t> Low phonon energy (</a:t>
            </a:r>
            <a:r>
              <a:rPr lang="en-US" sz="2000" b="1" dirty="0">
                <a:solidFill>
                  <a:srgbClr val="008080"/>
                </a:solidFill>
                <a:latin typeface="Times New Roman"/>
                <a:sym typeface="Symbol"/>
              </a:rPr>
              <a:t> 700 cm</a:t>
            </a:r>
            <a:r>
              <a:rPr lang="en-US" sz="2000" b="1" baseline="30000" dirty="0">
                <a:solidFill>
                  <a:srgbClr val="008080"/>
                </a:solidFill>
                <a:latin typeface="Times New Roman"/>
                <a:sym typeface="Symbol"/>
              </a:rPr>
              <a:t>-1</a:t>
            </a:r>
            <a:r>
              <a:rPr lang="en-US" sz="2000" b="1" dirty="0">
                <a:solidFill>
                  <a:srgbClr val="008080"/>
                </a:solidFill>
                <a:latin typeface="Times New Roman"/>
                <a:sym typeface="Symbol"/>
              </a:rPr>
              <a:t>)</a:t>
            </a:r>
            <a:endParaRPr lang="en-US" sz="2000" b="1" dirty="0">
              <a:solidFill>
                <a:srgbClr val="008080"/>
              </a:solidFill>
              <a:latin typeface="Times New Roman"/>
            </a:endParaRPr>
          </a:p>
          <a:p>
            <a:pPr marL="1588" indent="-1588" algn="just" eaLnBrk="0" hangingPunct="0">
              <a:lnSpc>
                <a:spcPct val="150000"/>
              </a:lnSpc>
              <a:spcBef>
                <a:spcPct val="20000"/>
              </a:spcBef>
              <a:buFont typeface="Wingdings" pitchFamily="2" charset="2"/>
              <a:buChar char="q"/>
              <a:defRPr/>
            </a:pPr>
            <a:r>
              <a:rPr lang="en-US" sz="2000" b="1" dirty="0">
                <a:solidFill>
                  <a:srgbClr val="0000FF"/>
                </a:solidFill>
                <a:latin typeface="Times New Roman"/>
              </a:rPr>
              <a:t> Rare earth solubility</a:t>
            </a:r>
          </a:p>
          <a:p>
            <a:pPr marL="271463" indent="-271463" algn="just" eaLnBrk="0" hangingPunct="0">
              <a:lnSpc>
                <a:spcPct val="150000"/>
              </a:lnSpc>
              <a:spcBef>
                <a:spcPct val="20000"/>
              </a:spcBef>
              <a:buFont typeface="Wingdings" pitchFamily="2" charset="2"/>
              <a:buChar char="q"/>
              <a:defRPr/>
            </a:pPr>
            <a:r>
              <a:rPr lang="en-US" sz="2000" b="1" dirty="0">
                <a:solidFill>
                  <a:srgbClr val="FF0000"/>
                </a:solidFill>
                <a:latin typeface="Times New Roman"/>
              </a:rPr>
              <a:t>Combine spectroscopic properties of the crystal with optical properties of the glass</a:t>
            </a:r>
          </a:p>
          <a:p>
            <a:pPr marL="271463" indent="-271463" algn="just" eaLnBrk="0" hangingPunct="0">
              <a:lnSpc>
                <a:spcPct val="150000"/>
              </a:lnSpc>
              <a:spcBef>
                <a:spcPct val="20000"/>
              </a:spcBef>
              <a:defRPr/>
            </a:pPr>
            <a:endParaRPr lang="en-US" sz="2000" b="1" dirty="0">
              <a:solidFill>
                <a:srgbClr val="FF0000"/>
              </a:solidFill>
              <a:latin typeface="Times New Roman"/>
            </a:endParaRPr>
          </a:p>
          <a:p>
            <a:pPr marL="1588" indent="-1588" algn="just" eaLnBrk="0" hangingPunct="0">
              <a:lnSpc>
                <a:spcPct val="150000"/>
              </a:lnSpc>
              <a:spcBef>
                <a:spcPct val="20000"/>
              </a:spcBef>
              <a:buFont typeface="Wingdings" pitchFamily="2" charset="2"/>
              <a:buChar char="q"/>
              <a:defRPr/>
            </a:pPr>
            <a:r>
              <a:rPr lang="en-US" sz="2000" b="1" dirty="0">
                <a:solidFill>
                  <a:srgbClr val="00CC99">
                    <a:lumMod val="75000"/>
                  </a:srgbClr>
                </a:solidFill>
                <a:effectLst>
                  <a:outerShdw blurRad="38100" dist="38100" dir="2700000" algn="tl">
                    <a:srgbClr val="C0C0C0"/>
                  </a:outerShdw>
                </a:effectLst>
                <a:latin typeface="Times New Roman"/>
              </a:rPr>
              <a:t> Determine the efficiency of the process</a:t>
            </a:r>
          </a:p>
          <a:p>
            <a:pPr marL="1588" indent="-1588" algn="just" eaLnBrk="0" hangingPunct="0">
              <a:lnSpc>
                <a:spcPct val="150000"/>
              </a:lnSpc>
              <a:spcBef>
                <a:spcPct val="20000"/>
              </a:spcBef>
              <a:buFont typeface="Wingdings" pitchFamily="2" charset="2"/>
              <a:buChar char="q"/>
              <a:defRPr/>
            </a:pPr>
            <a:r>
              <a:rPr lang="en-US" sz="2000" b="1" dirty="0">
                <a:solidFill>
                  <a:srgbClr val="00CC99">
                    <a:lumMod val="75000"/>
                  </a:srgbClr>
                </a:solidFill>
                <a:effectLst>
                  <a:outerShdw blurRad="38100" dist="38100" dir="2700000" algn="tl">
                    <a:srgbClr val="C0C0C0"/>
                  </a:outerShdw>
                </a:effectLst>
                <a:latin typeface="Times New Roman"/>
              </a:rPr>
              <a:t> Optimize the </a:t>
            </a:r>
            <a:r>
              <a:rPr lang="en-US" altLang="ja-JP" sz="2000" b="1" dirty="0">
                <a:solidFill>
                  <a:srgbClr val="00CC99">
                    <a:lumMod val="75000"/>
                  </a:srgbClr>
                </a:solidFill>
                <a:latin typeface="Times New Roman"/>
              </a:rPr>
              <a:t>rare earth</a:t>
            </a:r>
            <a:r>
              <a:rPr lang="en-US" sz="2000" b="1" dirty="0">
                <a:solidFill>
                  <a:srgbClr val="00CC99">
                    <a:lumMod val="75000"/>
                  </a:srgbClr>
                </a:solidFill>
                <a:effectLst>
                  <a:outerShdw blurRad="38100" dist="38100" dir="2700000" algn="tl">
                    <a:srgbClr val="C0C0C0"/>
                  </a:outerShdw>
                </a:effectLst>
                <a:latin typeface="Times New Roman"/>
              </a:rPr>
              <a:t> ions content</a:t>
            </a:r>
          </a:p>
        </p:txBody>
      </p:sp>
      <p:sp>
        <p:nvSpPr>
          <p:cNvPr id="7" name="Rectangle 4"/>
          <p:cNvSpPr>
            <a:spLocks noChangeArrowheads="1"/>
          </p:cNvSpPr>
          <p:nvPr/>
        </p:nvSpPr>
        <p:spPr bwMode="auto">
          <a:xfrm>
            <a:off x="684213" y="404813"/>
            <a:ext cx="8162925" cy="587375"/>
          </a:xfrm>
          <a:prstGeom prst="rect">
            <a:avLst/>
          </a:prstGeom>
          <a:noFill/>
          <a:ln w="9525">
            <a:noFill/>
            <a:miter lim="800000"/>
            <a:headEnd/>
            <a:tailEnd/>
          </a:ln>
        </p:spPr>
        <p:txBody>
          <a:bodyPr anchor="b"/>
          <a:lstStyle/>
          <a:p>
            <a:pPr algn="ctr" eaLnBrk="0" hangingPunct="0">
              <a:defRPr/>
            </a:pPr>
            <a:r>
              <a:rPr lang="en-US" altLang="ja-JP" sz="3200" dirty="0">
                <a:solidFill>
                  <a:srgbClr val="FF0000"/>
                </a:solidFill>
                <a:effectLst>
                  <a:outerShdw blurRad="38100" dist="38100" dir="2700000" algn="tl">
                    <a:srgbClr val="C0C0C0"/>
                  </a:outerShdw>
                </a:effectLst>
                <a:latin typeface="Times New Roman"/>
              </a:rPr>
              <a:t>Down-converters Silica-</a:t>
            </a:r>
            <a:r>
              <a:rPr lang="en-US" altLang="ja-JP" sz="3200" dirty="0" err="1">
                <a:solidFill>
                  <a:srgbClr val="FF0000"/>
                </a:solidFill>
                <a:effectLst>
                  <a:outerShdw blurRad="38100" dist="38100" dir="2700000" algn="tl">
                    <a:srgbClr val="C0C0C0"/>
                  </a:outerShdw>
                </a:effectLst>
                <a:latin typeface="Times New Roman"/>
              </a:rPr>
              <a:t>Hafnia</a:t>
            </a:r>
            <a:r>
              <a:rPr lang="en-US" altLang="ja-JP" sz="3200" dirty="0">
                <a:solidFill>
                  <a:srgbClr val="FF0000"/>
                </a:solidFill>
                <a:effectLst>
                  <a:outerShdw blurRad="38100" dist="38100" dir="2700000" algn="tl">
                    <a:srgbClr val="C0C0C0"/>
                  </a:outerShdw>
                </a:effectLst>
                <a:latin typeface="Times New Roman"/>
              </a:rPr>
              <a:t> glass ceramics</a:t>
            </a:r>
            <a:endParaRPr lang="fr-FR" sz="3200" dirty="0">
              <a:solidFill>
                <a:srgbClr val="FF0000"/>
              </a:solidFill>
              <a:effectLst>
                <a:outerShdw blurRad="38100" dist="38100" dir="2700000" algn="tl">
                  <a:srgbClr val="C0C0C0"/>
                </a:outerShdw>
              </a:effectLst>
              <a:latin typeface="Times New Roman"/>
            </a:endParaRPr>
          </a:p>
        </p:txBody>
      </p:sp>
    </p:spTree>
    <p:extLst>
      <p:ext uri="{BB962C8B-B14F-4D97-AF65-F5344CB8AC3E}">
        <p14:creationId xmlns:p14="http://schemas.microsoft.com/office/powerpoint/2010/main" val="364991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9587" name="Group 3"/>
          <p:cNvGraphicFramePr>
            <a:graphicFrameLocks noGrp="1"/>
          </p:cNvGraphicFramePr>
          <p:nvPr/>
        </p:nvGraphicFramePr>
        <p:xfrm>
          <a:off x="523875" y="1700213"/>
          <a:ext cx="8027988" cy="4213223"/>
        </p:xfrm>
        <a:graphic>
          <a:graphicData uri="http://schemas.openxmlformats.org/drawingml/2006/table">
            <a:tbl>
              <a:tblPr/>
              <a:tblGrid>
                <a:gridCol w="1338263"/>
                <a:gridCol w="1401762"/>
                <a:gridCol w="1336675"/>
                <a:gridCol w="1274763"/>
                <a:gridCol w="1336675"/>
                <a:gridCol w="1339850"/>
              </a:tblGrid>
              <a:tr h="9987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ea typeface="AdvPSTim" charset="-128"/>
                        </a:rPr>
                        <a:t>Sample label</a:t>
                      </a:r>
                      <a:endParaRPr kumimoji="0" lang="fr-FR" sz="1400" b="0" i="0" u="none" strike="noStrike" cap="none" normalizeH="0" baseline="0" dirty="0" smtClean="0">
                        <a:ln>
                          <a:noFill/>
                        </a:ln>
                        <a:solidFill>
                          <a:schemeClr val="tx1"/>
                        </a:solidFill>
                        <a:effectLst/>
                        <a:latin typeface="+mn-lt"/>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mn-lt"/>
                          <a:cs typeface="Arial" pitchFamily="34" charset="0"/>
                        </a:rPr>
                        <a:t>Terbium concentration in mol%</a:t>
                      </a:r>
                      <a:endParaRPr kumimoji="0" lang="fr-FR" sz="1400" b="0" i="0" u="none" strike="noStrike" cap="none" normalizeH="0" baseline="0" smtClean="0">
                        <a:ln>
                          <a:noFill/>
                        </a:ln>
                        <a:solidFill>
                          <a:schemeClr val="tx1"/>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mn-lt"/>
                          <a:cs typeface="Arial" pitchFamily="34" charset="0"/>
                        </a:rPr>
                        <a:t>Ytterbium concentration in mol%</a:t>
                      </a:r>
                      <a:endParaRPr kumimoji="0" lang="fr-FR" sz="1400" b="0" i="0" u="none" strike="noStrike" cap="none" normalizeH="0" baseline="0" smtClean="0">
                        <a:ln>
                          <a:noFill/>
                        </a:ln>
                        <a:solidFill>
                          <a:schemeClr val="tx1"/>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mn-lt"/>
                          <a:cs typeface="Arial" pitchFamily="34" charset="0"/>
                        </a:rPr>
                        <a:t>n@543.5 nm TE polarization</a:t>
                      </a:r>
                      <a:endParaRPr kumimoji="0" lang="fr-FR" sz="1400" b="0" i="0" u="none" strike="noStrike" cap="none" normalizeH="0" baseline="0" smtClean="0">
                        <a:ln>
                          <a:noFill/>
                        </a:ln>
                        <a:solidFill>
                          <a:schemeClr val="tx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mn-lt"/>
                          <a:cs typeface="Arial" pitchFamily="34" charset="0"/>
                        </a:rPr>
                        <a:t>[± 0.001]</a:t>
                      </a:r>
                      <a:endParaRPr kumimoji="0" lang="fr-FR" sz="1400" b="0" i="0" u="none" strike="noStrike" cap="none" normalizeH="0" baseline="0" smtClean="0">
                        <a:ln>
                          <a:noFill/>
                        </a:ln>
                        <a:solidFill>
                          <a:schemeClr val="tx1"/>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mn-lt"/>
                          <a:cs typeface="Arial" pitchFamily="34" charset="0"/>
                        </a:rPr>
                        <a:t>n@632.8 nm TE polarization</a:t>
                      </a:r>
                      <a:endParaRPr kumimoji="0" lang="fr-FR" sz="1400" b="0" i="0" u="none" strike="noStrike" cap="none" normalizeH="0" baseline="0" smtClean="0">
                        <a:ln>
                          <a:noFill/>
                        </a:ln>
                        <a:solidFill>
                          <a:schemeClr val="tx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mn-lt"/>
                          <a:cs typeface="Arial" pitchFamily="34" charset="0"/>
                        </a:rPr>
                        <a:t>[± 0.001]</a:t>
                      </a:r>
                      <a:endParaRPr kumimoji="0" lang="fr-FR" sz="1400" b="0" i="0" u="none" strike="noStrike" cap="none" normalizeH="0" baseline="0" smtClean="0">
                        <a:ln>
                          <a:noFill/>
                        </a:ln>
                        <a:solidFill>
                          <a:schemeClr val="tx1"/>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mn-lt"/>
                          <a:cs typeface="Arial" pitchFamily="34" charset="0"/>
                        </a:rPr>
                        <a:t>Layer thickness [±0.2µm]</a:t>
                      </a:r>
                      <a:endParaRPr kumimoji="0" lang="fr-FR" sz="1400" b="0" i="0" u="none" strike="noStrike" cap="none" normalizeH="0" baseline="0" smtClean="0">
                        <a:ln>
                          <a:noFill/>
                        </a:ln>
                        <a:solidFill>
                          <a:schemeClr val="tx1"/>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39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9999"/>
                          </a:solidFill>
                          <a:effectLst/>
                          <a:latin typeface="+mn-lt"/>
                          <a:cs typeface="Arial" pitchFamily="34" charset="0"/>
                        </a:rPr>
                        <a:t>AR1</a:t>
                      </a:r>
                      <a:endParaRPr kumimoji="0" lang="fr-FR" sz="1600" b="0" i="0" u="none" strike="noStrike" cap="none" normalizeH="0" baseline="0" dirty="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9999"/>
                          </a:solidFill>
                          <a:effectLst/>
                          <a:latin typeface="+mn-lt"/>
                          <a:cs typeface="Arial" pitchFamily="34" charset="0"/>
                        </a:rPr>
                        <a:t>0.5</a:t>
                      </a:r>
                      <a:endParaRPr kumimoji="0" lang="fr-FR" sz="1600" b="0" i="0" u="none" strike="noStrike" cap="none" normalizeH="0" baseline="0" dirty="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9999"/>
                          </a:solidFill>
                          <a:effectLst/>
                          <a:latin typeface="+mn-lt"/>
                          <a:cs typeface="Arial" pitchFamily="34" charset="0"/>
                        </a:rPr>
                        <a:t>0</a:t>
                      </a:r>
                      <a:endParaRPr kumimoji="0" lang="fr-FR" sz="1600" b="0" i="0" u="none" strike="noStrike" cap="none" normalizeH="0" baseline="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9999"/>
                          </a:solidFill>
                          <a:effectLst/>
                          <a:latin typeface="+mn-lt"/>
                          <a:cs typeface="Arial" pitchFamily="34" charset="0"/>
                        </a:rPr>
                        <a:t>1.621</a:t>
                      </a:r>
                      <a:endParaRPr kumimoji="0" lang="fr-FR" sz="1600" b="0" i="0" u="none" strike="noStrike" cap="none" normalizeH="0" baseline="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9999"/>
                          </a:solidFill>
                          <a:effectLst/>
                          <a:latin typeface="+mn-lt"/>
                          <a:cs typeface="Arial" pitchFamily="34" charset="0"/>
                        </a:rPr>
                        <a:t>1.616</a:t>
                      </a:r>
                      <a:endParaRPr kumimoji="0" lang="fr-FR" sz="1600" b="0" i="0" u="none" strike="noStrike" cap="none" normalizeH="0" baseline="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9999"/>
                          </a:solidFill>
                          <a:effectLst/>
                          <a:latin typeface="+mn-lt"/>
                          <a:cs typeface="Arial" pitchFamily="34" charset="0"/>
                        </a:rPr>
                        <a:t>1.0</a:t>
                      </a:r>
                      <a:endParaRPr kumimoji="0" lang="fr-FR" sz="1600" b="0" i="0" u="none" strike="noStrike" cap="none" normalizeH="0" baseline="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r>
              <a:tr h="3239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9999"/>
                          </a:solidFill>
                          <a:effectLst/>
                          <a:latin typeface="+mn-lt"/>
                          <a:cs typeface="Arial" pitchFamily="34" charset="0"/>
                        </a:rPr>
                        <a:t>A1</a:t>
                      </a:r>
                      <a:endParaRPr kumimoji="0" lang="fr-FR" sz="1600" b="0" i="0" u="none" strike="noStrike" cap="none" normalizeH="0" baseline="0" dirty="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9999"/>
                          </a:solidFill>
                          <a:effectLst/>
                          <a:latin typeface="+mn-lt"/>
                          <a:cs typeface="Arial" pitchFamily="34" charset="0"/>
                        </a:rPr>
                        <a:t>0.5</a:t>
                      </a:r>
                      <a:endParaRPr kumimoji="0" lang="fr-FR" sz="1600" b="0" i="0" u="none" strike="noStrike" cap="none" normalizeH="0" baseline="0" dirty="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9999"/>
                          </a:solidFill>
                          <a:effectLst/>
                          <a:latin typeface="+mn-lt"/>
                          <a:cs typeface="Arial" pitchFamily="34" charset="0"/>
                        </a:rPr>
                        <a:t>1</a:t>
                      </a:r>
                      <a:endParaRPr kumimoji="0" lang="fr-FR" sz="1600" b="0" i="0" u="none" strike="noStrike" cap="none" normalizeH="0" baseline="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9999"/>
                          </a:solidFill>
                          <a:effectLst/>
                          <a:latin typeface="+mn-lt"/>
                          <a:cs typeface="Arial" pitchFamily="34" charset="0"/>
                        </a:rPr>
                        <a:t>1.626</a:t>
                      </a:r>
                      <a:endParaRPr kumimoji="0" lang="fr-FR" sz="1600" b="0" i="0" u="none" strike="noStrike" cap="none" normalizeH="0" baseline="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9999"/>
                          </a:solidFill>
                          <a:effectLst/>
                          <a:latin typeface="+mn-lt"/>
                          <a:cs typeface="Arial" pitchFamily="34" charset="0"/>
                        </a:rPr>
                        <a:t>1.621</a:t>
                      </a:r>
                      <a:endParaRPr kumimoji="0" lang="fr-FR" sz="1600" b="0" i="0" u="none" strike="noStrike" cap="none" normalizeH="0" baseline="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9999"/>
                          </a:solidFill>
                          <a:effectLst/>
                          <a:latin typeface="+mn-lt"/>
                          <a:cs typeface="Arial" pitchFamily="34" charset="0"/>
                        </a:rPr>
                        <a:t>1.0</a:t>
                      </a:r>
                      <a:endParaRPr kumimoji="0" lang="fr-FR" sz="1600" b="0" i="0" u="none" strike="noStrike" cap="none" normalizeH="0" baseline="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r>
              <a:tr h="3239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9999"/>
                          </a:solidFill>
                          <a:effectLst/>
                          <a:latin typeface="+mn-lt"/>
                          <a:cs typeface="Arial" pitchFamily="34" charset="0"/>
                        </a:rPr>
                        <a:t>A2</a:t>
                      </a:r>
                      <a:endParaRPr kumimoji="0" lang="fr-FR" sz="1600" b="0" i="0" u="none" strike="noStrike" cap="none" normalizeH="0" baseline="0" dirty="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9999"/>
                          </a:solidFill>
                          <a:effectLst/>
                          <a:latin typeface="+mn-lt"/>
                          <a:cs typeface="Arial" pitchFamily="34" charset="0"/>
                        </a:rPr>
                        <a:t>0.5</a:t>
                      </a:r>
                      <a:endParaRPr kumimoji="0" lang="fr-FR" sz="1600" b="0" i="0" u="none" strike="noStrike" cap="none" normalizeH="0" baseline="0" dirty="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9999"/>
                          </a:solidFill>
                          <a:effectLst/>
                          <a:latin typeface="+mn-lt"/>
                          <a:cs typeface="Arial" pitchFamily="34" charset="0"/>
                        </a:rPr>
                        <a:t>2</a:t>
                      </a:r>
                      <a:endParaRPr kumimoji="0" lang="fr-FR" sz="1600" b="0" i="0" u="none" strike="noStrike" cap="none" normalizeH="0" baseline="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9999"/>
                          </a:solidFill>
                          <a:effectLst/>
                          <a:latin typeface="+mn-lt"/>
                          <a:cs typeface="Arial" pitchFamily="34" charset="0"/>
                        </a:rPr>
                        <a:t>1.631</a:t>
                      </a:r>
                      <a:endParaRPr kumimoji="0" lang="fr-FR" sz="1600" b="0" i="0" u="none" strike="noStrike" cap="none" normalizeH="0" baseline="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9999"/>
                          </a:solidFill>
                          <a:effectLst/>
                          <a:latin typeface="+mn-lt"/>
                          <a:cs typeface="Arial" pitchFamily="34" charset="0"/>
                        </a:rPr>
                        <a:t>1.626</a:t>
                      </a:r>
                      <a:endParaRPr kumimoji="0" lang="fr-FR" sz="1600" b="0" i="0" u="none" strike="noStrike" cap="none" normalizeH="0" baseline="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9999"/>
                          </a:solidFill>
                          <a:effectLst/>
                          <a:latin typeface="+mn-lt"/>
                          <a:cs typeface="Arial" pitchFamily="34" charset="0"/>
                        </a:rPr>
                        <a:t>1.0</a:t>
                      </a:r>
                      <a:endParaRPr kumimoji="0" lang="fr-FR" sz="1600" b="0" i="0" u="none" strike="noStrike" cap="none" normalizeH="0" baseline="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r>
              <a:tr h="3239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9999"/>
                          </a:solidFill>
                          <a:effectLst/>
                          <a:latin typeface="+mn-lt"/>
                          <a:cs typeface="Arial" pitchFamily="34" charset="0"/>
                        </a:rPr>
                        <a:t>A3</a:t>
                      </a:r>
                      <a:endParaRPr kumimoji="0" lang="fr-FR" sz="1600" b="0" i="0" u="none" strike="noStrike" cap="none" normalizeH="0" baseline="0" dirty="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9999"/>
                          </a:solidFill>
                          <a:effectLst/>
                          <a:latin typeface="+mn-lt"/>
                          <a:cs typeface="Arial" pitchFamily="34" charset="0"/>
                        </a:rPr>
                        <a:t>0.5</a:t>
                      </a:r>
                      <a:endParaRPr kumimoji="0" lang="fr-FR" sz="1600" b="0" i="0" u="none" strike="noStrike" cap="none" normalizeH="0" baseline="0" dirty="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9999"/>
                          </a:solidFill>
                          <a:effectLst/>
                          <a:latin typeface="+mn-lt"/>
                          <a:cs typeface="Arial" pitchFamily="34" charset="0"/>
                        </a:rPr>
                        <a:t>3</a:t>
                      </a:r>
                      <a:endParaRPr kumimoji="0" lang="fr-FR" sz="1600" b="0" i="0" u="none" strike="noStrike" cap="none" normalizeH="0" baseline="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9999"/>
                          </a:solidFill>
                          <a:effectLst/>
                          <a:latin typeface="+mn-lt"/>
                          <a:cs typeface="Arial" pitchFamily="34" charset="0"/>
                        </a:rPr>
                        <a:t>1.633</a:t>
                      </a:r>
                      <a:endParaRPr kumimoji="0" lang="fr-FR" sz="1600" b="0" i="0" u="none" strike="noStrike" cap="none" normalizeH="0" baseline="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9999"/>
                          </a:solidFill>
                          <a:effectLst/>
                          <a:latin typeface="+mn-lt"/>
                          <a:cs typeface="Arial" pitchFamily="34" charset="0"/>
                        </a:rPr>
                        <a:t>1.628</a:t>
                      </a:r>
                      <a:endParaRPr kumimoji="0" lang="fr-FR" sz="1600" b="0" i="0" u="none" strike="noStrike" cap="none" normalizeH="0" baseline="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9999"/>
                          </a:solidFill>
                          <a:effectLst/>
                          <a:latin typeface="+mn-lt"/>
                          <a:cs typeface="Arial" pitchFamily="34" charset="0"/>
                        </a:rPr>
                        <a:t>1.1</a:t>
                      </a:r>
                      <a:endParaRPr kumimoji="0" lang="fr-FR" sz="1600" b="0" i="0" u="none" strike="noStrike" cap="none" normalizeH="0" baseline="0" smtClean="0">
                        <a:ln>
                          <a:noFill/>
                        </a:ln>
                        <a:solidFill>
                          <a:srgbClr val="009999"/>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r>
              <a:tr h="3239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BR1</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0.2</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0</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1.623</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1.617</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1.1</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r>
              <a:tr h="3239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B1</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0.2</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0.8</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mn-lt"/>
                          <a:cs typeface="Arial" pitchFamily="34" charset="0"/>
                        </a:rPr>
                        <a:t>1.604</a:t>
                      </a:r>
                      <a:endParaRPr kumimoji="0" lang="fr-FR" sz="1600" b="0" i="0" u="none" strike="noStrike" cap="none" normalizeH="0" baseline="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mn-lt"/>
                          <a:cs typeface="Arial" pitchFamily="34" charset="0"/>
                        </a:rPr>
                        <a:t>1.608</a:t>
                      </a:r>
                      <a:endParaRPr kumimoji="0" lang="fr-FR" sz="1600" b="0" i="0" u="none" strike="noStrike" cap="none" normalizeH="0" baseline="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mn-lt"/>
                          <a:cs typeface="Arial" pitchFamily="34" charset="0"/>
                        </a:rPr>
                        <a:t>0.9</a:t>
                      </a:r>
                      <a:endParaRPr kumimoji="0" lang="fr-FR" sz="1600" b="0" i="0" u="none" strike="noStrike" cap="none" normalizeH="0" baseline="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r>
              <a:tr h="2993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BR3</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0.6</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0</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mn-lt"/>
                          <a:cs typeface="Arial" pitchFamily="34" charset="0"/>
                        </a:rPr>
                        <a:t>1.624</a:t>
                      </a:r>
                      <a:endParaRPr kumimoji="0" lang="fr-FR" sz="1600" b="0" i="0" u="none" strike="noStrike" cap="none" normalizeH="0" baseline="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mn-lt"/>
                          <a:cs typeface="Arial" pitchFamily="34" charset="0"/>
                        </a:rPr>
                        <a:t>1.620</a:t>
                      </a:r>
                      <a:endParaRPr kumimoji="0" lang="fr-FR" sz="1600" b="0" i="0" u="none" strike="noStrike" cap="none" normalizeH="0" baseline="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mn-lt"/>
                          <a:cs typeface="Arial" pitchFamily="34" charset="0"/>
                        </a:rPr>
                        <a:t>1.1</a:t>
                      </a:r>
                      <a:endParaRPr kumimoji="0" lang="fr-FR" sz="1600" b="0" i="0" u="none" strike="noStrike" cap="none" normalizeH="0" baseline="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r>
              <a:tr h="3239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B3</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0.6</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2.4</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mn-lt"/>
                          <a:cs typeface="Arial" pitchFamily="34" charset="0"/>
                        </a:rPr>
                        <a:t>1.630</a:t>
                      </a:r>
                      <a:endParaRPr kumimoji="0" lang="fr-FR" sz="1600" b="0" i="0" u="none" strike="noStrike" cap="none" normalizeH="0" baseline="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mn-lt"/>
                          <a:cs typeface="Arial" pitchFamily="34" charset="0"/>
                        </a:rPr>
                        <a:t>1.625</a:t>
                      </a:r>
                      <a:endParaRPr kumimoji="0" lang="fr-FR" sz="1600" b="0" i="0" u="none" strike="noStrike" cap="none" normalizeH="0" baseline="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mn-lt"/>
                          <a:cs typeface="Arial" pitchFamily="34" charset="0"/>
                        </a:rPr>
                        <a:t>1.2</a:t>
                      </a:r>
                      <a:endParaRPr kumimoji="0" lang="fr-FR" sz="1600" b="0" i="0" u="none" strike="noStrike" cap="none" normalizeH="0" baseline="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r>
              <a:tr h="3239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mn-lt"/>
                          <a:cs typeface="Arial" pitchFamily="34" charset="0"/>
                        </a:rPr>
                        <a:t>BR5</a:t>
                      </a:r>
                      <a:endParaRPr kumimoji="0" lang="fr-FR" sz="1600" b="0" i="0" u="none" strike="noStrike" cap="none" normalizeH="0" baseline="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1</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0</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1.626</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mn-lt"/>
                          <a:cs typeface="Arial" pitchFamily="34" charset="0"/>
                        </a:rPr>
                        <a:t>1.621</a:t>
                      </a:r>
                      <a:endParaRPr kumimoji="0" lang="fr-FR" sz="1600" b="0" i="0" u="none" strike="noStrike" cap="none" normalizeH="0" baseline="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mn-lt"/>
                          <a:cs typeface="Arial" pitchFamily="34" charset="0"/>
                        </a:rPr>
                        <a:t>1.2</a:t>
                      </a:r>
                      <a:endParaRPr kumimoji="0" lang="fr-FR" sz="1600" b="0" i="0" u="none" strike="noStrike" cap="none" normalizeH="0" baseline="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r>
              <a:tr h="3239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mn-lt"/>
                          <a:cs typeface="Arial" pitchFamily="34" charset="0"/>
                        </a:rPr>
                        <a:t>B5</a:t>
                      </a:r>
                      <a:endParaRPr kumimoji="0" lang="fr-FR" sz="1600" b="0" i="0" u="none" strike="noStrike" cap="none" normalizeH="0" baseline="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mn-lt"/>
                          <a:cs typeface="Arial" pitchFamily="34" charset="0"/>
                        </a:rPr>
                        <a:t>1</a:t>
                      </a:r>
                      <a:endParaRPr kumimoji="0" lang="fr-FR" sz="1600" b="0" i="0" u="none" strike="noStrike" cap="none" normalizeH="0" baseline="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mn-lt"/>
                          <a:cs typeface="Arial" pitchFamily="34" charset="0"/>
                        </a:rPr>
                        <a:t>4</a:t>
                      </a:r>
                      <a:endParaRPr kumimoji="0" lang="fr-FR" sz="1600" b="0" i="0" u="none" strike="noStrike" cap="none" normalizeH="0" baseline="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1.638</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1.633</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mn-lt"/>
                          <a:cs typeface="Arial" pitchFamily="34" charset="0"/>
                        </a:rPr>
                        <a:t>1.1</a:t>
                      </a:r>
                      <a:endParaRPr kumimoji="0" lang="fr-FR" sz="1600" b="0" i="0" u="none" strike="noStrike" cap="none" normalizeH="0" baseline="0" dirty="0" smtClean="0">
                        <a:ln>
                          <a:noFill/>
                        </a:ln>
                        <a:solidFill>
                          <a:srgbClr val="0000FF"/>
                        </a:solidFill>
                        <a:effectLst/>
                        <a:latin typeface="+mn-lt"/>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r>
            </a:tbl>
          </a:graphicData>
        </a:graphic>
      </p:graphicFrame>
      <p:sp>
        <p:nvSpPr>
          <p:cNvPr id="62553" name="ZoneTexte 9"/>
          <p:cNvSpPr txBox="1">
            <a:spLocks noChangeArrowheads="1"/>
          </p:cNvSpPr>
          <p:nvPr/>
        </p:nvSpPr>
        <p:spPr bwMode="auto">
          <a:xfrm>
            <a:off x="971550" y="1125538"/>
            <a:ext cx="7070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it-IT" sz="1800">
                <a:solidFill>
                  <a:srgbClr val="0000FF"/>
                </a:solidFill>
              </a:rPr>
              <a:t>Rare earth concentration, refractive index and thickness of the waveguides</a:t>
            </a:r>
            <a:endParaRPr lang="fr-FR" altLang="it-IT" sz="1800">
              <a:solidFill>
                <a:srgbClr val="0000FF"/>
              </a:solidFill>
            </a:endParaRPr>
          </a:p>
        </p:txBody>
      </p:sp>
      <p:sp>
        <p:nvSpPr>
          <p:cNvPr id="579674" name="ZoneTexte 10"/>
          <p:cNvSpPr txBox="1">
            <a:spLocks noChangeArrowheads="1"/>
          </p:cNvSpPr>
          <p:nvPr/>
        </p:nvSpPr>
        <p:spPr bwMode="auto">
          <a:xfrm>
            <a:off x="1547813" y="260350"/>
            <a:ext cx="6119812" cy="584200"/>
          </a:xfrm>
          <a:prstGeom prst="rect">
            <a:avLst/>
          </a:prstGeom>
          <a:noFill/>
          <a:ln w="9525">
            <a:noFill/>
            <a:miter lim="800000"/>
            <a:headEnd/>
            <a:tailEnd/>
          </a:ln>
        </p:spPr>
        <p:txBody>
          <a:bodyPr>
            <a:spAutoFit/>
          </a:bodyPr>
          <a:lstStyle/>
          <a:p>
            <a:pPr algn="ctr">
              <a:defRPr/>
            </a:pPr>
            <a:r>
              <a:rPr lang="en-US" sz="3200" dirty="0">
                <a:solidFill>
                  <a:srgbClr val="FF0000"/>
                </a:solidFill>
                <a:effectLst>
                  <a:outerShdw blurRad="38100" dist="38100" dir="2700000" algn="tl">
                    <a:srgbClr val="C0C0C0"/>
                  </a:outerShdw>
                </a:effectLst>
              </a:rPr>
              <a:t>Prepared waveguides</a:t>
            </a:r>
          </a:p>
        </p:txBody>
      </p:sp>
    </p:spTree>
    <p:extLst>
      <p:ext uri="{BB962C8B-B14F-4D97-AF65-F5344CB8AC3E}">
        <p14:creationId xmlns:p14="http://schemas.microsoft.com/office/powerpoint/2010/main" val="521933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Text Box 2"/>
          <p:cNvSpPr txBox="1">
            <a:spLocks noChangeArrowheads="1"/>
          </p:cNvSpPr>
          <p:nvPr/>
        </p:nvSpPr>
        <p:spPr bwMode="auto">
          <a:xfrm>
            <a:off x="5219700" y="381000"/>
            <a:ext cx="2559050" cy="641350"/>
          </a:xfrm>
          <a:prstGeom prst="rect">
            <a:avLst/>
          </a:prstGeom>
          <a:noFill/>
          <a:ln w="9525">
            <a:noFill/>
            <a:miter lim="800000"/>
            <a:headEnd/>
            <a:tailEnd/>
          </a:ln>
          <a:effectLst/>
        </p:spPr>
        <p:txBody>
          <a:bodyPr wrap="none">
            <a:spAutoFit/>
          </a:bodyPr>
          <a:lstStyle/>
          <a:p>
            <a:pPr>
              <a:defRPr/>
            </a:pPr>
            <a:r>
              <a:rPr lang="en-US" sz="3600">
                <a:solidFill>
                  <a:srgbClr val="FF3300"/>
                </a:solidFill>
                <a:effectLst>
                  <a:outerShdw blurRad="38100" dist="38100" dir="2700000" algn="tl">
                    <a:srgbClr val="C0C0C0"/>
                  </a:outerShdw>
                </a:effectLst>
              </a:rPr>
              <a:t>TEM images</a:t>
            </a:r>
            <a:endParaRPr lang="en-US" sz="3600">
              <a:solidFill>
                <a:srgbClr val="FF3300"/>
              </a:solidFill>
              <a:effectLst>
                <a:outerShdw blurRad="38100" dist="38100" dir="2700000" algn="tl">
                  <a:srgbClr val="C0C0C0"/>
                </a:outerShdw>
              </a:effectLst>
              <a:latin typeface="Comic Sans MS" pitchFamily="66" charset="0"/>
            </a:endParaRPr>
          </a:p>
        </p:txBody>
      </p:sp>
      <p:sp>
        <p:nvSpPr>
          <p:cNvPr id="580613" name="Text Box 5"/>
          <p:cNvSpPr txBox="1">
            <a:spLocks noChangeArrowheads="1"/>
          </p:cNvSpPr>
          <p:nvPr/>
        </p:nvSpPr>
        <p:spPr bwMode="auto">
          <a:xfrm>
            <a:off x="4876800" y="1447800"/>
            <a:ext cx="4114800" cy="4473575"/>
          </a:xfrm>
          <a:prstGeom prst="rect">
            <a:avLst/>
          </a:prstGeom>
          <a:noFill/>
          <a:ln w="9525">
            <a:noFill/>
            <a:miter lim="800000"/>
            <a:headEnd/>
            <a:tailEnd/>
          </a:ln>
          <a:effectLst/>
        </p:spPr>
        <p:txBody>
          <a:bodyPr>
            <a:spAutoFit/>
          </a:bodyPr>
          <a:lstStyle/>
          <a:p>
            <a:pPr marL="223838" indent="-223838">
              <a:buFontTx/>
              <a:buChar char="•"/>
              <a:defRPr/>
            </a:pPr>
            <a:endParaRPr lang="en-US" b="1">
              <a:solidFill>
                <a:srgbClr val="000000"/>
              </a:solidFill>
              <a:effectLst>
                <a:outerShdw blurRad="38100" dist="38100" dir="2700000" algn="tl">
                  <a:srgbClr val="C0C0C0"/>
                </a:outerShdw>
              </a:effectLst>
              <a:latin typeface="Comic Sans MS" pitchFamily="66" charset="0"/>
            </a:endParaRPr>
          </a:p>
          <a:p>
            <a:pPr marL="223838" indent="-223838">
              <a:buFontTx/>
              <a:buChar char="•"/>
              <a:defRPr/>
            </a:pPr>
            <a:r>
              <a:rPr lang="en-US" b="1">
                <a:solidFill>
                  <a:srgbClr val="000000"/>
                </a:solidFill>
                <a:effectLst>
                  <a:outerShdw blurRad="38100" dist="38100" dir="2700000" algn="tl">
                    <a:srgbClr val="C0C0C0"/>
                  </a:outerShdw>
                </a:effectLst>
              </a:rPr>
              <a:t>Validation of the process: Incorporation of hafnia nanocrystals in the waveguide</a:t>
            </a:r>
          </a:p>
          <a:p>
            <a:pPr marL="223838" indent="-223838">
              <a:buFontTx/>
              <a:buChar char="•"/>
              <a:defRPr/>
            </a:pPr>
            <a:endParaRPr lang="en-US" b="1">
              <a:solidFill>
                <a:srgbClr val="000000"/>
              </a:solidFill>
              <a:effectLst>
                <a:outerShdw blurRad="38100" dist="38100" dir="2700000" algn="tl">
                  <a:srgbClr val="C0C0C0"/>
                </a:outerShdw>
              </a:effectLst>
            </a:endParaRPr>
          </a:p>
          <a:p>
            <a:pPr marL="223838" indent="-223838">
              <a:buFontTx/>
              <a:buChar char="•"/>
              <a:defRPr/>
            </a:pPr>
            <a:r>
              <a:rPr lang="en-US" b="1">
                <a:solidFill>
                  <a:srgbClr val="000000"/>
                </a:solidFill>
                <a:effectLst>
                  <a:outerShdw blurRad="38100" dist="38100" dir="2700000" algn="tl">
                    <a:srgbClr val="C0C0C0"/>
                  </a:outerShdw>
                </a:effectLst>
              </a:rPr>
              <a:t>Nanocrystals</a:t>
            </a:r>
            <a:r>
              <a:rPr lang="en-US" b="1">
                <a:solidFill>
                  <a:srgbClr val="FF0000"/>
                </a:solidFill>
                <a:effectLst>
                  <a:outerShdw blurRad="38100" dist="38100" dir="2700000" algn="tl">
                    <a:srgbClr val="C0C0C0"/>
                  </a:outerShdw>
                </a:effectLst>
              </a:rPr>
              <a:t> identified as monoclinic HfO</a:t>
            </a:r>
            <a:r>
              <a:rPr lang="en-US" b="1" baseline="-25000">
                <a:solidFill>
                  <a:srgbClr val="FF0000"/>
                </a:solidFill>
                <a:effectLst>
                  <a:outerShdw blurRad="38100" dist="38100" dir="2700000" algn="tl">
                    <a:srgbClr val="C0C0C0"/>
                  </a:outerShdw>
                </a:effectLst>
              </a:rPr>
              <a:t>2</a:t>
            </a:r>
          </a:p>
          <a:p>
            <a:pPr marL="223838" indent="-223838">
              <a:defRPr/>
            </a:pPr>
            <a:endParaRPr lang="en-US" b="1">
              <a:solidFill>
                <a:srgbClr val="000000"/>
              </a:solidFill>
              <a:effectLst>
                <a:outerShdw blurRad="38100" dist="38100" dir="2700000" algn="tl">
                  <a:srgbClr val="C0C0C0"/>
                </a:outerShdw>
              </a:effectLst>
            </a:endParaRPr>
          </a:p>
          <a:p>
            <a:pPr marL="223838" indent="-223838">
              <a:buFontTx/>
              <a:buChar char="•"/>
              <a:defRPr/>
            </a:pPr>
            <a:r>
              <a:rPr lang="en-US" b="1">
                <a:solidFill>
                  <a:srgbClr val="000000"/>
                </a:solidFill>
                <a:effectLst>
                  <a:outerShdw blurRad="38100" dist="38100" dir="2700000" algn="tl">
                    <a:srgbClr val="C0C0C0"/>
                  </a:outerShdw>
                </a:effectLst>
              </a:rPr>
              <a:t>Size of about</a:t>
            </a:r>
            <a:r>
              <a:rPr lang="en-US" b="1">
                <a:solidFill>
                  <a:srgbClr val="FF0000"/>
                </a:solidFill>
                <a:effectLst>
                  <a:outerShdw blurRad="38100" dist="38100" dir="2700000" algn="tl">
                    <a:srgbClr val="C0C0C0"/>
                  </a:outerShdw>
                </a:effectLst>
              </a:rPr>
              <a:t> 3-4 nm</a:t>
            </a:r>
          </a:p>
          <a:p>
            <a:pPr marL="223838" indent="-223838">
              <a:buFontTx/>
              <a:buChar char="•"/>
              <a:defRPr/>
            </a:pPr>
            <a:endParaRPr lang="en-US" b="1">
              <a:solidFill>
                <a:srgbClr val="FF0000"/>
              </a:solidFill>
              <a:effectLst>
                <a:outerShdw blurRad="38100" dist="38100" dir="2700000" algn="tl">
                  <a:srgbClr val="C0C0C0"/>
                </a:outerShdw>
              </a:effectLst>
            </a:endParaRPr>
          </a:p>
          <a:p>
            <a:pPr marL="223838" indent="-223838">
              <a:defRPr/>
            </a:pPr>
            <a:endParaRPr lang="en-US" b="1">
              <a:solidFill>
                <a:srgbClr val="000000"/>
              </a:solidFill>
              <a:effectLst>
                <a:outerShdw blurRad="38100" dist="38100" dir="2700000" algn="tl">
                  <a:srgbClr val="C0C0C0"/>
                </a:outerShdw>
              </a:effectLst>
              <a:latin typeface="Comic Sans MS" pitchFamily="66" charset="0"/>
              <a:cs typeface="Times New Roman" pitchFamily="18" charset="0"/>
            </a:endParaRPr>
          </a:p>
        </p:txBody>
      </p:sp>
      <p:grpSp>
        <p:nvGrpSpPr>
          <p:cNvPr id="63492" name="Group 11"/>
          <p:cNvGrpSpPr>
            <a:grpSpLocks/>
          </p:cNvGrpSpPr>
          <p:nvPr/>
        </p:nvGrpSpPr>
        <p:grpSpPr bwMode="auto">
          <a:xfrm>
            <a:off x="304800" y="188913"/>
            <a:ext cx="4324350" cy="5991225"/>
            <a:chOff x="192" y="192"/>
            <a:chExt cx="2724" cy="3774"/>
          </a:xfrm>
        </p:grpSpPr>
        <p:pic>
          <p:nvPicPr>
            <p:cNvPr id="63493" name="Picture 3" descr="rr12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92"/>
              <a:ext cx="2712" cy="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4" descr="rr1294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2064"/>
              <a:ext cx="2724" cy="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Oval 6"/>
            <p:cNvSpPr>
              <a:spLocks noChangeArrowheads="1"/>
            </p:cNvSpPr>
            <p:nvPr/>
          </p:nvSpPr>
          <p:spPr bwMode="auto">
            <a:xfrm>
              <a:off x="2424" y="3216"/>
              <a:ext cx="288" cy="2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it-IT" altLang="it-IT">
                <a:solidFill>
                  <a:srgbClr val="000000"/>
                </a:solidFill>
              </a:endParaRPr>
            </a:p>
          </p:txBody>
        </p:sp>
        <p:sp>
          <p:nvSpPr>
            <p:cNvPr id="63496" name="Oval 7"/>
            <p:cNvSpPr>
              <a:spLocks noChangeArrowheads="1"/>
            </p:cNvSpPr>
            <p:nvPr/>
          </p:nvSpPr>
          <p:spPr bwMode="auto">
            <a:xfrm>
              <a:off x="936" y="2968"/>
              <a:ext cx="288" cy="2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it-IT" altLang="it-IT">
                <a:solidFill>
                  <a:srgbClr val="000000"/>
                </a:solidFill>
              </a:endParaRPr>
            </a:p>
          </p:txBody>
        </p:sp>
        <p:sp>
          <p:nvSpPr>
            <p:cNvPr id="63497" name="Oval 8"/>
            <p:cNvSpPr>
              <a:spLocks noChangeArrowheads="1"/>
            </p:cNvSpPr>
            <p:nvPr/>
          </p:nvSpPr>
          <p:spPr bwMode="auto">
            <a:xfrm>
              <a:off x="1624" y="3288"/>
              <a:ext cx="288" cy="2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it-IT" altLang="it-IT">
                <a:solidFill>
                  <a:srgbClr val="000000"/>
                </a:solidFill>
              </a:endParaRPr>
            </a:p>
          </p:txBody>
        </p:sp>
        <p:sp>
          <p:nvSpPr>
            <p:cNvPr id="63498" name="Oval 9"/>
            <p:cNvSpPr>
              <a:spLocks noChangeArrowheads="1"/>
            </p:cNvSpPr>
            <p:nvPr/>
          </p:nvSpPr>
          <p:spPr bwMode="auto">
            <a:xfrm>
              <a:off x="1272" y="2560"/>
              <a:ext cx="288" cy="2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it-IT" altLang="it-IT">
                <a:solidFill>
                  <a:srgbClr val="000000"/>
                </a:solidFill>
              </a:endParaRPr>
            </a:p>
          </p:txBody>
        </p:sp>
      </p:grpSp>
    </p:spTree>
    <p:extLst>
      <p:ext uri="{BB962C8B-B14F-4D97-AF65-F5344CB8AC3E}">
        <p14:creationId xmlns:p14="http://schemas.microsoft.com/office/powerpoint/2010/main" val="24977411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p:cNvSpPr>
            <a:spLocks noChangeArrowheads="1"/>
          </p:cNvSpPr>
          <p:nvPr/>
        </p:nvSpPr>
        <p:spPr bwMode="auto">
          <a:xfrm>
            <a:off x="587375" y="782638"/>
            <a:ext cx="80343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just" eaLnBrk="1" hangingPunct="1"/>
            <a:r>
              <a:rPr lang="en-US" altLang="it-IT" sz="1600">
                <a:solidFill>
                  <a:srgbClr val="000000"/>
                </a:solidFill>
              </a:rPr>
              <a:t>Room temperature photoluminescence spectra of the </a:t>
            </a:r>
            <a:r>
              <a:rPr lang="en-US" altLang="it-IT" sz="1600" baseline="30000">
                <a:solidFill>
                  <a:srgbClr val="000000"/>
                </a:solidFill>
              </a:rPr>
              <a:t>2</a:t>
            </a:r>
            <a:r>
              <a:rPr lang="en-US" altLang="it-IT" sz="1600">
                <a:solidFill>
                  <a:srgbClr val="000000"/>
                </a:solidFill>
              </a:rPr>
              <a:t>F</a:t>
            </a:r>
            <a:r>
              <a:rPr lang="en-US" altLang="it-IT" sz="1600" baseline="-25000">
                <a:solidFill>
                  <a:srgbClr val="000000"/>
                </a:solidFill>
              </a:rPr>
              <a:t>5/2</a:t>
            </a:r>
            <a:r>
              <a:rPr lang="en-US" altLang="it-IT" sz="1600">
                <a:solidFill>
                  <a:srgbClr val="000000"/>
                </a:solidFill>
                <a:sym typeface="Wingdings" pitchFamily="2" charset="2"/>
              </a:rPr>
              <a:t></a:t>
            </a:r>
            <a:r>
              <a:rPr lang="en-US" altLang="it-IT" sz="1600" baseline="30000">
                <a:solidFill>
                  <a:srgbClr val="000000"/>
                </a:solidFill>
              </a:rPr>
              <a:t>2</a:t>
            </a:r>
            <a:r>
              <a:rPr lang="en-US" altLang="it-IT" sz="1600">
                <a:solidFill>
                  <a:srgbClr val="000000"/>
                </a:solidFill>
              </a:rPr>
              <a:t>F</a:t>
            </a:r>
            <a:r>
              <a:rPr lang="en-US" altLang="it-IT" sz="1600" baseline="-25000">
                <a:solidFill>
                  <a:srgbClr val="000000"/>
                </a:solidFill>
              </a:rPr>
              <a:t>7/2</a:t>
            </a:r>
            <a:r>
              <a:rPr lang="en-US" altLang="it-IT" sz="1600">
                <a:solidFill>
                  <a:srgbClr val="000000"/>
                </a:solidFill>
              </a:rPr>
              <a:t> transition of Yb</a:t>
            </a:r>
            <a:r>
              <a:rPr lang="en-US" altLang="it-IT" sz="1600" baseline="30000">
                <a:solidFill>
                  <a:srgbClr val="000000"/>
                </a:solidFill>
              </a:rPr>
              <a:t>3+</a:t>
            </a:r>
            <a:r>
              <a:rPr lang="en-US" altLang="it-IT" sz="1600">
                <a:solidFill>
                  <a:srgbClr val="000000"/>
                </a:solidFill>
              </a:rPr>
              <a:t> ions after excitation at 476 nm for the three samples of the first series. Each spectrum was normalized to the maximum of the luminescence intensity.</a:t>
            </a:r>
          </a:p>
          <a:p>
            <a:pPr algn="just" eaLnBrk="1" hangingPunct="1"/>
            <a:r>
              <a:rPr lang="en-US" altLang="it-IT" sz="1600">
                <a:solidFill>
                  <a:srgbClr val="000000"/>
                </a:solidFill>
              </a:rPr>
              <a:t>The emission of the Yb</a:t>
            </a:r>
            <a:r>
              <a:rPr lang="en-US" altLang="it-IT" sz="1600" baseline="30000">
                <a:solidFill>
                  <a:srgbClr val="000000"/>
                </a:solidFill>
              </a:rPr>
              <a:t>3+</a:t>
            </a:r>
            <a:r>
              <a:rPr lang="en-US" altLang="it-IT" sz="1600">
                <a:solidFill>
                  <a:srgbClr val="000000"/>
                </a:solidFill>
              </a:rPr>
              <a:t> ion after excitation at 476 nm is a indication of the presence of an </a:t>
            </a:r>
            <a:r>
              <a:rPr lang="en-US" altLang="it-IT" sz="1600" b="1">
                <a:solidFill>
                  <a:srgbClr val="FF0000"/>
                </a:solidFill>
              </a:rPr>
              <a:t>efficient energy transfer from Tb</a:t>
            </a:r>
            <a:r>
              <a:rPr lang="en-US" altLang="it-IT" sz="1600" b="1" baseline="30000">
                <a:solidFill>
                  <a:srgbClr val="FF0000"/>
                </a:solidFill>
              </a:rPr>
              <a:t>3+</a:t>
            </a:r>
            <a:r>
              <a:rPr lang="en-US" altLang="it-IT" sz="1600" b="1">
                <a:solidFill>
                  <a:srgbClr val="FF0000"/>
                </a:solidFill>
              </a:rPr>
              <a:t> to Yb</a:t>
            </a:r>
            <a:r>
              <a:rPr lang="en-US" altLang="it-IT" sz="1600" b="1" baseline="30000">
                <a:solidFill>
                  <a:srgbClr val="FF0000"/>
                </a:solidFill>
              </a:rPr>
              <a:t>3+</a:t>
            </a:r>
            <a:r>
              <a:rPr lang="fr-FR" altLang="it-IT" sz="1600">
                <a:solidFill>
                  <a:srgbClr val="000000"/>
                </a:solidFill>
              </a:rPr>
              <a:t>.</a:t>
            </a:r>
            <a:endParaRPr lang="en-US" altLang="it-IT" sz="1600">
              <a:solidFill>
                <a:srgbClr val="000000"/>
              </a:solidFill>
            </a:endParaRPr>
          </a:p>
        </p:txBody>
      </p:sp>
      <p:sp>
        <p:nvSpPr>
          <p:cNvPr id="64515" name="Rectangle 9"/>
          <p:cNvSpPr>
            <a:spLocks noChangeArrowheads="1"/>
          </p:cNvSpPr>
          <p:nvPr/>
        </p:nvSpPr>
        <p:spPr bwMode="auto">
          <a:xfrm>
            <a:off x="441325" y="5516563"/>
            <a:ext cx="83550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just" eaLnBrk="1" hangingPunct="1"/>
            <a:r>
              <a:rPr lang="en-US" altLang="it-IT" sz="1200">
                <a:solidFill>
                  <a:srgbClr val="000000"/>
                </a:solidFill>
              </a:rPr>
              <a:t>The TE</a:t>
            </a:r>
            <a:r>
              <a:rPr lang="en-US" altLang="it-IT" sz="1200" baseline="-25000">
                <a:solidFill>
                  <a:srgbClr val="000000"/>
                </a:solidFill>
              </a:rPr>
              <a:t>0</a:t>
            </a:r>
            <a:r>
              <a:rPr lang="en-US" altLang="it-IT" sz="1200">
                <a:solidFill>
                  <a:srgbClr val="000000"/>
                </a:solidFill>
              </a:rPr>
              <a:t> mode waveguiding excitation was used for luminescence measurements, by detecting the light coming out from the waveguide surface. Luminescence spectroscopy was performed using the 476 nm line of an Ar</a:t>
            </a:r>
            <a:r>
              <a:rPr lang="en-US" altLang="it-IT" sz="1200" baseline="30000">
                <a:solidFill>
                  <a:srgbClr val="000000"/>
                </a:solidFill>
              </a:rPr>
              <a:t>+</a:t>
            </a:r>
            <a:r>
              <a:rPr lang="en-US" altLang="it-IT" sz="1200">
                <a:solidFill>
                  <a:srgbClr val="000000"/>
                </a:solidFill>
              </a:rPr>
              <a:t> ion laser as excitation source at 600 mW power.</a:t>
            </a:r>
          </a:p>
        </p:txBody>
      </p:sp>
      <p:sp>
        <p:nvSpPr>
          <p:cNvPr id="64516" name="Rectangle 8"/>
          <p:cNvSpPr>
            <a:spLocks noChangeArrowheads="1"/>
          </p:cNvSpPr>
          <p:nvPr/>
        </p:nvSpPr>
        <p:spPr bwMode="auto">
          <a:xfrm>
            <a:off x="5364163" y="4076700"/>
            <a:ext cx="34972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just" eaLnBrk="1" hangingPunct="1"/>
            <a:r>
              <a:rPr lang="en-US" altLang="it-IT" sz="1800">
                <a:solidFill>
                  <a:srgbClr val="000000"/>
                </a:solidFill>
              </a:rPr>
              <a:t>However, it is </a:t>
            </a:r>
            <a:r>
              <a:rPr lang="en-US" altLang="it-IT" sz="1800" u="sng">
                <a:solidFill>
                  <a:srgbClr val="000000"/>
                </a:solidFill>
              </a:rPr>
              <a:t>not</a:t>
            </a:r>
            <a:r>
              <a:rPr lang="en-US" altLang="it-IT" sz="1800">
                <a:solidFill>
                  <a:srgbClr val="000000"/>
                </a:solidFill>
              </a:rPr>
              <a:t> possible to </a:t>
            </a:r>
            <a:r>
              <a:rPr lang="en-US" altLang="it-IT" sz="1800" i="1">
                <a:solidFill>
                  <a:srgbClr val="000000"/>
                </a:solidFill>
              </a:rPr>
              <a:t>evaluate</a:t>
            </a:r>
            <a:r>
              <a:rPr lang="en-US" altLang="it-IT" sz="1800">
                <a:solidFill>
                  <a:srgbClr val="000000"/>
                </a:solidFill>
              </a:rPr>
              <a:t> the conversion efficiency only on the base of the photoluminescence spectra. </a:t>
            </a:r>
            <a:endParaRPr lang="fr-FR" altLang="it-IT" sz="1800">
              <a:solidFill>
                <a:srgbClr val="000000"/>
              </a:solidFill>
            </a:endParaRPr>
          </a:p>
        </p:txBody>
      </p:sp>
      <p:graphicFrame>
        <p:nvGraphicFramePr>
          <p:cNvPr id="64517" name="Object 10"/>
          <p:cNvGraphicFramePr>
            <a:graphicFrameLocks noChangeAspect="1"/>
          </p:cNvGraphicFramePr>
          <p:nvPr/>
        </p:nvGraphicFramePr>
        <p:xfrm>
          <a:off x="827088" y="2133600"/>
          <a:ext cx="4500562" cy="3311525"/>
        </p:xfrm>
        <a:graphic>
          <a:graphicData uri="http://schemas.openxmlformats.org/presentationml/2006/ole">
            <mc:AlternateContent xmlns:mc="http://schemas.openxmlformats.org/markup-compatibility/2006">
              <mc:Choice xmlns:v="urn:schemas-microsoft-com:vml" Requires="v">
                <p:oleObj spid="_x0000_s139313" name="Graph" r:id="rId4" imgW="4276954" imgH="3024835" progId="Origin50.Graph">
                  <p:embed/>
                </p:oleObj>
              </mc:Choice>
              <mc:Fallback>
                <p:oleObj name="Graph" r:id="rId4" imgW="4276954" imgH="3024835"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33670" b="30937"/>
                      <a:stretch>
                        <a:fillRect/>
                      </a:stretch>
                    </p:blipFill>
                    <p:spPr bwMode="auto">
                      <a:xfrm>
                        <a:off x="827088" y="2133600"/>
                        <a:ext cx="4500562"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4518" name="Text Box 7"/>
          <p:cNvSpPr txBox="1">
            <a:spLocks noChangeArrowheads="1"/>
          </p:cNvSpPr>
          <p:nvPr/>
        </p:nvSpPr>
        <p:spPr bwMode="auto">
          <a:xfrm>
            <a:off x="5459413" y="2205038"/>
            <a:ext cx="2713037"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spcBef>
                <a:spcPct val="50000"/>
              </a:spcBef>
            </a:pPr>
            <a:r>
              <a:rPr lang="it-IT" altLang="it-IT" sz="1800" b="1">
                <a:solidFill>
                  <a:srgbClr val="000000"/>
                </a:solidFill>
              </a:rPr>
              <a:t>Tb 0.5 mol%</a:t>
            </a:r>
          </a:p>
          <a:p>
            <a:pPr eaLnBrk="1" hangingPunct="1">
              <a:spcBef>
                <a:spcPct val="50000"/>
              </a:spcBef>
            </a:pPr>
            <a:r>
              <a:rPr lang="it-IT" altLang="it-IT" sz="1800" b="1">
                <a:solidFill>
                  <a:srgbClr val="FF0000"/>
                </a:solidFill>
              </a:rPr>
              <a:t>A1 1 mol% Yb</a:t>
            </a:r>
          </a:p>
          <a:p>
            <a:pPr eaLnBrk="1" hangingPunct="1">
              <a:spcBef>
                <a:spcPct val="50000"/>
              </a:spcBef>
            </a:pPr>
            <a:r>
              <a:rPr lang="it-IT" altLang="it-IT" sz="1800" b="1">
                <a:solidFill>
                  <a:srgbClr val="339966"/>
                </a:solidFill>
              </a:rPr>
              <a:t>A2 2 mol% Yb</a:t>
            </a:r>
          </a:p>
          <a:p>
            <a:pPr eaLnBrk="1" hangingPunct="1">
              <a:spcBef>
                <a:spcPct val="50000"/>
              </a:spcBef>
            </a:pPr>
            <a:r>
              <a:rPr lang="it-IT" altLang="it-IT" sz="1800" b="1">
                <a:solidFill>
                  <a:srgbClr val="3366CC"/>
                </a:solidFill>
              </a:rPr>
              <a:t>A3 3 mol% Yb</a:t>
            </a:r>
          </a:p>
        </p:txBody>
      </p:sp>
      <p:sp>
        <p:nvSpPr>
          <p:cNvPr id="13" name="ZoneTexte 10"/>
          <p:cNvSpPr txBox="1">
            <a:spLocks noChangeArrowheads="1"/>
          </p:cNvSpPr>
          <p:nvPr/>
        </p:nvSpPr>
        <p:spPr bwMode="auto">
          <a:xfrm>
            <a:off x="1547813" y="115888"/>
            <a:ext cx="6119812" cy="585787"/>
          </a:xfrm>
          <a:prstGeom prst="rect">
            <a:avLst/>
          </a:prstGeom>
          <a:noFill/>
          <a:ln w="9525">
            <a:noFill/>
            <a:miter lim="800000"/>
            <a:headEnd/>
            <a:tailEnd/>
          </a:ln>
        </p:spPr>
        <p:txBody>
          <a:bodyPr>
            <a:spAutoFit/>
          </a:bodyPr>
          <a:lstStyle/>
          <a:p>
            <a:pPr algn="ctr">
              <a:defRPr/>
            </a:pPr>
            <a:r>
              <a:rPr lang="en-US" sz="3200" dirty="0">
                <a:solidFill>
                  <a:srgbClr val="FF0000"/>
                </a:solidFill>
                <a:effectLst>
                  <a:outerShdw blurRad="38100" dist="38100" dir="2700000" algn="tl">
                    <a:srgbClr val="C0C0C0"/>
                  </a:outerShdw>
                </a:effectLst>
              </a:rPr>
              <a:t>Photoluminescence spectra</a:t>
            </a:r>
          </a:p>
        </p:txBody>
      </p:sp>
    </p:spTree>
    <p:extLst>
      <p:ext uri="{BB962C8B-B14F-4D97-AF65-F5344CB8AC3E}">
        <p14:creationId xmlns:p14="http://schemas.microsoft.com/office/powerpoint/2010/main" val="9062977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u numéro de diapositive 2"/>
          <p:cNvSpPr txBox="1">
            <a:spLocks noGrp="1"/>
          </p:cNvSpPr>
          <p:nvPr/>
        </p:nvSpPr>
        <p:spPr bwMode="auto">
          <a:xfrm>
            <a:off x="6553200" y="646588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fld id="{CBF78B22-8800-4138-B205-950002BB0C33}" type="slidenum">
              <a:rPr lang="fr-FR" altLang="it-IT" sz="1600">
                <a:solidFill>
                  <a:srgbClr val="000000"/>
                </a:solidFill>
              </a:rPr>
              <a:pPr algn="r" eaLnBrk="1" hangingPunct="1"/>
              <a:t>14</a:t>
            </a:fld>
            <a:endParaRPr lang="fr-FR" altLang="it-IT" sz="1600">
              <a:solidFill>
                <a:srgbClr val="000000"/>
              </a:solidFill>
            </a:endParaRPr>
          </a:p>
        </p:txBody>
      </p:sp>
      <p:graphicFrame>
        <p:nvGraphicFramePr>
          <p:cNvPr id="65539" name="Object 5">
            <a:hlinkClick r:id="rId4" action="ppaction://hlinksldjump"/>
          </p:cNvPr>
          <p:cNvGraphicFramePr>
            <a:graphicFrameLocks noChangeAspect="1"/>
          </p:cNvGraphicFramePr>
          <p:nvPr/>
        </p:nvGraphicFramePr>
        <p:xfrm>
          <a:off x="860425" y="2360613"/>
          <a:ext cx="2868613" cy="1271587"/>
        </p:xfrm>
        <a:graphic>
          <a:graphicData uri="http://schemas.openxmlformats.org/presentationml/2006/ole">
            <mc:AlternateContent xmlns:mc="http://schemas.openxmlformats.org/markup-compatibility/2006">
              <mc:Choice xmlns:v="urn:schemas-microsoft-com:vml" Requires="v">
                <p:oleObj spid="_x0000_s140384" name="Équation" r:id="rId5" imgW="1270000" imgH="558800" progId="Equation.3">
                  <p:embed/>
                </p:oleObj>
              </mc:Choice>
              <mc:Fallback>
                <p:oleObj name="Équation" r:id="rId5" imgW="1270000" imgH="558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425" y="2360613"/>
                        <a:ext cx="2868613"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540" name="Rectangle 10"/>
          <p:cNvSpPr>
            <a:spLocks noChangeArrowheads="1"/>
          </p:cNvSpPr>
          <p:nvPr/>
        </p:nvSpPr>
        <p:spPr bwMode="auto">
          <a:xfrm>
            <a:off x="611188" y="1328738"/>
            <a:ext cx="40544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it-IT" sz="2000" b="1">
                <a:solidFill>
                  <a:srgbClr val="FF0000"/>
                </a:solidFill>
              </a:rPr>
              <a:t>Energy transfer efficiency </a:t>
            </a:r>
            <a:r>
              <a:rPr lang="en-US" altLang="it-IT" sz="2000">
                <a:solidFill>
                  <a:srgbClr val="000000"/>
                </a:solidFill>
              </a:rPr>
              <a:t>between Tb</a:t>
            </a:r>
            <a:r>
              <a:rPr lang="en-US" altLang="it-IT" sz="2000" baseline="30000">
                <a:solidFill>
                  <a:srgbClr val="000000"/>
                </a:solidFill>
              </a:rPr>
              <a:t>3+</a:t>
            </a:r>
            <a:r>
              <a:rPr lang="en-US" altLang="it-IT" sz="2000">
                <a:solidFill>
                  <a:srgbClr val="000000"/>
                </a:solidFill>
              </a:rPr>
              <a:t> and Yb</a:t>
            </a:r>
            <a:r>
              <a:rPr lang="en-US" altLang="it-IT" sz="2000" baseline="30000">
                <a:solidFill>
                  <a:srgbClr val="000000"/>
                </a:solidFill>
              </a:rPr>
              <a:t>3+ </a:t>
            </a:r>
            <a:r>
              <a:rPr lang="en-US" altLang="it-IT" sz="2000">
                <a:solidFill>
                  <a:srgbClr val="000000"/>
                </a:solidFill>
              </a:rPr>
              <a:t>:</a:t>
            </a:r>
            <a:endParaRPr lang="fr-FR" altLang="it-IT" sz="2000">
              <a:solidFill>
                <a:srgbClr val="000000"/>
              </a:solidFill>
            </a:endParaRPr>
          </a:p>
        </p:txBody>
      </p:sp>
      <p:sp>
        <p:nvSpPr>
          <p:cNvPr id="65541" name="Rectangle 12"/>
          <p:cNvSpPr>
            <a:spLocks noChangeArrowheads="1"/>
          </p:cNvSpPr>
          <p:nvPr/>
        </p:nvSpPr>
        <p:spPr bwMode="auto">
          <a:xfrm>
            <a:off x="4846638" y="4668838"/>
            <a:ext cx="3965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just" eaLnBrk="1" hangingPunct="1"/>
            <a:r>
              <a:rPr lang="en-US" altLang="it-IT" sz="1600">
                <a:solidFill>
                  <a:srgbClr val="000000"/>
                </a:solidFill>
              </a:rPr>
              <a:t>Decay curves of the luminescence from the </a:t>
            </a:r>
            <a:r>
              <a:rPr lang="en-US" altLang="it-IT" sz="1600" baseline="30000">
                <a:solidFill>
                  <a:srgbClr val="000000"/>
                </a:solidFill>
              </a:rPr>
              <a:t>5</a:t>
            </a:r>
            <a:r>
              <a:rPr lang="en-US" altLang="it-IT" sz="1600">
                <a:solidFill>
                  <a:srgbClr val="000000"/>
                </a:solidFill>
              </a:rPr>
              <a:t>D</a:t>
            </a:r>
            <a:r>
              <a:rPr lang="en-US" altLang="it-IT" sz="1600" baseline="-25000">
                <a:solidFill>
                  <a:srgbClr val="000000"/>
                </a:solidFill>
              </a:rPr>
              <a:t>4</a:t>
            </a:r>
            <a:r>
              <a:rPr lang="en-US" altLang="it-IT" sz="1600">
                <a:solidFill>
                  <a:srgbClr val="000000"/>
                </a:solidFill>
              </a:rPr>
              <a:t> metastable state of Tb</a:t>
            </a:r>
            <a:r>
              <a:rPr lang="en-US" altLang="it-IT" sz="1600" baseline="30000">
                <a:solidFill>
                  <a:srgbClr val="000000"/>
                </a:solidFill>
              </a:rPr>
              <a:t>3+</a:t>
            </a:r>
            <a:r>
              <a:rPr lang="en-US" altLang="it-IT" sz="1600">
                <a:solidFill>
                  <a:srgbClr val="000000"/>
                </a:solidFill>
              </a:rPr>
              <a:t> ions for the first samples series under excitation at 355 nm.</a:t>
            </a:r>
            <a:endParaRPr lang="fr-FR" altLang="it-IT" sz="1600">
              <a:solidFill>
                <a:srgbClr val="000000"/>
              </a:solidFill>
            </a:endParaRPr>
          </a:p>
        </p:txBody>
      </p:sp>
      <p:graphicFrame>
        <p:nvGraphicFramePr>
          <p:cNvPr id="65542" name="Object 13"/>
          <p:cNvGraphicFramePr>
            <a:graphicFrameLocks noChangeAspect="1"/>
          </p:cNvGraphicFramePr>
          <p:nvPr/>
        </p:nvGraphicFramePr>
        <p:xfrm>
          <a:off x="3843338" y="1052513"/>
          <a:ext cx="5300662" cy="3543300"/>
        </p:xfrm>
        <a:graphic>
          <a:graphicData uri="http://schemas.openxmlformats.org/presentationml/2006/ole">
            <mc:AlternateContent xmlns:mc="http://schemas.openxmlformats.org/markup-compatibility/2006">
              <mc:Choice xmlns:v="urn:schemas-microsoft-com:vml" Requires="v">
                <p:oleObj spid="_x0000_s140385" name="Graph" r:id="rId7" imgW="4276954" imgH="3024835" progId="Origin50.Graph">
                  <p:embed/>
                </p:oleObj>
              </mc:Choice>
              <mc:Fallback>
                <p:oleObj name="Graph" r:id="rId7" imgW="4276954" imgH="3024835"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t="4759" r="34512" b="33318"/>
                      <a:stretch>
                        <a:fillRect/>
                      </a:stretch>
                    </p:blipFill>
                    <p:spPr bwMode="auto">
                      <a:xfrm>
                        <a:off x="3843338" y="1052513"/>
                        <a:ext cx="5300662"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543" name="ZoneTexte 9"/>
          <p:cNvSpPr txBox="1">
            <a:spLocks noChangeArrowheads="1"/>
          </p:cNvSpPr>
          <p:nvPr/>
        </p:nvSpPr>
        <p:spPr bwMode="auto">
          <a:xfrm>
            <a:off x="150813" y="3960813"/>
            <a:ext cx="44481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just" eaLnBrk="1" hangingPunct="1"/>
            <a:r>
              <a:rPr lang="en-US" altLang="it-IT" sz="1800">
                <a:solidFill>
                  <a:srgbClr val="000000"/>
                </a:solidFill>
              </a:rPr>
              <a:t>The relation between the transfer efficiency and the </a:t>
            </a:r>
            <a:r>
              <a:rPr lang="en-US" altLang="it-IT" sz="1800" b="1">
                <a:solidFill>
                  <a:srgbClr val="FF0000"/>
                </a:solidFill>
              </a:rPr>
              <a:t>effective quantum efficiency</a:t>
            </a:r>
            <a:r>
              <a:rPr lang="en-US" altLang="it-IT" sz="1800">
                <a:solidFill>
                  <a:srgbClr val="000000"/>
                </a:solidFill>
              </a:rPr>
              <a:t> is linear and is defined as:</a:t>
            </a:r>
          </a:p>
          <a:p>
            <a:pPr algn="just" eaLnBrk="1" hangingPunct="1"/>
            <a:endParaRPr lang="fr-FR" altLang="it-IT" sz="1800">
              <a:solidFill>
                <a:srgbClr val="000000"/>
              </a:solidFill>
            </a:endParaRPr>
          </a:p>
          <a:p>
            <a:pPr algn="just" eaLnBrk="1" hangingPunct="1"/>
            <a:r>
              <a:rPr lang="en-US" altLang="it-IT" sz="1800">
                <a:solidFill>
                  <a:srgbClr val="000000"/>
                </a:solidFill>
              </a:rPr>
              <a:t>η</a:t>
            </a:r>
            <a:r>
              <a:rPr lang="en-US" altLang="it-IT" sz="1800" baseline="-25000">
                <a:solidFill>
                  <a:srgbClr val="000000"/>
                </a:solidFill>
              </a:rPr>
              <a:t>EQE</a:t>
            </a:r>
            <a:r>
              <a:rPr lang="en-US" altLang="it-IT" sz="1800">
                <a:solidFill>
                  <a:srgbClr val="000000"/>
                </a:solidFill>
              </a:rPr>
              <a:t> = η</a:t>
            </a:r>
            <a:r>
              <a:rPr lang="en-US" altLang="it-IT" sz="1800" baseline="-25000">
                <a:solidFill>
                  <a:srgbClr val="000000"/>
                </a:solidFill>
              </a:rPr>
              <a:t>Tb-r</a:t>
            </a:r>
            <a:r>
              <a:rPr lang="en-US" altLang="it-IT" sz="1800">
                <a:solidFill>
                  <a:srgbClr val="000000"/>
                </a:solidFill>
              </a:rPr>
              <a:t>(1-η</a:t>
            </a:r>
            <a:r>
              <a:rPr lang="en-US" altLang="it-IT" sz="1800" baseline="-25000">
                <a:solidFill>
                  <a:srgbClr val="000000"/>
                </a:solidFill>
              </a:rPr>
              <a:t>Tb-Yb</a:t>
            </a:r>
            <a:r>
              <a:rPr lang="en-US" altLang="it-IT" sz="1800">
                <a:solidFill>
                  <a:srgbClr val="000000"/>
                </a:solidFill>
              </a:rPr>
              <a:t>)+2η</a:t>
            </a:r>
            <a:r>
              <a:rPr lang="en-US" altLang="it-IT" sz="1800" baseline="-25000">
                <a:solidFill>
                  <a:srgbClr val="000000"/>
                </a:solidFill>
              </a:rPr>
              <a:t>Tb-Yb</a:t>
            </a:r>
            <a:endParaRPr lang="en-US" altLang="it-IT" sz="1800">
              <a:solidFill>
                <a:srgbClr val="000000"/>
              </a:solidFill>
            </a:endParaRPr>
          </a:p>
          <a:p>
            <a:pPr algn="just" eaLnBrk="1" hangingPunct="1"/>
            <a:r>
              <a:rPr lang="en-US" altLang="it-IT" sz="1800">
                <a:solidFill>
                  <a:srgbClr val="000000"/>
                </a:solidFill>
              </a:rPr>
              <a:t>                                                                      </a:t>
            </a:r>
            <a:endParaRPr lang="fr-FR" altLang="it-IT" sz="1800">
              <a:solidFill>
                <a:srgbClr val="000000"/>
              </a:solidFill>
            </a:endParaRPr>
          </a:p>
          <a:p>
            <a:pPr algn="just" eaLnBrk="1" hangingPunct="1"/>
            <a:r>
              <a:rPr lang="en-US" altLang="it-IT" sz="1800">
                <a:solidFill>
                  <a:srgbClr val="000000"/>
                </a:solidFill>
              </a:rPr>
              <a:t>where the quantum efficiency for Tb</a:t>
            </a:r>
            <a:r>
              <a:rPr lang="en-US" altLang="it-IT" sz="1800" baseline="30000">
                <a:solidFill>
                  <a:srgbClr val="000000"/>
                </a:solidFill>
              </a:rPr>
              <a:t>3+</a:t>
            </a:r>
            <a:r>
              <a:rPr lang="en-US" altLang="it-IT" sz="1800" baseline="-25000">
                <a:solidFill>
                  <a:srgbClr val="000000"/>
                </a:solidFill>
              </a:rPr>
              <a:t> </a:t>
            </a:r>
            <a:r>
              <a:rPr lang="en-US" altLang="it-IT" sz="1800">
                <a:solidFill>
                  <a:srgbClr val="000000"/>
                </a:solidFill>
              </a:rPr>
              <a:t>ions, η</a:t>
            </a:r>
            <a:r>
              <a:rPr lang="en-US" altLang="it-IT" sz="1800" baseline="-25000">
                <a:solidFill>
                  <a:srgbClr val="000000"/>
                </a:solidFill>
              </a:rPr>
              <a:t>Tb-r</a:t>
            </a:r>
            <a:r>
              <a:rPr lang="en-US" altLang="it-IT" sz="1800">
                <a:solidFill>
                  <a:srgbClr val="000000"/>
                </a:solidFill>
              </a:rPr>
              <a:t>, is set equal to 1.</a:t>
            </a:r>
            <a:endParaRPr lang="fr-FR" altLang="it-IT" sz="1800">
              <a:solidFill>
                <a:srgbClr val="000000"/>
              </a:solidFill>
            </a:endParaRPr>
          </a:p>
        </p:txBody>
      </p:sp>
      <p:sp>
        <p:nvSpPr>
          <p:cNvPr id="18" name="Rectangle 17"/>
          <p:cNvSpPr/>
          <p:nvPr/>
        </p:nvSpPr>
        <p:spPr>
          <a:xfrm>
            <a:off x="2195513" y="115888"/>
            <a:ext cx="3836987" cy="585787"/>
          </a:xfrm>
          <a:prstGeom prst="rect">
            <a:avLst/>
          </a:prstGeom>
        </p:spPr>
        <p:txBody>
          <a:bodyPr wrap="none">
            <a:spAutoFit/>
          </a:bodyPr>
          <a:lstStyle/>
          <a:p>
            <a:pPr>
              <a:defRPr/>
            </a:pPr>
            <a:r>
              <a:rPr lang="en-US" sz="3200" dirty="0">
                <a:solidFill>
                  <a:srgbClr val="FF0000"/>
                </a:solidFill>
                <a:effectLst>
                  <a:outerShdw blurRad="38100" dist="38100" dir="2700000" algn="tl">
                    <a:srgbClr val="C0C0C0"/>
                  </a:outerShdw>
                </a:effectLst>
              </a:rPr>
              <a:t>Decay curves analysis</a:t>
            </a:r>
            <a:endParaRPr lang="fr-FR" sz="3200" dirty="0">
              <a:solidFill>
                <a:srgbClr val="FF0000"/>
              </a:solidFill>
              <a:effectLst>
                <a:outerShdw blurRad="38100" dist="38100" dir="2700000" algn="tl">
                  <a:srgbClr val="C0C0C0"/>
                </a:outerShdw>
              </a:effectLst>
            </a:endParaRPr>
          </a:p>
        </p:txBody>
      </p:sp>
    </p:spTree>
    <p:extLst>
      <p:ext uri="{BB962C8B-B14F-4D97-AF65-F5344CB8AC3E}">
        <p14:creationId xmlns:p14="http://schemas.microsoft.com/office/powerpoint/2010/main" val="32931634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ZoneTexte 11"/>
          <p:cNvSpPr txBox="1">
            <a:spLocks noChangeArrowheads="1"/>
          </p:cNvSpPr>
          <p:nvPr/>
        </p:nvSpPr>
        <p:spPr bwMode="auto">
          <a:xfrm>
            <a:off x="568325" y="1082675"/>
            <a:ext cx="8140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it-IT" sz="1800">
                <a:solidFill>
                  <a:srgbClr val="000000"/>
                </a:solidFill>
              </a:rPr>
              <a:t>Transfer efficiency and effective quantum efficiency as a function of Yb</a:t>
            </a:r>
            <a:r>
              <a:rPr lang="en-US" altLang="it-IT" sz="1800" baseline="30000">
                <a:solidFill>
                  <a:srgbClr val="000000"/>
                </a:solidFill>
              </a:rPr>
              <a:t>3+</a:t>
            </a:r>
            <a:r>
              <a:rPr lang="en-US" altLang="it-IT" sz="1800">
                <a:solidFill>
                  <a:srgbClr val="000000"/>
                </a:solidFill>
              </a:rPr>
              <a:t> molar concentration for A samples </a:t>
            </a:r>
            <a:r>
              <a:rPr lang="en-US" altLang="it-IT" sz="1800">
                <a:solidFill>
                  <a:srgbClr val="0033CC"/>
                </a:solidFill>
              </a:rPr>
              <a:t>where Tb</a:t>
            </a:r>
            <a:r>
              <a:rPr lang="en-US" altLang="it-IT" sz="1800" baseline="30000">
                <a:solidFill>
                  <a:srgbClr val="0033CC"/>
                </a:solidFill>
              </a:rPr>
              <a:t>3+ </a:t>
            </a:r>
            <a:r>
              <a:rPr lang="en-US" altLang="it-IT" sz="1800">
                <a:solidFill>
                  <a:srgbClr val="0033CC"/>
                </a:solidFill>
              </a:rPr>
              <a:t>content is fixed at 0.5 mol%</a:t>
            </a:r>
            <a:endParaRPr lang="fr-FR" altLang="it-IT" sz="1800">
              <a:solidFill>
                <a:srgbClr val="0033CC"/>
              </a:solidFill>
            </a:endParaRPr>
          </a:p>
          <a:p>
            <a:pPr eaLnBrk="1" hangingPunct="1"/>
            <a:endParaRPr lang="fr-FR" altLang="it-IT" sz="1800">
              <a:solidFill>
                <a:srgbClr val="000000"/>
              </a:solidFill>
              <a:latin typeface="Arial" pitchFamily="34" charset="0"/>
            </a:endParaRPr>
          </a:p>
        </p:txBody>
      </p:sp>
      <p:sp>
        <p:nvSpPr>
          <p:cNvPr id="14" name="Rectangle 13"/>
          <p:cNvSpPr/>
          <p:nvPr/>
        </p:nvSpPr>
        <p:spPr>
          <a:xfrm>
            <a:off x="625475" y="4237038"/>
            <a:ext cx="7994650" cy="1739900"/>
          </a:xfrm>
          <a:prstGeom prst="rect">
            <a:avLst/>
          </a:prstGeom>
        </p:spPr>
        <p:txBody>
          <a:bodyPr>
            <a:spAutoFit/>
          </a:bodyPr>
          <a:lstStyle/>
          <a:p>
            <a:pPr algn="just">
              <a:defRPr/>
            </a:pPr>
            <a:r>
              <a:rPr lang="en-US" sz="1800" dirty="0">
                <a:solidFill>
                  <a:srgbClr val="000000"/>
                </a:solidFill>
                <a:latin typeface="Times New Roman"/>
              </a:rPr>
              <a:t>For compositions with Tb</a:t>
            </a:r>
            <a:r>
              <a:rPr lang="en-US" sz="1800" baseline="30000" dirty="0">
                <a:solidFill>
                  <a:srgbClr val="000000"/>
                </a:solidFill>
                <a:latin typeface="Times New Roman"/>
              </a:rPr>
              <a:t>3+ </a:t>
            </a:r>
            <a:r>
              <a:rPr lang="en-US" sz="1800" dirty="0">
                <a:solidFill>
                  <a:srgbClr val="000000"/>
                </a:solidFill>
                <a:latin typeface="Times New Roman"/>
              </a:rPr>
              <a:t>content kept constant at 0.5 mol% and increasing Yb</a:t>
            </a:r>
            <a:r>
              <a:rPr lang="en-US" sz="1800" baseline="30000" dirty="0">
                <a:solidFill>
                  <a:srgbClr val="000000"/>
                </a:solidFill>
                <a:latin typeface="Times New Roman"/>
              </a:rPr>
              <a:t>3+</a:t>
            </a:r>
            <a:r>
              <a:rPr lang="en-US" sz="1800" dirty="0">
                <a:solidFill>
                  <a:srgbClr val="000000"/>
                </a:solidFill>
                <a:latin typeface="Times New Roman"/>
              </a:rPr>
              <a:t> molar concentration, we observed that:</a:t>
            </a:r>
          </a:p>
          <a:p>
            <a:pPr algn="just">
              <a:defRPr/>
            </a:pPr>
            <a:r>
              <a:rPr lang="en-US" sz="1800" dirty="0">
                <a:solidFill>
                  <a:srgbClr val="000000"/>
                </a:solidFill>
                <a:latin typeface="Times New Roman"/>
              </a:rPr>
              <a:t> </a:t>
            </a:r>
            <a:endParaRPr lang="fr-FR" sz="1800" dirty="0">
              <a:solidFill>
                <a:srgbClr val="000000"/>
              </a:solidFill>
              <a:latin typeface="Times New Roman"/>
            </a:endParaRPr>
          </a:p>
          <a:p>
            <a:pPr marL="271463" indent="-271463" algn="just">
              <a:buFont typeface="Arial" pitchFamily="34" charset="0"/>
              <a:buChar char="•"/>
              <a:defRPr/>
            </a:pPr>
            <a:r>
              <a:rPr lang="en-US" sz="1800" dirty="0">
                <a:solidFill>
                  <a:srgbClr val="000000"/>
                </a:solidFill>
                <a:latin typeface="Times New Roman"/>
              </a:rPr>
              <a:t>the Tb-</a:t>
            </a:r>
            <a:r>
              <a:rPr lang="en-US" sz="1800" dirty="0" err="1">
                <a:solidFill>
                  <a:srgbClr val="000000"/>
                </a:solidFill>
                <a:latin typeface="Times New Roman"/>
              </a:rPr>
              <a:t>Yb</a:t>
            </a:r>
            <a:r>
              <a:rPr lang="en-US" sz="1800" dirty="0">
                <a:solidFill>
                  <a:srgbClr val="000000"/>
                </a:solidFill>
                <a:latin typeface="Times New Roman"/>
              </a:rPr>
              <a:t> energy transfer efficiency increases with the increase of the molar ratio </a:t>
            </a:r>
            <a:r>
              <a:rPr lang="en-US" sz="1800" dirty="0" err="1">
                <a:solidFill>
                  <a:srgbClr val="000000"/>
                </a:solidFill>
                <a:latin typeface="Times New Roman"/>
              </a:rPr>
              <a:t>Yb</a:t>
            </a:r>
            <a:r>
              <a:rPr lang="en-US" sz="1800" dirty="0">
                <a:solidFill>
                  <a:srgbClr val="000000"/>
                </a:solidFill>
                <a:latin typeface="Times New Roman"/>
              </a:rPr>
              <a:t>/Tb; </a:t>
            </a:r>
            <a:endParaRPr lang="fr-FR" sz="1800" dirty="0">
              <a:solidFill>
                <a:srgbClr val="000000"/>
              </a:solidFill>
              <a:latin typeface="Times New Roman"/>
            </a:endParaRPr>
          </a:p>
          <a:p>
            <a:pPr marL="271463" indent="-271463" algn="just">
              <a:buFont typeface="Arial" pitchFamily="34" charset="0"/>
              <a:buChar char="•"/>
              <a:defRPr/>
            </a:pPr>
            <a:r>
              <a:rPr lang="en-US" sz="1800" dirty="0">
                <a:solidFill>
                  <a:srgbClr val="000000"/>
                </a:solidFill>
                <a:latin typeface="Times New Roman"/>
              </a:rPr>
              <a:t>the energy transfer efficiency does not exceed 24-25%. </a:t>
            </a:r>
          </a:p>
        </p:txBody>
      </p:sp>
      <p:graphicFrame>
        <p:nvGraphicFramePr>
          <p:cNvPr id="11" name="Tableau 10"/>
          <p:cNvGraphicFramePr>
            <a:graphicFrameLocks noGrp="1"/>
          </p:cNvGraphicFramePr>
          <p:nvPr/>
        </p:nvGraphicFramePr>
        <p:xfrm>
          <a:off x="733425" y="1970088"/>
          <a:ext cx="7697788" cy="2049463"/>
        </p:xfrm>
        <a:graphic>
          <a:graphicData uri="http://schemas.openxmlformats.org/drawingml/2006/table">
            <a:tbl>
              <a:tblPr/>
              <a:tblGrid>
                <a:gridCol w="5292361"/>
                <a:gridCol w="801809"/>
                <a:gridCol w="801809"/>
                <a:gridCol w="801809"/>
              </a:tblGrid>
              <a:tr h="367417">
                <a:tc>
                  <a:txBody>
                    <a:bodyPr/>
                    <a:lstStyle/>
                    <a:p>
                      <a:pPr algn="just">
                        <a:spcAft>
                          <a:spcPts val="600"/>
                        </a:spcAft>
                      </a:pPr>
                      <a:r>
                        <a:rPr lang="en-US" sz="1800" dirty="0">
                          <a:latin typeface="Times New Roman"/>
                          <a:ea typeface="Times New Roman"/>
                          <a:cs typeface="Times New Roman"/>
                        </a:rPr>
                        <a:t>Composition (</a:t>
                      </a:r>
                      <a:r>
                        <a:rPr lang="en-US" sz="1800" dirty="0" err="1">
                          <a:latin typeface="Times New Roman"/>
                          <a:ea typeface="Times New Roman"/>
                          <a:cs typeface="Times New Roman"/>
                        </a:rPr>
                        <a:t>Yb</a:t>
                      </a:r>
                      <a:r>
                        <a:rPr lang="en-US" sz="1800" dirty="0">
                          <a:latin typeface="Times New Roman"/>
                          <a:ea typeface="Times New Roman"/>
                          <a:cs typeface="Times New Roman"/>
                        </a:rPr>
                        <a:t> concentration in mol%)</a:t>
                      </a:r>
                      <a:endParaRPr lang="fr-FR" sz="1800" dirty="0">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en-US" sz="1800">
                          <a:latin typeface="Times New Roman"/>
                          <a:ea typeface="Times New Roman"/>
                          <a:cs typeface="Times New Roman"/>
                        </a:rPr>
                        <a:t>1%</a:t>
                      </a:r>
                      <a:endParaRPr lang="fr-FR" sz="1800">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en-US" sz="1800">
                          <a:latin typeface="Times New Roman"/>
                          <a:ea typeface="Times New Roman"/>
                          <a:cs typeface="Times New Roman"/>
                        </a:rPr>
                        <a:t>2%</a:t>
                      </a:r>
                      <a:endParaRPr lang="fr-FR" sz="1800">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en-US" sz="1800">
                          <a:latin typeface="Times New Roman"/>
                          <a:ea typeface="Times New Roman"/>
                          <a:cs typeface="Times New Roman"/>
                        </a:rPr>
                        <a:t>3%</a:t>
                      </a:r>
                      <a:endParaRPr lang="fr-FR" sz="1800">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7417">
                <a:tc>
                  <a:txBody>
                    <a:bodyPr/>
                    <a:lstStyle/>
                    <a:p>
                      <a:pPr algn="just">
                        <a:spcAft>
                          <a:spcPts val="600"/>
                        </a:spcAft>
                      </a:pPr>
                      <a:r>
                        <a:rPr lang="en-US" sz="1800" dirty="0">
                          <a:solidFill>
                            <a:srgbClr val="FF0000"/>
                          </a:solidFill>
                          <a:latin typeface="Times New Roman"/>
                          <a:ea typeface="Times New Roman"/>
                          <a:cs typeface="Times New Roman"/>
                        </a:rPr>
                        <a:t>Estimated transfer efficiency (in glass ceramic)</a:t>
                      </a:r>
                      <a:endParaRPr lang="fr-FR" sz="1800" dirty="0">
                        <a:solidFill>
                          <a:srgbClr val="FF0000"/>
                        </a:solidFill>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600"/>
                        </a:spcAft>
                      </a:pPr>
                      <a:r>
                        <a:rPr lang="en-US" sz="1800">
                          <a:solidFill>
                            <a:srgbClr val="FF0000"/>
                          </a:solidFill>
                          <a:latin typeface="Times New Roman"/>
                          <a:ea typeface="Times New Roman"/>
                          <a:cs typeface="Times New Roman"/>
                        </a:rPr>
                        <a:t>14%</a:t>
                      </a:r>
                      <a:endParaRPr lang="fr-FR" sz="1800">
                        <a:solidFill>
                          <a:srgbClr val="FF0000"/>
                        </a:solidFill>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600"/>
                        </a:spcAft>
                      </a:pPr>
                      <a:r>
                        <a:rPr lang="en-US" sz="1800">
                          <a:solidFill>
                            <a:srgbClr val="FF0000"/>
                          </a:solidFill>
                          <a:latin typeface="Times New Roman"/>
                          <a:ea typeface="Times New Roman"/>
                          <a:cs typeface="Times New Roman"/>
                        </a:rPr>
                        <a:t>24%</a:t>
                      </a:r>
                      <a:endParaRPr lang="fr-FR" sz="1800">
                        <a:solidFill>
                          <a:srgbClr val="FF0000"/>
                        </a:solidFill>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600"/>
                        </a:spcAft>
                      </a:pPr>
                      <a:r>
                        <a:rPr lang="en-US" sz="1800" dirty="0">
                          <a:solidFill>
                            <a:srgbClr val="FF0000"/>
                          </a:solidFill>
                          <a:latin typeface="Times New Roman"/>
                          <a:ea typeface="Times New Roman"/>
                          <a:cs typeface="Times New Roman"/>
                        </a:rPr>
                        <a:t>25%</a:t>
                      </a:r>
                      <a:endParaRPr lang="fr-FR" sz="1800" dirty="0">
                        <a:solidFill>
                          <a:srgbClr val="FF0000"/>
                        </a:solidFill>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79795">
                <a:tc>
                  <a:txBody>
                    <a:bodyPr/>
                    <a:lstStyle/>
                    <a:p>
                      <a:pPr algn="just">
                        <a:spcAft>
                          <a:spcPts val="600"/>
                        </a:spcAft>
                      </a:pPr>
                      <a:r>
                        <a:rPr lang="en-US" sz="1800" dirty="0">
                          <a:solidFill>
                            <a:srgbClr val="FF0000"/>
                          </a:solidFill>
                          <a:latin typeface="Times New Roman"/>
                          <a:ea typeface="Times New Roman"/>
                          <a:cs typeface="Times New Roman"/>
                        </a:rPr>
                        <a:t>Estimated effective quantum efficiency (in glass ceramic)</a:t>
                      </a:r>
                      <a:endParaRPr lang="fr-FR" sz="1800" dirty="0">
                        <a:solidFill>
                          <a:srgbClr val="FF0000"/>
                        </a:solidFill>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600"/>
                        </a:spcAft>
                      </a:pPr>
                      <a:r>
                        <a:rPr lang="en-US" sz="1800" dirty="0">
                          <a:solidFill>
                            <a:srgbClr val="FF0000"/>
                          </a:solidFill>
                          <a:latin typeface="Times New Roman"/>
                          <a:ea typeface="Times New Roman"/>
                          <a:cs typeface="Times New Roman"/>
                        </a:rPr>
                        <a:t>114%</a:t>
                      </a:r>
                      <a:endParaRPr lang="fr-FR" sz="1800" dirty="0">
                        <a:solidFill>
                          <a:srgbClr val="FF0000"/>
                        </a:solidFill>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600"/>
                        </a:spcAft>
                      </a:pPr>
                      <a:r>
                        <a:rPr lang="en-US" sz="1800" dirty="0">
                          <a:solidFill>
                            <a:srgbClr val="FF0000"/>
                          </a:solidFill>
                          <a:latin typeface="Times New Roman"/>
                          <a:ea typeface="Times New Roman"/>
                          <a:cs typeface="Times New Roman"/>
                        </a:rPr>
                        <a:t>124%</a:t>
                      </a:r>
                      <a:endParaRPr lang="fr-FR" sz="1800" dirty="0">
                        <a:solidFill>
                          <a:srgbClr val="FF0000"/>
                        </a:solidFill>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600"/>
                        </a:spcAft>
                      </a:pPr>
                      <a:r>
                        <a:rPr lang="en-US" sz="1800" dirty="0">
                          <a:solidFill>
                            <a:srgbClr val="FF0000"/>
                          </a:solidFill>
                          <a:latin typeface="Times New Roman"/>
                          <a:ea typeface="Times New Roman"/>
                          <a:cs typeface="Times New Roman"/>
                        </a:rPr>
                        <a:t>125%</a:t>
                      </a:r>
                      <a:endParaRPr lang="fr-FR" sz="1800" dirty="0">
                        <a:solidFill>
                          <a:srgbClr val="FF0000"/>
                        </a:solidFill>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67417">
                <a:tc>
                  <a:txBody>
                    <a:bodyPr/>
                    <a:lstStyle/>
                    <a:p>
                      <a:pPr algn="just">
                        <a:spcAft>
                          <a:spcPts val="600"/>
                        </a:spcAft>
                      </a:pPr>
                      <a:r>
                        <a:rPr lang="en-US" sz="1800" dirty="0">
                          <a:solidFill>
                            <a:srgbClr val="0033CC"/>
                          </a:solidFill>
                          <a:latin typeface="Times New Roman"/>
                          <a:ea typeface="Times New Roman"/>
                          <a:cs typeface="Times New Roman"/>
                        </a:rPr>
                        <a:t>Estimated transfer efficiency (in glass)</a:t>
                      </a:r>
                      <a:endParaRPr lang="fr-FR" sz="1800" dirty="0">
                        <a:solidFill>
                          <a:srgbClr val="0033CC"/>
                        </a:solidFill>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600"/>
                        </a:spcAft>
                      </a:pPr>
                      <a:r>
                        <a:rPr lang="en-US" sz="1800">
                          <a:solidFill>
                            <a:srgbClr val="0033CC"/>
                          </a:solidFill>
                          <a:latin typeface="Times New Roman"/>
                          <a:ea typeface="Times New Roman"/>
                          <a:cs typeface="Times New Roman"/>
                        </a:rPr>
                        <a:t>2%</a:t>
                      </a:r>
                      <a:endParaRPr lang="fr-FR" sz="1800">
                        <a:solidFill>
                          <a:srgbClr val="0033CC"/>
                        </a:solidFill>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600"/>
                        </a:spcAft>
                      </a:pPr>
                      <a:r>
                        <a:rPr lang="en-US" sz="1800" dirty="0">
                          <a:solidFill>
                            <a:srgbClr val="0033CC"/>
                          </a:solidFill>
                          <a:latin typeface="Times New Roman"/>
                          <a:ea typeface="Times New Roman"/>
                          <a:cs typeface="Times New Roman"/>
                        </a:rPr>
                        <a:t>4%</a:t>
                      </a:r>
                      <a:endParaRPr lang="fr-FR" sz="1800" dirty="0">
                        <a:solidFill>
                          <a:srgbClr val="0033CC"/>
                        </a:solidFill>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600"/>
                        </a:spcAft>
                      </a:pPr>
                      <a:r>
                        <a:rPr lang="en-US" sz="1800" dirty="0">
                          <a:solidFill>
                            <a:srgbClr val="0033CC"/>
                          </a:solidFill>
                          <a:latin typeface="Times New Roman"/>
                          <a:ea typeface="Times New Roman"/>
                          <a:cs typeface="Times New Roman"/>
                        </a:rPr>
                        <a:t>6%</a:t>
                      </a:r>
                      <a:endParaRPr lang="fr-FR" sz="1800" dirty="0">
                        <a:solidFill>
                          <a:srgbClr val="0033CC"/>
                        </a:solidFill>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67417">
                <a:tc>
                  <a:txBody>
                    <a:bodyPr/>
                    <a:lstStyle/>
                    <a:p>
                      <a:pPr algn="just">
                        <a:spcAft>
                          <a:spcPts val="600"/>
                        </a:spcAft>
                      </a:pPr>
                      <a:r>
                        <a:rPr lang="en-US" sz="1800" dirty="0">
                          <a:solidFill>
                            <a:srgbClr val="0033CC"/>
                          </a:solidFill>
                          <a:latin typeface="Times New Roman"/>
                          <a:ea typeface="Times New Roman"/>
                          <a:cs typeface="Times New Roman"/>
                        </a:rPr>
                        <a:t>Estimated effective quantum efficiency (in glass)</a:t>
                      </a:r>
                      <a:endParaRPr lang="fr-FR" sz="1800" dirty="0">
                        <a:solidFill>
                          <a:srgbClr val="0033CC"/>
                        </a:solidFill>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600"/>
                        </a:spcAft>
                      </a:pPr>
                      <a:r>
                        <a:rPr lang="en-US" sz="1800" dirty="0">
                          <a:solidFill>
                            <a:srgbClr val="0033CC"/>
                          </a:solidFill>
                          <a:latin typeface="Times New Roman"/>
                          <a:ea typeface="Times New Roman"/>
                          <a:cs typeface="Times New Roman"/>
                        </a:rPr>
                        <a:t>102%</a:t>
                      </a:r>
                      <a:endParaRPr lang="fr-FR" sz="1800" dirty="0">
                        <a:solidFill>
                          <a:srgbClr val="0033CC"/>
                        </a:solidFill>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600"/>
                        </a:spcAft>
                      </a:pPr>
                      <a:r>
                        <a:rPr lang="en-US" sz="1800" dirty="0">
                          <a:solidFill>
                            <a:srgbClr val="0033CC"/>
                          </a:solidFill>
                          <a:latin typeface="Times New Roman"/>
                          <a:ea typeface="Times New Roman"/>
                          <a:cs typeface="Times New Roman"/>
                        </a:rPr>
                        <a:t>104%</a:t>
                      </a:r>
                      <a:endParaRPr lang="fr-FR" sz="1800" dirty="0">
                        <a:solidFill>
                          <a:srgbClr val="0033CC"/>
                        </a:solidFill>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600"/>
                        </a:spcAft>
                      </a:pPr>
                      <a:r>
                        <a:rPr lang="en-US" sz="1800" dirty="0">
                          <a:solidFill>
                            <a:srgbClr val="0033CC"/>
                          </a:solidFill>
                          <a:latin typeface="Times New Roman"/>
                          <a:ea typeface="Times New Roman"/>
                          <a:cs typeface="Times New Roman"/>
                        </a:rPr>
                        <a:t>106%</a:t>
                      </a:r>
                      <a:endParaRPr lang="fr-FR" sz="1800" dirty="0">
                        <a:solidFill>
                          <a:srgbClr val="0033CC"/>
                        </a:solidFill>
                        <a:latin typeface="Times New Roman"/>
                        <a:ea typeface="Times New Roman"/>
                        <a:cs typeface="Times New Roman"/>
                      </a:endParaRPr>
                    </a:p>
                  </a:txBody>
                  <a:tcPr marL="68587" marR="68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2" name="Rectangle 2"/>
          <p:cNvSpPr txBox="1">
            <a:spLocks noChangeArrowheads="1"/>
          </p:cNvSpPr>
          <p:nvPr/>
        </p:nvSpPr>
        <p:spPr>
          <a:xfrm>
            <a:off x="539750" y="188913"/>
            <a:ext cx="8162925" cy="584200"/>
          </a:xfrm>
        </p:spPr>
        <p:txBody>
          <a:bodyPr anchor="ctr"/>
          <a:lstStyle/>
          <a:p>
            <a:pPr algn="ctr" eaLnBrk="0" hangingPunct="0">
              <a:defRPr/>
            </a:pPr>
            <a:r>
              <a:rPr lang="en-US" sz="3200" dirty="0">
                <a:solidFill>
                  <a:srgbClr val="009999"/>
                </a:solidFill>
                <a:effectLst>
                  <a:outerShdw blurRad="38100" dist="38100" dir="2700000" algn="tl">
                    <a:srgbClr val="C0C0C0"/>
                  </a:outerShdw>
                </a:effectLst>
              </a:rPr>
              <a:t>Tb</a:t>
            </a:r>
            <a:r>
              <a:rPr lang="en-US" sz="3200" baseline="30000" dirty="0">
                <a:solidFill>
                  <a:srgbClr val="009999"/>
                </a:solidFill>
                <a:effectLst>
                  <a:outerShdw blurRad="38100" dist="38100" dir="2700000" algn="tl">
                    <a:srgbClr val="C0C0C0"/>
                  </a:outerShdw>
                </a:effectLst>
              </a:rPr>
              <a:t>3+</a:t>
            </a:r>
            <a:r>
              <a:rPr lang="en-US" sz="3200" dirty="0">
                <a:solidFill>
                  <a:srgbClr val="009999"/>
                </a:solidFill>
                <a:effectLst>
                  <a:outerShdw blurRad="38100" dist="38100" dir="2700000" algn="tl">
                    <a:srgbClr val="C0C0C0"/>
                  </a:outerShdw>
                </a:effectLst>
              </a:rPr>
              <a:t>/ Yb</a:t>
            </a:r>
            <a:r>
              <a:rPr lang="en-US" sz="3200" baseline="30000" dirty="0">
                <a:solidFill>
                  <a:srgbClr val="009999"/>
                </a:solidFill>
                <a:effectLst>
                  <a:outerShdw blurRad="38100" dist="38100" dir="2700000" algn="tl">
                    <a:srgbClr val="C0C0C0"/>
                  </a:outerShdw>
                </a:effectLst>
              </a:rPr>
              <a:t>3</a:t>
            </a:r>
            <a:r>
              <a:rPr lang="en-US" sz="2800" b="1" kern="0" baseline="30000" dirty="0">
                <a:solidFill>
                  <a:srgbClr val="009999"/>
                </a:solidFill>
                <a:effectLst>
                  <a:outerShdw blurRad="38100" dist="38100" dir="2700000" algn="tl">
                    <a:srgbClr val="C0C0C0"/>
                  </a:outerShdw>
                </a:effectLst>
              </a:rPr>
              <a:t>+</a:t>
            </a:r>
            <a:r>
              <a:rPr lang="en-US" sz="2800" b="1" kern="0" dirty="0">
                <a:solidFill>
                  <a:srgbClr val="009999"/>
                </a:solidFill>
                <a:effectLst>
                  <a:outerShdw blurRad="38100" dist="38100" dir="2700000" algn="tl">
                    <a:srgbClr val="C0C0C0"/>
                  </a:outerShdw>
                </a:effectLst>
              </a:rPr>
              <a:t>  </a:t>
            </a:r>
            <a:r>
              <a:rPr lang="en-US" sz="3200" dirty="0">
                <a:solidFill>
                  <a:srgbClr val="009999"/>
                </a:solidFill>
                <a:effectLst>
                  <a:outerShdw blurRad="38100" dist="38100" dir="2700000" algn="tl">
                    <a:srgbClr val="C0C0C0"/>
                  </a:outerShdw>
                </a:effectLst>
                <a:latin typeface="Times New Roman"/>
              </a:rPr>
              <a:t>down conversion efficiency</a:t>
            </a:r>
            <a:endParaRPr lang="en-US" sz="2800" b="1" kern="0" dirty="0">
              <a:solidFill>
                <a:srgbClr val="009999"/>
              </a:solidFill>
              <a:effectLst>
                <a:outerShdw blurRad="38100" dist="38100" dir="2700000" algn="tl">
                  <a:srgbClr val="C0C0C0"/>
                </a:outerShdw>
              </a:effectLst>
              <a:latin typeface="Times New Roman"/>
              <a:hlinkClick r:id="" action="ppaction://hlinkshowjump?jump=lastslideviewed"/>
            </a:endParaRPr>
          </a:p>
        </p:txBody>
      </p:sp>
    </p:spTree>
    <p:extLst>
      <p:ext uri="{BB962C8B-B14F-4D97-AF65-F5344CB8AC3E}">
        <p14:creationId xmlns:p14="http://schemas.microsoft.com/office/powerpoint/2010/main" val="32325350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2"/>
          <p:cNvSpPr>
            <a:spLocks noChangeArrowheads="1"/>
          </p:cNvSpPr>
          <p:nvPr/>
        </p:nvSpPr>
        <p:spPr bwMode="auto">
          <a:xfrm>
            <a:off x="0" y="0"/>
            <a:ext cx="9144000" cy="631825"/>
          </a:xfrm>
          <a:prstGeom prst="bevel">
            <a:avLst>
              <a:gd name="adj" fmla="val 125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it-IT" altLang="it-IT">
              <a:solidFill>
                <a:srgbClr val="000000"/>
              </a:solidFill>
            </a:endParaRPr>
          </a:p>
        </p:txBody>
      </p:sp>
      <p:sp>
        <p:nvSpPr>
          <p:cNvPr id="70659" name="Text Box 3"/>
          <p:cNvSpPr txBox="1">
            <a:spLocks noChangeArrowheads="1"/>
          </p:cNvSpPr>
          <p:nvPr/>
        </p:nvSpPr>
        <p:spPr bwMode="auto">
          <a:xfrm>
            <a:off x="2514600" y="1752600"/>
            <a:ext cx="3994150" cy="879475"/>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altLang="it-IT">
                <a:solidFill>
                  <a:srgbClr val="000000"/>
                </a:solidFill>
              </a:rPr>
              <a:t>Heat Treatment at </a:t>
            </a:r>
          </a:p>
          <a:p>
            <a:pPr algn="ctr" eaLnBrk="1" hangingPunct="1"/>
            <a:r>
              <a:rPr lang="en-US" altLang="it-IT">
                <a:solidFill>
                  <a:srgbClr val="0000FF"/>
                </a:solidFill>
              </a:rPr>
              <a:t>900, 1000, 1100 ºC</a:t>
            </a:r>
            <a:r>
              <a:rPr lang="en-US" altLang="it-IT">
                <a:solidFill>
                  <a:srgbClr val="000000"/>
                </a:solidFill>
              </a:rPr>
              <a:t> for </a:t>
            </a:r>
            <a:r>
              <a:rPr lang="en-US" altLang="it-IT">
                <a:solidFill>
                  <a:srgbClr val="0000FF"/>
                </a:solidFill>
              </a:rPr>
              <a:t>30’- 5h</a:t>
            </a:r>
            <a:endParaRPr lang="en-US" altLang="it-IT">
              <a:solidFill>
                <a:srgbClr val="000000"/>
              </a:solidFill>
            </a:endParaRPr>
          </a:p>
        </p:txBody>
      </p:sp>
      <p:sp>
        <p:nvSpPr>
          <p:cNvPr id="70660" name="Text Box 4"/>
          <p:cNvSpPr txBox="1">
            <a:spLocks noChangeArrowheads="1"/>
          </p:cNvSpPr>
          <p:nvPr/>
        </p:nvSpPr>
        <p:spPr bwMode="auto">
          <a:xfrm>
            <a:off x="88900" y="2924175"/>
            <a:ext cx="9020175" cy="1216025"/>
          </a:xfrm>
          <a:prstGeom prst="rect">
            <a:avLst/>
          </a:prstGeom>
          <a:noFill/>
          <a:ln w="25400">
            <a:solidFill>
              <a:srgbClr val="0066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just" eaLnBrk="1" hangingPunct="1"/>
            <a:r>
              <a:rPr lang="en-US" altLang="it-IT" sz="1800">
                <a:solidFill>
                  <a:srgbClr val="000000"/>
                </a:solidFill>
              </a:rPr>
              <a:t>Samples:</a:t>
            </a:r>
          </a:p>
          <a:p>
            <a:pPr algn="just" eaLnBrk="1" hangingPunct="1"/>
            <a:r>
              <a:rPr lang="en-US" altLang="it-IT" sz="1800">
                <a:solidFill>
                  <a:srgbClr val="0000FF"/>
                </a:solidFill>
              </a:rPr>
              <a:t>92 SiO</a:t>
            </a:r>
            <a:r>
              <a:rPr lang="en-US" altLang="it-IT" sz="1800" baseline="-25000">
                <a:solidFill>
                  <a:srgbClr val="0000FF"/>
                </a:solidFill>
              </a:rPr>
              <a:t>2</a:t>
            </a:r>
            <a:r>
              <a:rPr lang="en-US" altLang="it-IT" sz="1800">
                <a:solidFill>
                  <a:srgbClr val="0000FF"/>
                </a:solidFill>
              </a:rPr>
              <a:t> - 8 SnO</a:t>
            </a:r>
            <a:r>
              <a:rPr lang="en-US" altLang="it-IT" sz="1800" baseline="-25000">
                <a:solidFill>
                  <a:srgbClr val="0000FF"/>
                </a:solidFill>
              </a:rPr>
              <a:t>2 </a:t>
            </a:r>
            <a:r>
              <a:rPr lang="en-US" altLang="it-IT" sz="1800">
                <a:solidFill>
                  <a:srgbClr val="0000FF"/>
                </a:solidFill>
              </a:rPr>
              <a:t>: 1 mol% Eu</a:t>
            </a:r>
            <a:r>
              <a:rPr lang="en-US" altLang="it-IT" sz="1800" baseline="30000">
                <a:solidFill>
                  <a:srgbClr val="0000FF"/>
                </a:solidFill>
              </a:rPr>
              <a:t>3+</a:t>
            </a:r>
            <a:r>
              <a:rPr lang="en-US" altLang="it-IT" sz="1800">
                <a:solidFill>
                  <a:srgbClr val="0000FF"/>
                </a:solidFill>
              </a:rPr>
              <a:t>_HT at 800, 900, 1000, 1100</a:t>
            </a:r>
            <a:r>
              <a:rPr lang="en-US" altLang="it-IT" sz="1800">
                <a:solidFill>
                  <a:srgbClr val="0000FF"/>
                </a:solidFill>
                <a:sym typeface="Symbol" pitchFamily="18" charset="2"/>
              </a:rPr>
              <a:t>C for </a:t>
            </a:r>
            <a:r>
              <a:rPr lang="en-US" altLang="it-IT" sz="1800">
                <a:solidFill>
                  <a:srgbClr val="0000FF"/>
                </a:solidFill>
              </a:rPr>
              <a:t>30’.</a:t>
            </a:r>
          </a:p>
          <a:p>
            <a:pPr algn="just" eaLnBrk="1" hangingPunct="1"/>
            <a:r>
              <a:rPr lang="en-US" altLang="it-IT" sz="1800">
                <a:solidFill>
                  <a:srgbClr val="0000FF"/>
                </a:solidFill>
              </a:rPr>
              <a:t>84 SiO</a:t>
            </a:r>
            <a:r>
              <a:rPr lang="en-US" altLang="it-IT" sz="1800" baseline="-25000">
                <a:solidFill>
                  <a:srgbClr val="0000FF"/>
                </a:solidFill>
              </a:rPr>
              <a:t>2</a:t>
            </a:r>
            <a:r>
              <a:rPr lang="en-US" altLang="it-IT" sz="1800">
                <a:solidFill>
                  <a:srgbClr val="0000FF"/>
                </a:solidFill>
              </a:rPr>
              <a:t> - 16 SnO</a:t>
            </a:r>
            <a:r>
              <a:rPr lang="en-US" altLang="it-IT" sz="1800" baseline="-25000">
                <a:solidFill>
                  <a:srgbClr val="0000FF"/>
                </a:solidFill>
              </a:rPr>
              <a:t>2 </a:t>
            </a:r>
            <a:r>
              <a:rPr lang="en-US" altLang="it-IT" sz="1800">
                <a:solidFill>
                  <a:srgbClr val="0000FF"/>
                </a:solidFill>
              </a:rPr>
              <a:t>: 1 mol% Eu</a:t>
            </a:r>
            <a:r>
              <a:rPr lang="en-US" altLang="it-IT" sz="1800" baseline="30000">
                <a:solidFill>
                  <a:srgbClr val="0000FF"/>
                </a:solidFill>
              </a:rPr>
              <a:t>3+</a:t>
            </a:r>
            <a:r>
              <a:rPr lang="en-US" altLang="it-IT" sz="1800">
                <a:solidFill>
                  <a:srgbClr val="0000FF"/>
                </a:solidFill>
              </a:rPr>
              <a:t>_HT at 800, 900, 1000, 1100</a:t>
            </a:r>
            <a:r>
              <a:rPr lang="en-US" altLang="it-IT" sz="1800">
                <a:solidFill>
                  <a:srgbClr val="0000FF"/>
                </a:solidFill>
                <a:sym typeface="Symbol" pitchFamily="18" charset="2"/>
              </a:rPr>
              <a:t>C for </a:t>
            </a:r>
            <a:r>
              <a:rPr lang="en-US" altLang="it-IT" sz="1800">
                <a:solidFill>
                  <a:srgbClr val="0000FF"/>
                </a:solidFill>
              </a:rPr>
              <a:t>30’.</a:t>
            </a:r>
            <a:endParaRPr lang="en-US" altLang="it-IT" sz="1800" baseline="30000">
              <a:solidFill>
                <a:srgbClr val="0000FF"/>
              </a:solidFill>
            </a:endParaRPr>
          </a:p>
          <a:p>
            <a:pPr algn="just" eaLnBrk="1" hangingPunct="1"/>
            <a:r>
              <a:rPr lang="en-US" altLang="it-IT" sz="1800">
                <a:solidFill>
                  <a:srgbClr val="FF0000"/>
                </a:solidFill>
              </a:rPr>
              <a:t>75 SiO</a:t>
            </a:r>
            <a:r>
              <a:rPr lang="en-US" altLang="it-IT" sz="1800" baseline="-25000">
                <a:solidFill>
                  <a:srgbClr val="FF0000"/>
                </a:solidFill>
              </a:rPr>
              <a:t>2</a:t>
            </a:r>
            <a:r>
              <a:rPr lang="en-US" altLang="it-IT" sz="1800">
                <a:solidFill>
                  <a:srgbClr val="FF0000"/>
                </a:solidFill>
              </a:rPr>
              <a:t> - 25 SnO</a:t>
            </a:r>
            <a:r>
              <a:rPr lang="en-US" altLang="it-IT" sz="1800" baseline="-25000">
                <a:solidFill>
                  <a:srgbClr val="FF0000"/>
                </a:solidFill>
              </a:rPr>
              <a:t>2 </a:t>
            </a:r>
            <a:r>
              <a:rPr lang="en-US" altLang="it-IT" sz="1800">
                <a:solidFill>
                  <a:srgbClr val="FF0000"/>
                </a:solidFill>
              </a:rPr>
              <a:t>: 1 mol% Eu</a:t>
            </a:r>
            <a:r>
              <a:rPr lang="en-US" altLang="it-IT" sz="1800" baseline="30000">
                <a:solidFill>
                  <a:srgbClr val="FF0000"/>
                </a:solidFill>
              </a:rPr>
              <a:t>3+</a:t>
            </a:r>
            <a:r>
              <a:rPr lang="en-US" altLang="it-IT" sz="1800">
                <a:solidFill>
                  <a:srgbClr val="FF0000"/>
                </a:solidFill>
              </a:rPr>
              <a:t>_HT at 800, 900, 1000, 1100</a:t>
            </a:r>
            <a:r>
              <a:rPr lang="en-US" altLang="it-IT" sz="1800">
                <a:solidFill>
                  <a:srgbClr val="FF0000"/>
                </a:solidFill>
                <a:sym typeface="Symbol" pitchFamily="18" charset="2"/>
              </a:rPr>
              <a:t>C for </a:t>
            </a:r>
            <a:r>
              <a:rPr lang="en-US" altLang="it-IT" sz="1800">
                <a:solidFill>
                  <a:srgbClr val="FF0000"/>
                </a:solidFill>
              </a:rPr>
              <a:t>30’, 1100 </a:t>
            </a:r>
            <a:r>
              <a:rPr lang="en-US" altLang="it-IT" sz="1800">
                <a:solidFill>
                  <a:srgbClr val="FF0000"/>
                </a:solidFill>
                <a:sym typeface="Symbol" pitchFamily="18" charset="2"/>
              </a:rPr>
              <a:t>C for 1h and 5h</a:t>
            </a:r>
            <a:r>
              <a:rPr lang="en-US" altLang="it-IT" sz="1800">
                <a:solidFill>
                  <a:srgbClr val="0000FF"/>
                </a:solidFill>
              </a:rPr>
              <a:t>.</a:t>
            </a:r>
            <a:endParaRPr lang="en-IN" altLang="it-IT" sz="1800">
              <a:solidFill>
                <a:srgbClr val="0000FF"/>
              </a:solidFill>
            </a:endParaRPr>
          </a:p>
        </p:txBody>
      </p:sp>
      <p:sp>
        <p:nvSpPr>
          <p:cNvPr id="704518" name="Rectangle 6"/>
          <p:cNvSpPr>
            <a:spLocks noChangeArrowheads="1"/>
          </p:cNvSpPr>
          <p:nvPr/>
        </p:nvSpPr>
        <p:spPr bwMode="auto">
          <a:xfrm>
            <a:off x="1066800" y="685800"/>
            <a:ext cx="6884988" cy="579438"/>
          </a:xfrm>
          <a:prstGeom prst="rect">
            <a:avLst/>
          </a:prstGeom>
          <a:noFill/>
          <a:ln w="9525">
            <a:noFill/>
            <a:miter lim="800000"/>
            <a:headEnd/>
            <a:tailEnd/>
          </a:ln>
          <a:effectLst/>
        </p:spPr>
        <p:txBody>
          <a:bodyPr wrap="none">
            <a:spAutoFit/>
          </a:bodyPr>
          <a:lstStyle/>
          <a:p>
            <a:pPr>
              <a:defRPr/>
            </a:pPr>
            <a:r>
              <a:rPr lang="en-US" sz="3200" b="1">
                <a:solidFill>
                  <a:srgbClr val="FF3300"/>
                </a:solidFill>
                <a:effectLst>
                  <a:outerShdw blurRad="38100" dist="38100" dir="2700000" algn="tl">
                    <a:srgbClr val="C0C0C0"/>
                  </a:outerShdw>
                </a:effectLst>
              </a:rPr>
              <a:t>SnO</a:t>
            </a:r>
            <a:r>
              <a:rPr lang="en-US" sz="3200" b="1" baseline="-25000">
                <a:solidFill>
                  <a:srgbClr val="FF3300"/>
                </a:solidFill>
                <a:effectLst>
                  <a:outerShdw blurRad="38100" dist="38100" dir="2700000" algn="tl">
                    <a:srgbClr val="C0C0C0"/>
                  </a:outerShdw>
                </a:effectLst>
              </a:rPr>
              <a:t>2</a:t>
            </a:r>
            <a:r>
              <a:rPr lang="en-US" sz="3200" b="1">
                <a:solidFill>
                  <a:srgbClr val="FF3300"/>
                </a:solidFill>
                <a:effectLst>
                  <a:outerShdw blurRad="38100" dist="38100" dir="2700000" algn="tl">
                    <a:srgbClr val="C0C0C0"/>
                  </a:outerShdw>
                </a:effectLst>
              </a:rPr>
              <a:t>-SiO</a:t>
            </a:r>
            <a:r>
              <a:rPr lang="en-US" sz="3200" b="1" baseline="-25000">
                <a:solidFill>
                  <a:srgbClr val="FF3300"/>
                </a:solidFill>
                <a:effectLst>
                  <a:outerShdw blurRad="38100" dist="38100" dir="2700000" algn="tl">
                    <a:srgbClr val="C0C0C0"/>
                  </a:outerShdw>
                </a:effectLst>
              </a:rPr>
              <a:t>2</a:t>
            </a:r>
            <a:r>
              <a:rPr lang="en-US" sz="3200" b="1">
                <a:solidFill>
                  <a:srgbClr val="FF3300"/>
                </a:solidFill>
                <a:effectLst>
                  <a:outerShdw blurRad="38100" dist="38100" dir="2700000" algn="tl">
                    <a:srgbClr val="C0C0C0"/>
                  </a:outerShdw>
                </a:effectLst>
              </a:rPr>
              <a:t> Glass-Ceramic Waveguides</a:t>
            </a:r>
            <a:endParaRPr lang="it-IT" sz="3200" b="1">
              <a:solidFill>
                <a:srgbClr val="FF3300"/>
              </a:solidFill>
              <a:effectLst>
                <a:outerShdw blurRad="38100" dist="38100" dir="2700000" algn="tl">
                  <a:srgbClr val="C0C0C0"/>
                </a:outerShdw>
              </a:effectLst>
            </a:endParaRPr>
          </a:p>
        </p:txBody>
      </p:sp>
      <p:sp>
        <p:nvSpPr>
          <p:cNvPr id="704520" name="Rectangle 8"/>
          <p:cNvSpPr>
            <a:spLocks noChangeArrowheads="1"/>
          </p:cNvSpPr>
          <p:nvPr/>
        </p:nvSpPr>
        <p:spPr bwMode="auto">
          <a:xfrm>
            <a:off x="539750" y="4221163"/>
            <a:ext cx="8001000" cy="954087"/>
          </a:xfrm>
          <a:prstGeom prst="rect">
            <a:avLst/>
          </a:prstGeom>
          <a:noFill/>
          <a:ln w="9525">
            <a:noFill/>
            <a:miter lim="800000"/>
            <a:headEnd/>
            <a:tailEnd/>
          </a:ln>
          <a:effectLst/>
        </p:spPr>
        <p:txBody>
          <a:bodyPr>
            <a:spAutoFit/>
          </a:bodyPr>
          <a:lstStyle/>
          <a:p>
            <a:pPr algn="just">
              <a:defRPr/>
            </a:pPr>
            <a:r>
              <a:rPr lang="en-US" sz="1400" dirty="0">
                <a:solidFill>
                  <a:srgbClr val="FF0000"/>
                </a:solidFill>
                <a:effectLst>
                  <a:outerShdw blurRad="38100" dist="38100" dir="2700000" algn="tl">
                    <a:srgbClr val="C0C0C0"/>
                  </a:outerShdw>
                </a:effectLst>
                <a:cs typeface="Times New Roman" pitchFamily="18" charset="0"/>
              </a:rPr>
              <a:t>S.N.B. </a:t>
            </a:r>
            <a:r>
              <a:rPr lang="en-US" sz="1400" dirty="0" err="1">
                <a:solidFill>
                  <a:srgbClr val="FF0000"/>
                </a:solidFill>
                <a:effectLst>
                  <a:outerShdw blurRad="38100" dist="38100" dir="2700000" algn="tl">
                    <a:srgbClr val="C0C0C0"/>
                  </a:outerShdw>
                </a:effectLst>
                <a:cs typeface="Times New Roman" pitchFamily="18" charset="0"/>
              </a:rPr>
              <a:t>Bhaktha</a:t>
            </a:r>
            <a:r>
              <a:rPr lang="en-US" sz="1400" dirty="0">
                <a:solidFill>
                  <a:srgbClr val="FF0000"/>
                </a:solidFill>
                <a:effectLst>
                  <a:outerShdw blurRad="38100" dist="38100" dir="2700000" algn="tl">
                    <a:srgbClr val="C0C0C0"/>
                  </a:outerShdw>
                </a:effectLst>
                <a:cs typeface="Times New Roman" pitchFamily="18" charset="0"/>
              </a:rPr>
              <a:t>, F. </a:t>
            </a:r>
            <a:r>
              <a:rPr lang="en-US" sz="1400" dirty="0" err="1">
                <a:solidFill>
                  <a:srgbClr val="FF0000"/>
                </a:solidFill>
                <a:effectLst>
                  <a:outerShdw blurRad="38100" dist="38100" dir="2700000" algn="tl">
                    <a:srgbClr val="C0C0C0"/>
                  </a:outerShdw>
                </a:effectLst>
                <a:cs typeface="Times New Roman" pitchFamily="18" charset="0"/>
              </a:rPr>
              <a:t>Beclin</a:t>
            </a:r>
            <a:r>
              <a:rPr lang="en-US" sz="1400" dirty="0">
                <a:solidFill>
                  <a:srgbClr val="FF0000"/>
                </a:solidFill>
                <a:effectLst>
                  <a:outerShdw blurRad="38100" dist="38100" dir="2700000" algn="tl">
                    <a:srgbClr val="C0C0C0"/>
                  </a:outerShdw>
                </a:effectLst>
                <a:cs typeface="Times New Roman" pitchFamily="18" charset="0"/>
              </a:rPr>
              <a:t>, M. </a:t>
            </a:r>
            <a:r>
              <a:rPr lang="en-US" sz="1400" dirty="0" err="1">
                <a:solidFill>
                  <a:srgbClr val="FF0000"/>
                </a:solidFill>
                <a:effectLst>
                  <a:outerShdw blurRad="38100" dist="38100" dir="2700000" algn="tl">
                    <a:srgbClr val="C0C0C0"/>
                  </a:outerShdw>
                </a:effectLst>
                <a:cs typeface="Times New Roman" pitchFamily="18" charset="0"/>
              </a:rPr>
              <a:t>Bouazaoui</a:t>
            </a:r>
            <a:r>
              <a:rPr lang="en-US" sz="1400" dirty="0">
                <a:solidFill>
                  <a:srgbClr val="FF0000"/>
                </a:solidFill>
                <a:effectLst>
                  <a:outerShdw blurRad="38100" dist="38100" dir="2700000" algn="tl">
                    <a:srgbClr val="C0C0C0"/>
                  </a:outerShdw>
                </a:effectLst>
                <a:cs typeface="Times New Roman" pitchFamily="18" charset="0"/>
              </a:rPr>
              <a:t>, B. </a:t>
            </a:r>
            <a:r>
              <a:rPr lang="en-US" sz="1400" dirty="0" err="1">
                <a:solidFill>
                  <a:srgbClr val="FF0000"/>
                </a:solidFill>
                <a:effectLst>
                  <a:outerShdw blurRad="38100" dist="38100" dir="2700000" algn="tl">
                    <a:srgbClr val="C0C0C0"/>
                  </a:outerShdw>
                </a:effectLst>
                <a:cs typeface="Times New Roman" pitchFamily="18" charset="0"/>
              </a:rPr>
              <a:t>Capoen</a:t>
            </a:r>
            <a:r>
              <a:rPr lang="en-US" sz="1400" dirty="0">
                <a:solidFill>
                  <a:srgbClr val="FF0000"/>
                </a:solidFill>
                <a:effectLst>
                  <a:outerShdw blurRad="38100" dist="38100" dir="2700000" algn="tl">
                    <a:srgbClr val="C0C0C0"/>
                  </a:outerShdw>
                </a:effectLst>
                <a:cs typeface="Times New Roman" pitchFamily="18" charset="0"/>
              </a:rPr>
              <a:t>, A. </a:t>
            </a:r>
            <a:r>
              <a:rPr lang="en-US" sz="1400" dirty="0" err="1">
                <a:solidFill>
                  <a:srgbClr val="FF0000"/>
                </a:solidFill>
                <a:effectLst>
                  <a:outerShdw blurRad="38100" dist="38100" dir="2700000" algn="tl">
                    <a:srgbClr val="C0C0C0"/>
                  </a:outerShdw>
                </a:effectLst>
                <a:cs typeface="Times New Roman" pitchFamily="18" charset="0"/>
              </a:rPr>
              <a:t>Chiasera</a:t>
            </a:r>
            <a:r>
              <a:rPr lang="en-US" sz="1400" dirty="0">
                <a:solidFill>
                  <a:srgbClr val="FF0000"/>
                </a:solidFill>
                <a:effectLst>
                  <a:outerShdw blurRad="38100" dist="38100" dir="2700000" algn="tl">
                    <a:srgbClr val="C0C0C0"/>
                  </a:outerShdw>
                </a:effectLst>
                <a:cs typeface="Times New Roman" pitchFamily="18" charset="0"/>
              </a:rPr>
              <a:t>, M. Ferrari, C. </a:t>
            </a:r>
            <a:r>
              <a:rPr lang="en-US" sz="1400" dirty="0" err="1">
                <a:solidFill>
                  <a:srgbClr val="FF0000"/>
                </a:solidFill>
                <a:effectLst>
                  <a:outerShdw blurRad="38100" dist="38100" dir="2700000" algn="tl">
                    <a:srgbClr val="C0C0C0"/>
                  </a:outerShdw>
                </a:effectLst>
                <a:cs typeface="Times New Roman" pitchFamily="18" charset="0"/>
              </a:rPr>
              <a:t>Kinowski</a:t>
            </a:r>
            <a:r>
              <a:rPr lang="en-US" sz="1400" dirty="0">
                <a:solidFill>
                  <a:srgbClr val="FF0000"/>
                </a:solidFill>
                <a:effectLst>
                  <a:outerShdw blurRad="38100" dist="38100" dir="2700000" algn="tl">
                    <a:srgbClr val="C0C0C0"/>
                  </a:outerShdw>
                </a:effectLst>
                <a:cs typeface="Times New Roman" pitchFamily="18" charset="0"/>
              </a:rPr>
              <a:t>, G.C. </a:t>
            </a:r>
            <a:r>
              <a:rPr lang="en-US" sz="1400" dirty="0" err="1">
                <a:solidFill>
                  <a:srgbClr val="FF0000"/>
                </a:solidFill>
                <a:effectLst>
                  <a:outerShdw blurRad="38100" dist="38100" dir="2700000" algn="tl">
                    <a:srgbClr val="C0C0C0"/>
                  </a:outerShdw>
                </a:effectLst>
                <a:cs typeface="Times New Roman" pitchFamily="18" charset="0"/>
              </a:rPr>
              <a:t>Righini</a:t>
            </a:r>
            <a:r>
              <a:rPr lang="en-US" sz="1400" dirty="0">
                <a:solidFill>
                  <a:srgbClr val="FF0000"/>
                </a:solidFill>
                <a:effectLst>
                  <a:outerShdw blurRad="38100" dist="38100" dir="2700000" algn="tl">
                    <a:srgbClr val="C0C0C0"/>
                  </a:outerShdw>
                </a:effectLst>
                <a:cs typeface="Times New Roman" pitchFamily="18" charset="0"/>
              </a:rPr>
              <a:t>, O. </a:t>
            </a:r>
            <a:r>
              <a:rPr lang="en-US" sz="1400" dirty="0" err="1">
                <a:solidFill>
                  <a:srgbClr val="FF0000"/>
                </a:solidFill>
                <a:effectLst>
                  <a:outerShdw blurRad="38100" dist="38100" dir="2700000" algn="tl">
                    <a:srgbClr val="C0C0C0"/>
                  </a:outerShdw>
                </a:effectLst>
                <a:cs typeface="Times New Roman" pitchFamily="18" charset="0"/>
              </a:rPr>
              <a:t>Robbe</a:t>
            </a:r>
            <a:r>
              <a:rPr lang="en-US" sz="1400" dirty="0">
                <a:solidFill>
                  <a:srgbClr val="FF0000"/>
                </a:solidFill>
                <a:effectLst>
                  <a:outerShdw blurRad="38100" dist="38100" dir="2700000" algn="tl">
                    <a:srgbClr val="C0C0C0"/>
                  </a:outerShdw>
                </a:effectLst>
                <a:cs typeface="Times New Roman" pitchFamily="18" charset="0"/>
              </a:rPr>
              <a:t>, S. </a:t>
            </a:r>
            <a:r>
              <a:rPr lang="en-US" sz="1400" dirty="0" err="1">
                <a:solidFill>
                  <a:srgbClr val="FF0000"/>
                </a:solidFill>
                <a:effectLst>
                  <a:outerShdw blurRad="38100" dist="38100" dir="2700000" algn="tl">
                    <a:srgbClr val="C0C0C0"/>
                  </a:outerShdw>
                </a:effectLst>
                <a:cs typeface="Times New Roman" pitchFamily="18" charset="0"/>
              </a:rPr>
              <a:t>Turrell</a:t>
            </a:r>
            <a:endParaRPr lang="it-IT" sz="1400" dirty="0">
              <a:solidFill>
                <a:srgbClr val="FF0000"/>
              </a:solidFill>
              <a:effectLst>
                <a:outerShdw blurRad="38100" dist="38100" dir="2700000" algn="tl">
                  <a:srgbClr val="C0C0C0"/>
                </a:outerShdw>
              </a:effectLst>
              <a:cs typeface="Times New Roman" pitchFamily="18" charset="0"/>
            </a:endParaRPr>
          </a:p>
          <a:p>
            <a:pPr algn="just" eaLnBrk="0" hangingPunct="0">
              <a:defRPr/>
            </a:pPr>
            <a:r>
              <a:rPr lang="en-US" sz="1400" dirty="0">
                <a:solidFill>
                  <a:srgbClr val="FF0000"/>
                </a:solidFill>
                <a:effectLst>
                  <a:outerShdw blurRad="38100" dist="38100" dir="2700000" algn="tl">
                    <a:srgbClr val="C0C0C0"/>
                  </a:outerShdw>
                </a:effectLst>
                <a:cs typeface="Times New Roman" pitchFamily="18" charset="0"/>
              </a:rPr>
              <a:t>“Enhanced fluorescence from Eu</a:t>
            </a:r>
            <a:r>
              <a:rPr lang="en-US" sz="1400" baseline="30000" dirty="0">
                <a:solidFill>
                  <a:srgbClr val="FF0000"/>
                </a:solidFill>
                <a:effectLst>
                  <a:outerShdw blurRad="38100" dist="38100" dir="2700000" algn="tl">
                    <a:srgbClr val="C0C0C0"/>
                  </a:outerShdw>
                </a:effectLst>
                <a:cs typeface="Times New Roman" pitchFamily="18" charset="0"/>
              </a:rPr>
              <a:t>3+</a:t>
            </a:r>
            <a:r>
              <a:rPr lang="en-US" sz="1400" dirty="0">
                <a:solidFill>
                  <a:srgbClr val="FF0000"/>
                </a:solidFill>
                <a:effectLst>
                  <a:outerShdw blurRad="38100" dist="38100" dir="2700000" algn="tl">
                    <a:srgbClr val="C0C0C0"/>
                  </a:outerShdw>
                </a:effectLst>
                <a:cs typeface="Times New Roman" pitchFamily="18" charset="0"/>
              </a:rPr>
              <a:t> in low-loss silica glass-ceramic waveguides with high SnO</a:t>
            </a:r>
            <a:r>
              <a:rPr lang="en-US" sz="1400" baseline="-30000" dirty="0">
                <a:solidFill>
                  <a:srgbClr val="FF0000"/>
                </a:solidFill>
                <a:effectLst>
                  <a:outerShdw blurRad="38100" dist="38100" dir="2700000" algn="tl">
                    <a:srgbClr val="C0C0C0"/>
                  </a:outerShdw>
                </a:effectLst>
                <a:cs typeface="Times New Roman" pitchFamily="18" charset="0"/>
              </a:rPr>
              <a:t>2</a:t>
            </a:r>
            <a:r>
              <a:rPr lang="en-US" sz="1400" dirty="0">
                <a:solidFill>
                  <a:srgbClr val="FF0000"/>
                </a:solidFill>
                <a:effectLst>
                  <a:outerShdw blurRad="38100" dist="38100" dir="2700000" algn="tl">
                    <a:srgbClr val="C0C0C0"/>
                  </a:outerShdw>
                </a:effectLst>
                <a:cs typeface="Times New Roman" pitchFamily="18" charset="0"/>
              </a:rPr>
              <a:t> content”</a:t>
            </a:r>
            <a:endParaRPr lang="it-IT" sz="1400" dirty="0">
              <a:solidFill>
                <a:srgbClr val="FF0000"/>
              </a:solidFill>
              <a:effectLst>
                <a:outerShdw blurRad="38100" dist="38100" dir="2700000" algn="tl">
                  <a:srgbClr val="C0C0C0"/>
                </a:outerShdw>
              </a:effectLst>
              <a:cs typeface="Times New Roman" pitchFamily="18" charset="0"/>
            </a:endParaRPr>
          </a:p>
          <a:p>
            <a:pPr algn="just" eaLnBrk="0" hangingPunct="0">
              <a:defRPr/>
            </a:pPr>
            <a:r>
              <a:rPr lang="en-US" sz="1400" dirty="0">
                <a:solidFill>
                  <a:srgbClr val="FF0000"/>
                </a:solidFill>
                <a:effectLst>
                  <a:outerShdw blurRad="38100" dist="38100" dir="2700000" algn="tl">
                    <a:srgbClr val="C0C0C0"/>
                  </a:outerShdw>
                </a:effectLst>
                <a:cs typeface="Times New Roman" pitchFamily="18" charset="0"/>
              </a:rPr>
              <a:t>Applied Physics Letters 93 (2008) pp. 211904-1/3. </a:t>
            </a:r>
            <a:endParaRPr lang="it-IT" sz="1400" dirty="0">
              <a:solidFill>
                <a:srgbClr val="FF0000"/>
              </a:solidFill>
              <a:effectLst>
                <a:outerShdw blurRad="38100" dist="38100" dir="2700000" algn="tl">
                  <a:srgbClr val="C0C0C0"/>
                </a:outerShdw>
              </a:effectLst>
              <a:cs typeface="Times New Roman" pitchFamily="18" charset="0"/>
            </a:endParaRPr>
          </a:p>
        </p:txBody>
      </p:sp>
      <p:sp>
        <p:nvSpPr>
          <p:cNvPr id="70663" name="CasellaDiTesto 8"/>
          <p:cNvSpPr txBox="1">
            <a:spLocks noChangeArrowheads="1"/>
          </p:cNvSpPr>
          <p:nvPr/>
        </p:nvSpPr>
        <p:spPr bwMode="auto">
          <a:xfrm>
            <a:off x="468313" y="5157788"/>
            <a:ext cx="82073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it-IT" altLang="it-IT" sz="1400">
                <a:solidFill>
                  <a:srgbClr val="006666"/>
                </a:solidFill>
              </a:rPr>
              <a:t>T.T. Van Tran, T. Si Bui, S. Turrell, B. Capoen, P. Roussel, M. Bouazaoui, M. Ferrari, O. Cristini, and C. Kinowski</a:t>
            </a:r>
          </a:p>
          <a:p>
            <a:pPr eaLnBrk="1" hangingPunct="1"/>
            <a:r>
              <a:rPr lang="en-US" altLang="it-IT" sz="1400">
                <a:solidFill>
                  <a:srgbClr val="006666"/>
                </a:solidFill>
              </a:rPr>
              <a:t>“Controlled SnO</a:t>
            </a:r>
            <a:r>
              <a:rPr lang="en-US" altLang="it-IT" sz="1400" baseline="-25000">
                <a:solidFill>
                  <a:srgbClr val="006666"/>
                </a:solidFill>
              </a:rPr>
              <a:t>2</a:t>
            </a:r>
            <a:r>
              <a:rPr lang="en-US" altLang="it-IT" sz="1400">
                <a:solidFill>
                  <a:srgbClr val="006666"/>
                </a:solidFill>
              </a:rPr>
              <a:t> nanocrystal growth in SiO</a:t>
            </a:r>
            <a:r>
              <a:rPr lang="en-US" altLang="it-IT" sz="1400" baseline="-25000">
                <a:solidFill>
                  <a:srgbClr val="006666"/>
                </a:solidFill>
              </a:rPr>
              <a:t>2</a:t>
            </a:r>
            <a:r>
              <a:rPr lang="en-US" altLang="it-IT" sz="1400">
                <a:solidFill>
                  <a:srgbClr val="006666"/>
                </a:solidFill>
              </a:rPr>
              <a:t>-SnO</a:t>
            </a:r>
            <a:r>
              <a:rPr lang="en-US" altLang="it-IT" sz="1400" baseline="-25000">
                <a:solidFill>
                  <a:srgbClr val="006666"/>
                </a:solidFill>
              </a:rPr>
              <a:t>2</a:t>
            </a:r>
            <a:r>
              <a:rPr lang="en-US" altLang="it-IT" sz="1400">
                <a:solidFill>
                  <a:srgbClr val="006666"/>
                </a:solidFill>
              </a:rPr>
              <a:t> glass-ceramic monoliths”</a:t>
            </a:r>
            <a:endParaRPr lang="it-IT" altLang="it-IT" sz="1400">
              <a:solidFill>
                <a:srgbClr val="006666"/>
              </a:solidFill>
            </a:endParaRPr>
          </a:p>
          <a:p>
            <a:pPr eaLnBrk="1" hangingPunct="1"/>
            <a:r>
              <a:rPr lang="en-US" altLang="it-IT" sz="1400">
                <a:solidFill>
                  <a:srgbClr val="006666"/>
                </a:solidFill>
              </a:rPr>
              <a:t>Journal of Raman Spectroscopy 43 (2012) pp. 869-875.</a:t>
            </a:r>
            <a:endParaRPr lang="it-IT" altLang="it-IT">
              <a:solidFill>
                <a:srgbClr val="006666"/>
              </a:solidFill>
            </a:endParaRPr>
          </a:p>
        </p:txBody>
      </p:sp>
    </p:spTree>
    <p:extLst>
      <p:ext uri="{BB962C8B-B14F-4D97-AF65-F5344CB8AC3E}">
        <p14:creationId xmlns:p14="http://schemas.microsoft.com/office/powerpoint/2010/main" val="4213498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Text Box 2"/>
          <p:cNvSpPr txBox="1">
            <a:spLocks noChangeArrowheads="1"/>
          </p:cNvSpPr>
          <p:nvPr/>
        </p:nvSpPr>
        <p:spPr bwMode="auto">
          <a:xfrm>
            <a:off x="1092200" y="228600"/>
            <a:ext cx="6934200" cy="579438"/>
          </a:xfrm>
          <a:prstGeom prst="rect">
            <a:avLst/>
          </a:prstGeom>
          <a:noFill/>
          <a:ln w="9525">
            <a:noFill/>
            <a:miter lim="800000"/>
            <a:headEnd/>
            <a:tailEnd/>
          </a:ln>
          <a:effectLst/>
        </p:spPr>
        <p:txBody>
          <a:bodyPr>
            <a:spAutoFit/>
          </a:bodyPr>
          <a:lstStyle/>
          <a:p>
            <a:pPr algn="ctr" eaLnBrk="0" hangingPunct="0">
              <a:defRPr/>
            </a:pPr>
            <a:r>
              <a:rPr lang="en-US" sz="3200">
                <a:solidFill>
                  <a:srgbClr val="FF0000"/>
                </a:solidFill>
                <a:effectLst>
                  <a:outerShdw blurRad="38100" dist="38100" dir="2700000" algn="tl">
                    <a:srgbClr val="C0C0C0"/>
                  </a:outerShdw>
                </a:effectLst>
              </a:rPr>
              <a:t>TEM</a:t>
            </a:r>
          </a:p>
        </p:txBody>
      </p:sp>
      <p:pic>
        <p:nvPicPr>
          <p:cNvPr id="71683" name="Picture 3" descr="5imag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3800" y="1700213"/>
            <a:ext cx="3671888"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p:cNvSpPr txBox="1">
            <a:spLocks noChangeArrowheads="1"/>
          </p:cNvSpPr>
          <p:nvPr/>
        </p:nvSpPr>
        <p:spPr bwMode="auto">
          <a:xfrm>
            <a:off x="712788" y="1166813"/>
            <a:ext cx="31559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altLang="it-IT" sz="2200">
                <a:solidFill>
                  <a:srgbClr val="0000FF"/>
                </a:solidFill>
              </a:rPr>
              <a:t>Homogeneous distribution</a:t>
            </a:r>
            <a:endParaRPr lang="en-IN" altLang="it-IT" sz="2200">
              <a:solidFill>
                <a:srgbClr val="0000FF"/>
              </a:solidFill>
            </a:endParaRPr>
          </a:p>
        </p:txBody>
      </p:sp>
      <p:sp>
        <p:nvSpPr>
          <p:cNvPr id="71685" name="Text Box 5"/>
          <p:cNvSpPr txBox="1">
            <a:spLocks noChangeArrowheads="1"/>
          </p:cNvSpPr>
          <p:nvPr/>
        </p:nvSpPr>
        <p:spPr bwMode="auto">
          <a:xfrm>
            <a:off x="5861050" y="1181100"/>
            <a:ext cx="20843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altLang="it-IT" sz="2200">
                <a:solidFill>
                  <a:srgbClr val="0000FF"/>
                </a:solidFill>
              </a:rPr>
              <a:t>About 4 nm NCs</a:t>
            </a:r>
            <a:endParaRPr lang="en-IN" altLang="it-IT" sz="2200">
              <a:solidFill>
                <a:srgbClr val="0000FF"/>
              </a:solidFill>
            </a:endParaRPr>
          </a:p>
        </p:txBody>
      </p:sp>
      <p:sp>
        <p:nvSpPr>
          <p:cNvPr id="71686" name="Oval 6"/>
          <p:cNvSpPr>
            <a:spLocks noChangeArrowheads="1"/>
          </p:cNvSpPr>
          <p:nvPr/>
        </p:nvSpPr>
        <p:spPr bwMode="auto">
          <a:xfrm>
            <a:off x="7747000" y="3135313"/>
            <a:ext cx="431800" cy="431800"/>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it-IT" altLang="it-IT">
              <a:solidFill>
                <a:srgbClr val="000000"/>
              </a:solidFill>
            </a:endParaRPr>
          </a:p>
        </p:txBody>
      </p:sp>
      <p:sp>
        <p:nvSpPr>
          <p:cNvPr id="71687" name="Oval 7"/>
          <p:cNvSpPr>
            <a:spLocks noChangeArrowheads="1"/>
          </p:cNvSpPr>
          <p:nvPr/>
        </p:nvSpPr>
        <p:spPr bwMode="auto">
          <a:xfrm>
            <a:off x="5292725" y="3644900"/>
            <a:ext cx="431800" cy="431800"/>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it-IT" altLang="it-IT">
              <a:solidFill>
                <a:srgbClr val="000000"/>
              </a:solidFill>
            </a:endParaRPr>
          </a:p>
        </p:txBody>
      </p:sp>
      <p:sp>
        <p:nvSpPr>
          <p:cNvPr id="71688" name="Oval 8"/>
          <p:cNvSpPr>
            <a:spLocks noChangeArrowheads="1"/>
          </p:cNvSpPr>
          <p:nvPr/>
        </p:nvSpPr>
        <p:spPr bwMode="auto">
          <a:xfrm>
            <a:off x="8027988" y="2420938"/>
            <a:ext cx="431800" cy="431800"/>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it-IT" altLang="it-IT">
              <a:solidFill>
                <a:srgbClr val="000000"/>
              </a:solidFill>
            </a:endParaRPr>
          </a:p>
        </p:txBody>
      </p:sp>
      <p:pic>
        <p:nvPicPr>
          <p:cNvPr id="71689" name="Picture 9" descr="Unknown003c"/>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 y="1697038"/>
            <a:ext cx="36703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192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Text Box 1026"/>
          <p:cNvSpPr txBox="1">
            <a:spLocks noChangeArrowheads="1"/>
          </p:cNvSpPr>
          <p:nvPr/>
        </p:nvSpPr>
        <p:spPr bwMode="auto">
          <a:xfrm>
            <a:off x="1066800" y="-25400"/>
            <a:ext cx="6934200" cy="579438"/>
          </a:xfrm>
          <a:prstGeom prst="rect">
            <a:avLst/>
          </a:prstGeom>
          <a:noFill/>
          <a:ln w="9525">
            <a:noFill/>
            <a:miter lim="800000"/>
            <a:headEnd/>
            <a:tailEnd/>
          </a:ln>
          <a:effectLst/>
        </p:spPr>
        <p:txBody>
          <a:bodyPr>
            <a:spAutoFit/>
          </a:bodyPr>
          <a:lstStyle/>
          <a:p>
            <a:pPr algn="ctr" eaLnBrk="0" hangingPunct="0">
              <a:defRPr/>
            </a:pPr>
            <a:r>
              <a:rPr lang="en-US" sz="3200" b="1">
                <a:solidFill>
                  <a:srgbClr val="FF3300"/>
                </a:solidFill>
                <a:effectLst>
                  <a:outerShdw blurRad="38100" dist="38100" dir="2700000" algn="tl">
                    <a:srgbClr val="C0C0C0"/>
                  </a:outerShdw>
                </a:effectLst>
              </a:rPr>
              <a:t>Raman spectra</a:t>
            </a:r>
            <a:endParaRPr lang="en-US" sz="3200">
              <a:solidFill>
                <a:srgbClr val="FF3300"/>
              </a:solidFill>
            </a:endParaRPr>
          </a:p>
        </p:txBody>
      </p:sp>
      <p:pic>
        <p:nvPicPr>
          <p:cNvPr id="72707" name="Picture 10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3" y="-228600"/>
            <a:ext cx="7358063" cy="62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1028"/>
          <p:cNvSpPr txBox="1">
            <a:spLocks noChangeArrowheads="1"/>
          </p:cNvSpPr>
          <p:nvPr/>
        </p:nvSpPr>
        <p:spPr bwMode="auto">
          <a:xfrm>
            <a:off x="323850" y="5661025"/>
            <a:ext cx="8569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5738" indent="-185738"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just" eaLnBrk="1" hangingPunct="1">
              <a:buFontTx/>
              <a:buChar char="•"/>
            </a:pPr>
            <a:r>
              <a:rPr lang="en-US" altLang="it-IT" sz="2000">
                <a:solidFill>
                  <a:srgbClr val="0000FF"/>
                </a:solidFill>
              </a:rPr>
              <a:t>Crystal-peak observed in the low-frequency region.</a:t>
            </a:r>
          </a:p>
          <a:p>
            <a:pPr algn="just" eaLnBrk="1" hangingPunct="1">
              <a:buFontTx/>
              <a:buChar char="•"/>
            </a:pPr>
            <a:r>
              <a:rPr lang="en-US" altLang="it-IT" sz="2000">
                <a:solidFill>
                  <a:srgbClr val="0000FF"/>
                </a:solidFill>
              </a:rPr>
              <a:t>Increasing shoulder centered around 550 cm</a:t>
            </a:r>
            <a:r>
              <a:rPr lang="en-US" altLang="it-IT" sz="2000" baseline="30000">
                <a:solidFill>
                  <a:srgbClr val="0000FF"/>
                </a:solidFill>
              </a:rPr>
              <a:t>-1 </a:t>
            </a:r>
            <a:r>
              <a:rPr lang="en-US" altLang="it-IT" sz="2000">
                <a:solidFill>
                  <a:srgbClr val="0000FF"/>
                </a:solidFill>
              </a:rPr>
              <a:t>is attributed to the SnO</a:t>
            </a:r>
            <a:r>
              <a:rPr lang="en-US" altLang="it-IT" sz="2000" baseline="-25000">
                <a:solidFill>
                  <a:srgbClr val="0000FF"/>
                </a:solidFill>
              </a:rPr>
              <a:t>2</a:t>
            </a:r>
            <a:r>
              <a:rPr lang="en-US" altLang="it-IT" sz="2000">
                <a:solidFill>
                  <a:srgbClr val="0000FF"/>
                </a:solidFill>
              </a:rPr>
              <a:t> crystals.</a:t>
            </a:r>
            <a:endParaRPr lang="en-US" altLang="it-IT" sz="2000" baseline="-25000">
              <a:solidFill>
                <a:srgbClr val="0000FF"/>
              </a:solidFill>
            </a:endParaRPr>
          </a:p>
        </p:txBody>
      </p:sp>
      <p:sp>
        <p:nvSpPr>
          <p:cNvPr id="72709" name="Text Box 1029"/>
          <p:cNvSpPr txBox="1">
            <a:spLocks noChangeArrowheads="1"/>
          </p:cNvSpPr>
          <p:nvPr/>
        </p:nvSpPr>
        <p:spPr bwMode="auto">
          <a:xfrm>
            <a:off x="1238250" y="862013"/>
            <a:ext cx="1101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altLang="it-IT" sz="1400" b="1">
                <a:solidFill>
                  <a:srgbClr val="0000FF"/>
                </a:solidFill>
              </a:rPr>
              <a:t>Boson</a:t>
            </a:r>
            <a:endParaRPr lang="en-US" altLang="it-IT" sz="1400" b="1" baseline="30000">
              <a:solidFill>
                <a:srgbClr val="0000FF"/>
              </a:solidFill>
            </a:endParaRPr>
          </a:p>
        </p:txBody>
      </p:sp>
      <p:sp>
        <p:nvSpPr>
          <p:cNvPr id="72710" name="Text Box 1030"/>
          <p:cNvSpPr txBox="1">
            <a:spLocks noChangeArrowheads="1"/>
          </p:cNvSpPr>
          <p:nvPr/>
        </p:nvSpPr>
        <p:spPr bwMode="auto">
          <a:xfrm>
            <a:off x="3962400" y="1295400"/>
            <a:ext cx="2073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altLang="it-IT" sz="1400" b="1">
                <a:solidFill>
                  <a:srgbClr val="0000FF"/>
                </a:solidFill>
              </a:rPr>
              <a:t>Si-O-Si symmetric stretching</a:t>
            </a:r>
          </a:p>
        </p:txBody>
      </p:sp>
      <p:sp>
        <p:nvSpPr>
          <p:cNvPr id="72711" name="Text Box 1031"/>
          <p:cNvSpPr txBox="1">
            <a:spLocks noChangeArrowheads="1"/>
          </p:cNvSpPr>
          <p:nvPr/>
        </p:nvSpPr>
        <p:spPr bwMode="auto">
          <a:xfrm>
            <a:off x="2286000" y="990600"/>
            <a:ext cx="11699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r>
              <a:rPr lang="en-US" altLang="it-IT" sz="1400" b="1">
                <a:solidFill>
                  <a:srgbClr val="0000FF"/>
                </a:solidFill>
              </a:rPr>
              <a:t>T-O-T</a:t>
            </a:r>
          </a:p>
          <a:p>
            <a:pPr algn="r" eaLnBrk="1" hangingPunct="1"/>
            <a:r>
              <a:rPr lang="en-US" altLang="it-IT" sz="1400">
                <a:solidFill>
                  <a:srgbClr val="0000FF"/>
                </a:solidFill>
              </a:rPr>
              <a:t>(T = Si or Sn)</a:t>
            </a:r>
          </a:p>
        </p:txBody>
      </p:sp>
      <p:sp>
        <p:nvSpPr>
          <p:cNvPr id="72712" name="Text Box 1032"/>
          <p:cNvSpPr txBox="1">
            <a:spLocks noChangeArrowheads="1"/>
          </p:cNvSpPr>
          <p:nvPr/>
        </p:nvSpPr>
        <p:spPr bwMode="auto">
          <a:xfrm>
            <a:off x="2859088" y="2982913"/>
            <a:ext cx="2073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altLang="it-IT" sz="1400" b="1">
                <a:solidFill>
                  <a:srgbClr val="0000FF"/>
                </a:solidFill>
              </a:rPr>
              <a:t>SnO</a:t>
            </a:r>
            <a:r>
              <a:rPr lang="en-US" altLang="it-IT" sz="1400" b="1" baseline="-25000">
                <a:solidFill>
                  <a:srgbClr val="0000FF"/>
                </a:solidFill>
              </a:rPr>
              <a:t>2</a:t>
            </a:r>
            <a:r>
              <a:rPr lang="en-US" altLang="it-IT" sz="1400" b="1">
                <a:solidFill>
                  <a:srgbClr val="0000FF"/>
                </a:solidFill>
              </a:rPr>
              <a:t> crystal</a:t>
            </a:r>
          </a:p>
          <a:p>
            <a:pPr algn="ctr" eaLnBrk="1" hangingPunct="1"/>
            <a:r>
              <a:rPr lang="en-US" altLang="it-IT" sz="1400" b="1">
                <a:solidFill>
                  <a:srgbClr val="0000FF"/>
                </a:solidFill>
              </a:rPr>
              <a:t>shoulder</a:t>
            </a:r>
          </a:p>
        </p:txBody>
      </p:sp>
      <p:sp>
        <p:nvSpPr>
          <p:cNvPr id="72713" name="Line 1033"/>
          <p:cNvSpPr>
            <a:spLocks noChangeShapeType="1"/>
          </p:cNvSpPr>
          <p:nvPr/>
        </p:nvSpPr>
        <p:spPr bwMode="auto">
          <a:xfrm flipH="1" flipV="1">
            <a:off x="3657600" y="2514600"/>
            <a:ext cx="122238" cy="482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72714" name="Group 1034"/>
          <p:cNvGrpSpPr>
            <a:grpSpLocks/>
          </p:cNvGrpSpPr>
          <p:nvPr/>
        </p:nvGrpSpPr>
        <p:grpSpPr bwMode="auto">
          <a:xfrm>
            <a:off x="6856413" y="2133600"/>
            <a:ext cx="1889125" cy="1773238"/>
            <a:chOff x="4319" y="2041"/>
            <a:chExt cx="1190" cy="1117"/>
          </a:xfrm>
        </p:grpSpPr>
        <p:grpSp>
          <p:nvGrpSpPr>
            <p:cNvPr id="72715" name="Group 1035"/>
            <p:cNvGrpSpPr>
              <a:grpSpLocks/>
            </p:cNvGrpSpPr>
            <p:nvPr/>
          </p:nvGrpSpPr>
          <p:grpSpPr bwMode="auto">
            <a:xfrm>
              <a:off x="4319" y="2041"/>
              <a:ext cx="864" cy="442"/>
              <a:chOff x="4319" y="2041"/>
              <a:chExt cx="864" cy="442"/>
            </a:xfrm>
          </p:grpSpPr>
          <p:sp>
            <p:nvSpPr>
              <p:cNvPr id="72718" name="Text Box 1036"/>
              <p:cNvSpPr txBox="1">
                <a:spLocks noChangeArrowheads="1"/>
              </p:cNvSpPr>
              <p:nvPr/>
            </p:nvSpPr>
            <p:spPr bwMode="auto">
              <a:xfrm>
                <a:off x="4889" y="2041"/>
                <a:ext cx="29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fr-FR" altLang="it-IT" sz="2000" b="1">
                    <a:solidFill>
                      <a:srgbClr val="CC0000"/>
                    </a:solidFill>
                  </a:rPr>
                  <a:t> </a:t>
                </a:r>
                <a:r>
                  <a:rPr lang="fr-FR" altLang="it-IT" sz="2000" b="1" i="1">
                    <a:solidFill>
                      <a:srgbClr val="CC0000"/>
                    </a:solidFill>
                  </a:rPr>
                  <a:t>v</a:t>
                </a:r>
              </a:p>
              <a:p>
                <a:pPr eaLnBrk="1" hangingPunct="1"/>
                <a:r>
                  <a:rPr lang="fr-FR" altLang="it-IT" sz="2000" b="1">
                    <a:solidFill>
                      <a:srgbClr val="CC0000"/>
                    </a:solidFill>
                  </a:rPr>
                  <a:t>Lc</a:t>
                </a:r>
              </a:p>
            </p:txBody>
          </p:sp>
          <p:sp>
            <p:nvSpPr>
              <p:cNvPr id="72719" name="Line 1037"/>
              <p:cNvSpPr>
                <a:spLocks noChangeShapeType="1"/>
              </p:cNvSpPr>
              <p:nvPr/>
            </p:nvSpPr>
            <p:spPr bwMode="auto">
              <a:xfrm>
                <a:off x="4903" y="2264"/>
                <a:ext cx="227" cy="0"/>
              </a:xfrm>
              <a:prstGeom prst="line">
                <a:avLst/>
              </a:prstGeom>
              <a:noFill/>
              <a:ln w="25400">
                <a:solidFill>
                  <a:srgbClr val="9933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2720" name="Text Box 1038"/>
              <p:cNvSpPr txBox="1">
                <a:spLocks noChangeArrowheads="1"/>
              </p:cNvSpPr>
              <p:nvPr/>
            </p:nvSpPr>
            <p:spPr bwMode="auto">
              <a:xfrm>
                <a:off x="4319" y="2112"/>
                <a:ext cx="60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fr-FR" altLang="it-IT" sz="1800" b="1">
                    <a:solidFill>
                      <a:srgbClr val="CC0000"/>
                    </a:solidFill>
                    <a:latin typeface="Symbol" pitchFamily="18" charset="2"/>
                  </a:rPr>
                  <a:t>w = </a:t>
                </a:r>
                <a:r>
                  <a:rPr lang="fr-FR" altLang="it-IT" sz="2000" b="1">
                    <a:solidFill>
                      <a:srgbClr val="CC0000"/>
                    </a:solidFill>
                  </a:rPr>
                  <a:t>S</a:t>
                </a:r>
                <a:r>
                  <a:rPr lang="fr-FR" altLang="it-IT" sz="2000" b="1" baseline="-25000">
                    <a:solidFill>
                      <a:srgbClr val="CC0000"/>
                    </a:solidFill>
                  </a:rPr>
                  <a:t>l,n</a:t>
                </a:r>
                <a:r>
                  <a:rPr lang="fr-FR" altLang="it-IT" sz="2000" b="1">
                    <a:solidFill>
                      <a:srgbClr val="CC0000"/>
                    </a:solidFill>
                  </a:rPr>
                  <a:t> </a:t>
                </a:r>
                <a:endParaRPr lang="en-IN" altLang="it-IT" sz="2000" b="1">
                  <a:solidFill>
                    <a:srgbClr val="CC0000"/>
                  </a:solidFill>
                </a:endParaRPr>
              </a:p>
            </p:txBody>
          </p:sp>
        </p:grpSp>
        <p:sp>
          <p:nvSpPr>
            <p:cNvPr id="72716" name="Text Box 1039"/>
            <p:cNvSpPr txBox="1">
              <a:spLocks noChangeArrowheads="1"/>
            </p:cNvSpPr>
            <p:nvPr/>
          </p:nvSpPr>
          <p:spPr bwMode="auto">
            <a:xfrm>
              <a:off x="4332" y="2408"/>
              <a:ext cx="1177"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it-IT" sz="1800">
                  <a:solidFill>
                    <a:srgbClr val="000000"/>
                  </a:solidFill>
                  <a:latin typeface="Symbol" pitchFamily="18" charset="2"/>
                </a:rPr>
                <a:t>w </a:t>
              </a:r>
              <a:r>
                <a:rPr lang="en-US" altLang="it-IT" sz="1800">
                  <a:solidFill>
                    <a:srgbClr val="000000"/>
                  </a:solidFill>
                </a:rPr>
                <a:t>= wavenumber</a:t>
              </a:r>
            </a:p>
            <a:p>
              <a:pPr eaLnBrk="1" hangingPunct="1"/>
              <a:r>
                <a:rPr lang="en-US" altLang="it-IT" sz="1800" i="1">
                  <a:solidFill>
                    <a:srgbClr val="000000"/>
                  </a:solidFill>
                </a:rPr>
                <a:t>v </a:t>
              </a:r>
              <a:r>
                <a:rPr lang="en-US" altLang="it-IT" sz="1800">
                  <a:solidFill>
                    <a:srgbClr val="000000"/>
                  </a:solidFill>
                </a:rPr>
                <a:t>= sound velocity</a:t>
              </a:r>
            </a:p>
            <a:p>
              <a:pPr eaLnBrk="1" hangingPunct="1"/>
              <a:r>
                <a:rPr lang="en-US" altLang="it-IT" sz="1800">
                  <a:solidFill>
                    <a:srgbClr val="000000"/>
                  </a:solidFill>
                </a:rPr>
                <a:t>L = particle size</a:t>
              </a:r>
            </a:p>
            <a:p>
              <a:pPr eaLnBrk="1" hangingPunct="1"/>
              <a:r>
                <a:rPr lang="en-US" altLang="it-IT" sz="1800">
                  <a:solidFill>
                    <a:srgbClr val="000000"/>
                  </a:solidFill>
                </a:rPr>
                <a:t>c = speed of light</a:t>
              </a:r>
              <a:endParaRPr lang="en-IN" altLang="it-IT" sz="1800">
                <a:solidFill>
                  <a:srgbClr val="000000"/>
                </a:solidFill>
              </a:endParaRPr>
            </a:p>
          </p:txBody>
        </p:sp>
        <p:sp>
          <p:nvSpPr>
            <p:cNvPr id="72717" name="Rectangle 1040"/>
            <p:cNvSpPr>
              <a:spLocks noChangeArrowheads="1"/>
            </p:cNvSpPr>
            <p:nvPr/>
          </p:nvSpPr>
          <p:spPr bwMode="auto">
            <a:xfrm>
              <a:off x="4368" y="2064"/>
              <a:ext cx="1133" cy="1089"/>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it-IT" altLang="it-IT">
                <a:solidFill>
                  <a:srgbClr val="000000"/>
                </a:solidFill>
              </a:endParaRPr>
            </a:p>
          </p:txBody>
        </p:sp>
      </p:grpSp>
    </p:spTree>
    <p:extLst>
      <p:ext uri="{BB962C8B-B14F-4D97-AF65-F5344CB8AC3E}">
        <p14:creationId xmlns:p14="http://schemas.microsoft.com/office/powerpoint/2010/main" val="39526733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p:cNvSpPr>
            <a:spLocks noChangeArrowheads="1"/>
          </p:cNvSpPr>
          <p:nvPr/>
        </p:nvSpPr>
        <p:spPr bwMode="auto">
          <a:xfrm>
            <a:off x="0" y="1319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it-IT" altLang="it-IT">
              <a:solidFill>
                <a:srgbClr val="000000"/>
              </a:solidFill>
            </a:endParaRPr>
          </a:p>
        </p:txBody>
      </p:sp>
      <p:sp>
        <p:nvSpPr>
          <p:cNvPr id="708611" name="Text Box 1027"/>
          <p:cNvSpPr txBox="1">
            <a:spLocks noChangeArrowheads="1"/>
          </p:cNvSpPr>
          <p:nvPr/>
        </p:nvSpPr>
        <p:spPr bwMode="auto">
          <a:xfrm>
            <a:off x="1066800" y="0"/>
            <a:ext cx="6934200" cy="579438"/>
          </a:xfrm>
          <a:prstGeom prst="rect">
            <a:avLst/>
          </a:prstGeom>
          <a:noFill/>
          <a:ln w="9525">
            <a:noFill/>
            <a:miter lim="800000"/>
            <a:headEnd/>
            <a:tailEnd/>
          </a:ln>
          <a:effectLst/>
        </p:spPr>
        <p:txBody>
          <a:bodyPr>
            <a:spAutoFit/>
          </a:bodyPr>
          <a:lstStyle/>
          <a:p>
            <a:pPr algn="ctr" eaLnBrk="0" hangingPunct="0">
              <a:defRPr/>
            </a:pPr>
            <a:r>
              <a:rPr lang="en-US" sz="3200" b="1">
                <a:solidFill>
                  <a:srgbClr val="FF3300"/>
                </a:solidFill>
                <a:effectLst>
                  <a:outerShdw blurRad="38100" dist="38100" dir="2700000" algn="tl">
                    <a:srgbClr val="C0C0C0"/>
                  </a:outerShdw>
                </a:effectLst>
              </a:rPr>
              <a:t>Excitation spectra</a:t>
            </a:r>
            <a:endParaRPr lang="en-US" sz="3200">
              <a:solidFill>
                <a:srgbClr val="FF3300"/>
              </a:solidFill>
            </a:endParaRPr>
          </a:p>
        </p:txBody>
      </p:sp>
      <p:graphicFrame>
        <p:nvGraphicFramePr>
          <p:cNvPr id="73732" name="Object 1024"/>
          <p:cNvGraphicFramePr>
            <a:graphicFrameLocks noChangeAspect="1"/>
          </p:cNvGraphicFramePr>
          <p:nvPr/>
        </p:nvGraphicFramePr>
        <p:xfrm>
          <a:off x="1293813" y="666750"/>
          <a:ext cx="6342062" cy="4997450"/>
        </p:xfrm>
        <a:graphic>
          <a:graphicData uri="http://schemas.openxmlformats.org/presentationml/2006/ole">
            <mc:AlternateContent xmlns:mc="http://schemas.openxmlformats.org/markup-compatibility/2006">
              <mc:Choice xmlns:v="urn:schemas-microsoft-com:vml" Requires="v">
                <p:oleObj spid="_x0000_s142385" name="Graph" r:id="rId3" imgW="3924605" imgH="3093110" progId="Origin50.Graph">
                  <p:embed/>
                </p:oleObj>
              </mc:Choice>
              <mc:Fallback>
                <p:oleObj name="Graph" r:id="rId3" imgW="3924605" imgH="309311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813" y="666750"/>
                        <a:ext cx="6342062" cy="499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33" name="Text Box 1029"/>
          <p:cNvSpPr txBox="1">
            <a:spLocks noChangeArrowheads="1"/>
          </p:cNvSpPr>
          <p:nvPr/>
        </p:nvSpPr>
        <p:spPr bwMode="auto">
          <a:xfrm>
            <a:off x="180975" y="692150"/>
            <a:ext cx="8783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it-IT">
                <a:solidFill>
                  <a:srgbClr val="0000FF"/>
                </a:solidFill>
              </a:rPr>
              <a:t>Room temperature excitation spectra of </a:t>
            </a:r>
            <a:r>
              <a:rPr lang="en-US" altLang="it-IT" baseline="30000">
                <a:solidFill>
                  <a:srgbClr val="0000FF"/>
                </a:solidFill>
              </a:rPr>
              <a:t>5</a:t>
            </a:r>
            <a:r>
              <a:rPr lang="en-US" altLang="it-IT">
                <a:solidFill>
                  <a:srgbClr val="0000FF"/>
                </a:solidFill>
              </a:rPr>
              <a:t>D</a:t>
            </a:r>
            <a:r>
              <a:rPr lang="en-US" altLang="it-IT" baseline="-25000">
                <a:solidFill>
                  <a:srgbClr val="0000FF"/>
                </a:solidFill>
              </a:rPr>
              <a:t>0</a:t>
            </a:r>
            <a:r>
              <a:rPr lang="en-US" altLang="it-IT">
                <a:solidFill>
                  <a:srgbClr val="0000FF"/>
                </a:solidFill>
              </a:rPr>
              <a:t> → </a:t>
            </a:r>
            <a:r>
              <a:rPr lang="en-US" altLang="it-IT" baseline="30000">
                <a:solidFill>
                  <a:srgbClr val="0000FF"/>
                </a:solidFill>
              </a:rPr>
              <a:t>7</a:t>
            </a:r>
            <a:r>
              <a:rPr lang="en-US" altLang="it-IT">
                <a:solidFill>
                  <a:srgbClr val="0000FF"/>
                </a:solidFill>
              </a:rPr>
              <a:t>F</a:t>
            </a:r>
            <a:r>
              <a:rPr lang="en-US" altLang="it-IT" baseline="-25000">
                <a:solidFill>
                  <a:srgbClr val="0000FF"/>
                </a:solidFill>
              </a:rPr>
              <a:t>2</a:t>
            </a:r>
            <a:r>
              <a:rPr lang="en-US" altLang="it-IT">
                <a:solidFill>
                  <a:srgbClr val="0000FF"/>
                </a:solidFill>
              </a:rPr>
              <a:t> emission at 613 nm</a:t>
            </a:r>
            <a:endParaRPr lang="en-IN" altLang="it-IT">
              <a:solidFill>
                <a:srgbClr val="0000FF"/>
              </a:solidFill>
            </a:endParaRPr>
          </a:p>
        </p:txBody>
      </p:sp>
      <p:sp>
        <p:nvSpPr>
          <p:cNvPr id="73734" name="Text Box 1030"/>
          <p:cNvSpPr txBox="1">
            <a:spLocks noChangeArrowheads="1"/>
          </p:cNvSpPr>
          <p:nvPr/>
        </p:nvSpPr>
        <p:spPr bwMode="auto">
          <a:xfrm>
            <a:off x="250825" y="5334000"/>
            <a:ext cx="86328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altLang="it-IT" sz="2200">
                <a:solidFill>
                  <a:srgbClr val="0000FF"/>
                </a:solidFill>
              </a:rPr>
              <a:t>The broad and strong band observed at 310 nm (4.0 eV) corresponds to the SnO</a:t>
            </a:r>
            <a:r>
              <a:rPr lang="en-US" altLang="it-IT" sz="2200" baseline="-25000">
                <a:solidFill>
                  <a:srgbClr val="0000FF"/>
                </a:solidFill>
              </a:rPr>
              <a:t>2</a:t>
            </a:r>
            <a:r>
              <a:rPr lang="en-US" altLang="it-IT" sz="2200">
                <a:solidFill>
                  <a:srgbClr val="0000FF"/>
                </a:solidFill>
              </a:rPr>
              <a:t> band-gap energy.</a:t>
            </a:r>
          </a:p>
        </p:txBody>
      </p:sp>
      <p:sp>
        <p:nvSpPr>
          <p:cNvPr id="73735" name="Text Box 1031"/>
          <p:cNvSpPr txBox="1">
            <a:spLocks noChangeArrowheads="1"/>
          </p:cNvSpPr>
          <p:nvPr/>
        </p:nvSpPr>
        <p:spPr bwMode="auto">
          <a:xfrm>
            <a:off x="5922963" y="2044700"/>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it-IT" sz="1400">
                <a:solidFill>
                  <a:srgbClr val="000000"/>
                </a:solidFill>
              </a:rPr>
              <a:t>x=mol%SnO</a:t>
            </a:r>
            <a:r>
              <a:rPr lang="en-US" altLang="it-IT" sz="1400" baseline="-25000">
                <a:solidFill>
                  <a:srgbClr val="000000"/>
                </a:solidFill>
              </a:rPr>
              <a:t>2</a:t>
            </a:r>
            <a:endParaRPr lang="en-IN" altLang="it-IT" sz="1400" baseline="-25000">
              <a:solidFill>
                <a:srgbClr val="000000"/>
              </a:solidFill>
            </a:endParaRPr>
          </a:p>
        </p:txBody>
      </p:sp>
    </p:spTree>
    <p:extLst>
      <p:ext uri="{BB962C8B-B14F-4D97-AF65-F5344CB8AC3E}">
        <p14:creationId xmlns:p14="http://schemas.microsoft.com/office/powerpoint/2010/main" val="27822574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31" name="Text Box 7"/>
          <p:cNvSpPr txBox="1">
            <a:spLocks noChangeArrowheads="1"/>
          </p:cNvSpPr>
          <p:nvPr/>
        </p:nvSpPr>
        <p:spPr bwMode="auto">
          <a:xfrm>
            <a:off x="107504" y="116632"/>
            <a:ext cx="9036496" cy="885257"/>
          </a:xfrm>
          <a:prstGeom prst="rect">
            <a:avLst/>
          </a:prstGeom>
          <a:noFill/>
          <a:ln w="9525">
            <a:noFill/>
            <a:miter lim="800000"/>
            <a:headEnd/>
            <a:tailEnd/>
          </a:ln>
          <a:effectLst/>
        </p:spPr>
        <p:txBody>
          <a:bodyPr wrap="square" lIns="82945" tIns="41473" rIns="82945" bIns="41473">
            <a:spAutoFit/>
          </a:bodyPr>
          <a:lstStyle/>
          <a:p>
            <a:pPr marL="625475" algn="ctr" defTabSz="828675" hangingPunct="0">
              <a:lnSpc>
                <a:spcPct val="93000"/>
              </a:lnSpc>
              <a:spcBef>
                <a:spcPct val="50000"/>
              </a:spcBef>
              <a:buClr>
                <a:srgbClr val="000000"/>
              </a:buClr>
              <a:buSzPct val="45000"/>
              <a:tabLst>
                <a:tab pos="1433513" algn="l"/>
              </a:tabLst>
              <a:defRPr/>
            </a:pPr>
            <a:r>
              <a:rPr lang="en-US" sz="2800" cap="small" dirty="0">
                <a:solidFill>
                  <a:srgbClr val="0033CC"/>
                </a:solidFill>
                <a:effectLst>
                  <a:outerShdw blurRad="38100" dist="38100" dir="2700000" algn="tl">
                    <a:srgbClr val="000000">
                      <a:alpha val="43137"/>
                    </a:srgbClr>
                  </a:outerShdw>
                </a:effectLst>
                <a:cs typeface="Times New Roman" pitchFamily="18" charset="0"/>
              </a:rPr>
              <a:t>Institute for Photonics and Nanotechnologies (IFN)</a:t>
            </a:r>
          </a:p>
        </p:txBody>
      </p:sp>
      <p:sp>
        <p:nvSpPr>
          <p:cNvPr id="2" name="Rettangolo 1"/>
          <p:cNvSpPr/>
          <p:nvPr/>
        </p:nvSpPr>
        <p:spPr>
          <a:xfrm>
            <a:off x="1547664" y="5805264"/>
            <a:ext cx="5832648" cy="707886"/>
          </a:xfrm>
          <a:prstGeom prst="rect">
            <a:avLst/>
          </a:prstGeom>
        </p:spPr>
        <p:txBody>
          <a:bodyPr wrap="square">
            <a:spAutoFit/>
          </a:bodyPr>
          <a:lstStyle/>
          <a:p>
            <a:r>
              <a:rPr lang="it-IT"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Comic Sans MS"/>
              </a:rPr>
              <a:t> </a:t>
            </a:r>
            <a:r>
              <a:rPr lang="it-IT" sz="4000" kern="10" dirty="0" err="1"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Comic Sans MS"/>
              </a:rPr>
              <a:t>lighting</a:t>
            </a:r>
            <a:r>
              <a:rPr lang="it-IT" sz="4000"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Comic Sans MS"/>
              </a:rPr>
              <a:t> the way </a:t>
            </a:r>
            <a:r>
              <a:rPr lang="it-IT" sz="4000" kern="10" dirty="0" err="1"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Comic Sans MS"/>
              </a:rPr>
              <a:t>ahead</a:t>
            </a:r>
            <a:endParaRPr lang="it-IT" sz="4000" dirty="0">
              <a:solidFill>
                <a:srgbClr val="000000"/>
              </a:solidFill>
            </a:endParaRPr>
          </a:p>
        </p:txBody>
      </p:sp>
      <p:pic>
        <p:nvPicPr>
          <p:cNvPr id="135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8043" y="1052737"/>
            <a:ext cx="3866325" cy="460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556792"/>
            <a:ext cx="2389187"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06158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Text Box 2"/>
          <p:cNvSpPr txBox="1">
            <a:spLocks noChangeArrowheads="1"/>
          </p:cNvSpPr>
          <p:nvPr/>
        </p:nvSpPr>
        <p:spPr bwMode="auto">
          <a:xfrm>
            <a:off x="1066800" y="0"/>
            <a:ext cx="6934200" cy="579438"/>
          </a:xfrm>
          <a:prstGeom prst="rect">
            <a:avLst/>
          </a:prstGeom>
          <a:noFill/>
          <a:ln w="9525">
            <a:noFill/>
            <a:miter lim="800000"/>
            <a:headEnd/>
            <a:tailEnd/>
          </a:ln>
          <a:effectLst/>
        </p:spPr>
        <p:txBody>
          <a:bodyPr>
            <a:spAutoFit/>
          </a:bodyPr>
          <a:lstStyle/>
          <a:p>
            <a:pPr algn="ctr" eaLnBrk="0" hangingPunct="0">
              <a:defRPr/>
            </a:pPr>
            <a:r>
              <a:rPr lang="en-US" sz="3200" b="1">
                <a:solidFill>
                  <a:srgbClr val="FF3300"/>
                </a:solidFill>
                <a:effectLst>
                  <a:outerShdw blurRad="38100" dist="38100" dir="2700000" algn="tl">
                    <a:srgbClr val="C0C0C0"/>
                  </a:outerShdw>
                </a:effectLst>
              </a:rPr>
              <a:t>PL spectra</a:t>
            </a:r>
            <a:endParaRPr lang="en-US" sz="3200">
              <a:solidFill>
                <a:srgbClr val="FF3300"/>
              </a:solidFill>
            </a:endParaRPr>
          </a:p>
        </p:txBody>
      </p:sp>
      <p:pic>
        <p:nvPicPr>
          <p:cNvPr id="75779" name="Picture 3" descr="Sn03-351nm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810000"/>
            <a:ext cx="331152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80" name="Group 4"/>
          <p:cNvGrpSpPr>
            <a:grpSpLocks/>
          </p:cNvGrpSpPr>
          <p:nvPr/>
        </p:nvGrpSpPr>
        <p:grpSpPr bwMode="auto">
          <a:xfrm>
            <a:off x="6858000" y="762000"/>
            <a:ext cx="1916113" cy="2803525"/>
            <a:chOff x="3737" y="682"/>
            <a:chExt cx="1760" cy="2248"/>
          </a:xfrm>
        </p:grpSpPr>
        <p:pic>
          <p:nvPicPr>
            <p:cNvPr id="757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7" y="682"/>
              <a:ext cx="1628" cy="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6" name="Text Box 6"/>
            <p:cNvSpPr txBox="1">
              <a:spLocks noChangeArrowheads="1"/>
            </p:cNvSpPr>
            <p:nvPr/>
          </p:nvSpPr>
          <p:spPr bwMode="auto">
            <a:xfrm>
              <a:off x="5111" y="1688"/>
              <a:ext cx="386" cy="1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it-IT" sz="1000" b="1" baseline="30000">
                  <a:solidFill>
                    <a:srgbClr val="000000"/>
                  </a:solidFill>
                </a:rPr>
                <a:t>5</a:t>
              </a:r>
              <a:r>
                <a:rPr lang="en-US" altLang="it-IT" sz="1000" b="1">
                  <a:solidFill>
                    <a:srgbClr val="000000"/>
                  </a:solidFill>
                </a:rPr>
                <a:t>D</a:t>
              </a:r>
              <a:r>
                <a:rPr lang="en-US" altLang="it-IT" sz="1000" b="1" baseline="-25000">
                  <a:solidFill>
                    <a:srgbClr val="000000"/>
                  </a:solidFill>
                </a:rPr>
                <a:t>1</a:t>
              </a:r>
            </a:p>
          </p:txBody>
        </p:sp>
      </p:grpSp>
      <p:sp>
        <p:nvSpPr>
          <p:cNvPr id="75781" name="Text Box 7"/>
          <p:cNvSpPr txBox="1">
            <a:spLocks noChangeArrowheads="1"/>
          </p:cNvSpPr>
          <p:nvPr/>
        </p:nvSpPr>
        <p:spPr bwMode="auto">
          <a:xfrm>
            <a:off x="5943600" y="152400"/>
            <a:ext cx="1420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it-IT" sz="2000" b="1">
                <a:solidFill>
                  <a:srgbClr val="000000"/>
                </a:solidFill>
                <a:latin typeface="Symbol" pitchFamily="18" charset="2"/>
              </a:rPr>
              <a:t>l</a:t>
            </a:r>
            <a:r>
              <a:rPr lang="en-US" altLang="it-IT" sz="2000" b="1" baseline="-25000">
                <a:solidFill>
                  <a:srgbClr val="000000"/>
                </a:solidFill>
              </a:rPr>
              <a:t>ex</a:t>
            </a:r>
            <a:r>
              <a:rPr lang="en-US" altLang="it-IT" sz="2000" b="1">
                <a:solidFill>
                  <a:srgbClr val="000000"/>
                </a:solidFill>
              </a:rPr>
              <a:t>=351nm</a:t>
            </a:r>
            <a:r>
              <a:rPr lang="en-US" altLang="it-IT" sz="2000">
                <a:solidFill>
                  <a:srgbClr val="000000"/>
                </a:solidFill>
              </a:rPr>
              <a:t> </a:t>
            </a:r>
            <a:endParaRPr lang="en-IN" altLang="it-IT" sz="2000">
              <a:solidFill>
                <a:srgbClr val="000000"/>
              </a:solidFill>
            </a:endParaRPr>
          </a:p>
        </p:txBody>
      </p:sp>
      <p:sp>
        <p:nvSpPr>
          <p:cNvPr id="75782" name="Rectangle 8"/>
          <p:cNvSpPr>
            <a:spLocks noChangeArrowheads="1"/>
          </p:cNvSpPr>
          <p:nvPr/>
        </p:nvSpPr>
        <p:spPr bwMode="auto">
          <a:xfrm>
            <a:off x="0" y="2209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it-IT" altLang="it-IT">
              <a:solidFill>
                <a:srgbClr val="000000"/>
              </a:solidFill>
            </a:endParaRPr>
          </a:p>
        </p:txBody>
      </p:sp>
      <p:graphicFrame>
        <p:nvGraphicFramePr>
          <p:cNvPr id="75783" name="Object 1024"/>
          <p:cNvGraphicFramePr>
            <a:graphicFrameLocks noChangeAspect="1"/>
          </p:cNvGraphicFramePr>
          <p:nvPr/>
        </p:nvGraphicFramePr>
        <p:xfrm>
          <a:off x="381000" y="685800"/>
          <a:ext cx="3960813" cy="3357563"/>
        </p:xfrm>
        <a:graphic>
          <a:graphicData uri="http://schemas.openxmlformats.org/presentationml/2006/ole">
            <mc:AlternateContent xmlns:mc="http://schemas.openxmlformats.org/markup-compatibility/2006">
              <mc:Choice xmlns:v="urn:schemas-microsoft-com:vml" Requires="v">
                <p:oleObj spid="_x0000_s144433" name="Graph" r:id="rId5" imgW="4023360" imgH="3108960" progId="Origin50.Graph">
                  <p:embed/>
                </p:oleObj>
              </mc:Choice>
              <mc:Fallback>
                <p:oleObj name="Graph" r:id="rId5" imgW="4023360" imgH="310896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0011" t="8800" r="8261" b="2100"/>
                      <a:stretch>
                        <a:fillRect/>
                      </a:stretch>
                    </p:blipFill>
                    <p:spPr bwMode="auto">
                      <a:xfrm>
                        <a:off x="381000" y="685800"/>
                        <a:ext cx="396081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0666" name="Text Box 10"/>
          <p:cNvSpPr txBox="1">
            <a:spLocks noChangeArrowheads="1"/>
          </p:cNvSpPr>
          <p:nvPr/>
        </p:nvSpPr>
        <p:spPr bwMode="auto">
          <a:xfrm>
            <a:off x="228600" y="4038600"/>
            <a:ext cx="4876800" cy="1385888"/>
          </a:xfrm>
          <a:prstGeom prst="rect">
            <a:avLst/>
          </a:prstGeom>
          <a:noFill/>
          <a:ln w="9525">
            <a:noFill/>
            <a:miter lim="800000"/>
            <a:headEnd/>
            <a:tailEnd/>
          </a:ln>
          <a:effectLst/>
        </p:spPr>
        <p:txBody>
          <a:bodyPr>
            <a:spAutoFit/>
          </a:bodyPr>
          <a:lstStyle/>
          <a:p>
            <a:pPr>
              <a:defRPr/>
            </a:pPr>
            <a:r>
              <a:rPr lang="en-US" sz="1700">
                <a:solidFill>
                  <a:srgbClr val="000000"/>
                </a:solidFill>
              </a:rPr>
              <a:t>For annealing temperature higher than 900 °C the emission </a:t>
            </a:r>
            <a:r>
              <a:rPr lang="en-US" sz="1700" b="1">
                <a:solidFill>
                  <a:srgbClr val="3333CC"/>
                </a:solidFill>
              </a:rPr>
              <a:t>features typical of Eu</a:t>
            </a:r>
            <a:r>
              <a:rPr lang="en-US" sz="1700" b="1" baseline="30000">
                <a:solidFill>
                  <a:srgbClr val="3333CC"/>
                </a:solidFill>
              </a:rPr>
              <a:t>3+</a:t>
            </a:r>
            <a:r>
              <a:rPr lang="en-US" sz="1700" b="1">
                <a:solidFill>
                  <a:srgbClr val="3333CC"/>
                </a:solidFill>
              </a:rPr>
              <a:t> ion in a crystalline like environment</a:t>
            </a:r>
            <a:r>
              <a:rPr lang="en-US" sz="1700">
                <a:solidFill>
                  <a:srgbClr val="000000"/>
                </a:solidFill>
              </a:rPr>
              <a:t> are predominant, </a:t>
            </a:r>
            <a:r>
              <a:rPr lang="en-US" sz="1700" i="1">
                <a:solidFill>
                  <a:srgbClr val="FF0000"/>
                </a:solidFill>
                <a:effectLst>
                  <a:outerShdw blurRad="38100" dist="38100" dir="2700000" algn="tl">
                    <a:srgbClr val="C0C0C0"/>
                  </a:outerShdw>
                </a:effectLst>
              </a:rPr>
              <a:t>indicating that most part of Eu</a:t>
            </a:r>
            <a:r>
              <a:rPr lang="en-US" sz="1700" i="1" baseline="30000">
                <a:solidFill>
                  <a:srgbClr val="FF0000"/>
                </a:solidFill>
                <a:effectLst>
                  <a:outerShdw blurRad="38100" dist="38100" dir="2700000" algn="tl">
                    <a:srgbClr val="C0C0C0"/>
                  </a:outerShdw>
                </a:effectLst>
              </a:rPr>
              <a:t>3+</a:t>
            </a:r>
            <a:r>
              <a:rPr lang="en-US" sz="1700" i="1">
                <a:solidFill>
                  <a:srgbClr val="FF0000"/>
                </a:solidFill>
                <a:effectLst>
                  <a:outerShdw blurRad="38100" dist="38100" dir="2700000" algn="tl">
                    <a:srgbClr val="C0C0C0"/>
                  </a:outerShdw>
                </a:effectLst>
              </a:rPr>
              <a:t> ions are embedded in SnO</a:t>
            </a:r>
            <a:r>
              <a:rPr lang="en-US" sz="1700" i="1" baseline="-25000">
                <a:solidFill>
                  <a:srgbClr val="FF0000"/>
                </a:solidFill>
                <a:effectLst>
                  <a:outerShdw blurRad="38100" dist="38100" dir="2700000" algn="tl">
                    <a:srgbClr val="C0C0C0"/>
                  </a:outerShdw>
                </a:effectLst>
              </a:rPr>
              <a:t>2</a:t>
            </a:r>
            <a:r>
              <a:rPr lang="en-US" sz="1700" i="1">
                <a:solidFill>
                  <a:srgbClr val="FF0000"/>
                </a:solidFill>
                <a:effectLst>
                  <a:outerShdw blurRad="38100" dist="38100" dir="2700000" algn="tl">
                    <a:srgbClr val="C0C0C0"/>
                  </a:outerShdw>
                </a:effectLst>
              </a:rPr>
              <a:t> nanocrystals</a:t>
            </a:r>
          </a:p>
        </p:txBody>
      </p:sp>
    </p:spTree>
    <p:extLst>
      <p:ext uri="{BB962C8B-B14F-4D97-AF65-F5344CB8AC3E}">
        <p14:creationId xmlns:p14="http://schemas.microsoft.com/office/powerpoint/2010/main" val="2480232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1026"/>
          <p:cNvSpPr>
            <a:spLocks noGrp="1" noChangeArrowheads="1"/>
          </p:cNvSpPr>
          <p:nvPr>
            <p:ph type="title"/>
          </p:nvPr>
        </p:nvSpPr>
        <p:spPr bwMode="auto">
          <a:xfrm>
            <a:off x="457200" y="274638"/>
            <a:ext cx="8229600" cy="1785937"/>
          </a:xfrm>
          <a:ln>
            <a:miter lim="800000"/>
            <a:headEnd/>
            <a:tailEnd/>
          </a:ln>
        </p:spPr>
        <p:txBody>
          <a:bodyPr vert="horz" wrap="square" lIns="91440" tIns="45720" rIns="91440" bIns="45720" numCol="1" anchor="t" anchorCtr="0" compatLnSpc="1">
            <a:prstTxWarp prst="textNoShape">
              <a:avLst/>
            </a:prstTxWarp>
          </a:bodyPr>
          <a:lstStyle/>
          <a:p>
            <a:pPr>
              <a:defRPr/>
            </a:pPr>
            <a:r>
              <a:rPr lang="en-US" sz="3600">
                <a:solidFill>
                  <a:srgbClr val="FF0000"/>
                </a:solidFill>
                <a:effectLst>
                  <a:outerShdw blurRad="38100" dist="38100" dir="2700000" algn="tl">
                    <a:srgbClr val="C0C0C0"/>
                  </a:outerShdw>
                </a:effectLst>
              </a:rPr>
              <a:t>Enhanced fluorescence from Eu</a:t>
            </a:r>
            <a:r>
              <a:rPr lang="en-US" sz="3600" baseline="30000">
                <a:solidFill>
                  <a:srgbClr val="FF0000"/>
                </a:solidFill>
                <a:effectLst>
                  <a:outerShdw blurRad="38100" dist="38100" dir="2700000" algn="tl">
                    <a:srgbClr val="C0C0C0"/>
                  </a:outerShdw>
                </a:effectLst>
              </a:rPr>
              <a:t>3+</a:t>
            </a:r>
            <a:r>
              <a:rPr lang="en-US" sz="3600">
                <a:solidFill>
                  <a:srgbClr val="FF0000"/>
                </a:solidFill>
                <a:effectLst>
                  <a:outerShdw blurRad="38100" dist="38100" dir="2700000" algn="tl">
                    <a:srgbClr val="C0C0C0"/>
                  </a:outerShdw>
                </a:effectLst>
              </a:rPr>
              <a:t> in low-loss silica glass-ceramic waveguides with high SnO</a:t>
            </a:r>
            <a:r>
              <a:rPr lang="en-US" sz="3600" baseline="-25000">
                <a:solidFill>
                  <a:srgbClr val="FF0000"/>
                </a:solidFill>
                <a:effectLst>
                  <a:outerShdw blurRad="38100" dist="38100" dir="2700000" algn="tl">
                    <a:srgbClr val="C0C0C0"/>
                  </a:outerShdw>
                </a:effectLst>
              </a:rPr>
              <a:t>2</a:t>
            </a:r>
            <a:r>
              <a:rPr lang="en-US" sz="3600">
                <a:solidFill>
                  <a:srgbClr val="FF0000"/>
                </a:solidFill>
                <a:effectLst>
                  <a:outerShdw blurRad="38100" dist="38100" dir="2700000" algn="tl">
                    <a:srgbClr val="C0C0C0"/>
                  </a:outerShdw>
                </a:effectLst>
              </a:rPr>
              <a:t> content</a:t>
            </a:r>
            <a:endParaRPr lang="it-IT" sz="4000">
              <a:solidFill>
                <a:srgbClr val="FF0000"/>
              </a:solidFill>
              <a:effectLst>
                <a:outerShdw blurRad="38100" dist="38100" dir="2700000" algn="tl">
                  <a:srgbClr val="C0C0C0"/>
                </a:outerShdw>
              </a:effectLst>
            </a:endParaRPr>
          </a:p>
        </p:txBody>
      </p:sp>
      <p:pic>
        <p:nvPicPr>
          <p:cNvPr id="76803" name="Picture 1027" descr="Sn03-351nm_1"/>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468313" y="3554413"/>
            <a:ext cx="4105275" cy="2395537"/>
          </a:xfrm>
        </p:spPr>
      </p:pic>
      <p:sp>
        <p:nvSpPr>
          <p:cNvPr id="711684" name="Rectangle 1028"/>
          <p:cNvSpPr>
            <a:spLocks noChangeArrowheads="1"/>
          </p:cNvSpPr>
          <p:nvPr/>
        </p:nvSpPr>
        <p:spPr bwMode="auto">
          <a:xfrm>
            <a:off x="539750" y="2852738"/>
            <a:ext cx="8002588" cy="517525"/>
          </a:xfrm>
          <a:prstGeom prst="rect">
            <a:avLst/>
          </a:prstGeom>
          <a:noFill/>
          <a:ln w="9525">
            <a:noFill/>
            <a:miter lim="800000"/>
            <a:headEnd/>
            <a:tailEnd/>
          </a:ln>
          <a:effectLst/>
        </p:spPr>
        <p:txBody>
          <a:bodyPr>
            <a:spAutoFit/>
          </a:bodyPr>
          <a:lstStyle/>
          <a:p>
            <a:pPr algn="just">
              <a:defRPr/>
            </a:pPr>
            <a:r>
              <a:rPr lang="en-US" sz="1400">
                <a:solidFill>
                  <a:srgbClr val="3333CC"/>
                </a:solidFill>
                <a:effectLst>
                  <a:outerShdw blurRad="38100" dist="38100" dir="2700000" algn="tl">
                    <a:srgbClr val="C0C0C0"/>
                  </a:outerShdw>
                </a:effectLst>
                <a:cs typeface="Times New Roman" pitchFamily="18" charset="0"/>
              </a:rPr>
              <a:t>S.N.B. Bhaktha, F. Beclin, M. Bouazaoui, B. Capoen, A. Chiasera, M. Ferrari, C. Kinowski, G.C. Righini, O. Robbe, S. Turrell, “Applied Physics Letters 93 (2008) pp. 211904-1/3. </a:t>
            </a:r>
            <a:endParaRPr lang="it-IT" sz="1400">
              <a:solidFill>
                <a:srgbClr val="3333CC"/>
              </a:solidFill>
              <a:effectLst>
                <a:outerShdw blurRad="38100" dist="38100" dir="2700000" algn="tl">
                  <a:srgbClr val="C0C0C0"/>
                </a:outerShdw>
              </a:effectLst>
            </a:endParaRPr>
          </a:p>
        </p:txBody>
      </p:sp>
      <p:sp>
        <p:nvSpPr>
          <p:cNvPr id="76805" name="Text Box 1029"/>
          <p:cNvSpPr txBox="1">
            <a:spLocks noChangeArrowheads="1"/>
          </p:cNvSpPr>
          <p:nvPr/>
        </p:nvSpPr>
        <p:spPr bwMode="auto">
          <a:xfrm>
            <a:off x="4859338" y="3887788"/>
            <a:ext cx="41052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spcBef>
                <a:spcPct val="50000"/>
              </a:spcBef>
            </a:pPr>
            <a:r>
              <a:rPr lang="it-IT" altLang="it-IT">
                <a:solidFill>
                  <a:srgbClr val="3333CC"/>
                </a:solidFill>
              </a:rPr>
              <a:t>Crack-free and low loss glass ceramic waveguide 75SiO</a:t>
            </a:r>
            <a:r>
              <a:rPr lang="it-IT" altLang="it-IT" baseline="-25000">
                <a:solidFill>
                  <a:srgbClr val="3333CC"/>
                </a:solidFill>
              </a:rPr>
              <a:t>2</a:t>
            </a:r>
            <a:r>
              <a:rPr lang="it-IT" altLang="it-IT">
                <a:solidFill>
                  <a:srgbClr val="3333CC"/>
                </a:solidFill>
              </a:rPr>
              <a:t>-25SnO</a:t>
            </a:r>
            <a:r>
              <a:rPr lang="it-IT" altLang="it-IT" baseline="-25000">
                <a:solidFill>
                  <a:srgbClr val="3333CC"/>
                </a:solidFill>
              </a:rPr>
              <a:t>2</a:t>
            </a:r>
            <a:r>
              <a:rPr lang="it-IT" altLang="it-IT">
                <a:solidFill>
                  <a:srgbClr val="3333CC"/>
                </a:solidFill>
              </a:rPr>
              <a:t>: Eu</a:t>
            </a:r>
            <a:r>
              <a:rPr lang="it-IT" altLang="it-IT" baseline="30000">
                <a:solidFill>
                  <a:srgbClr val="3333CC"/>
                </a:solidFill>
              </a:rPr>
              <a:t>3+</a:t>
            </a:r>
            <a:r>
              <a:rPr lang="it-IT" altLang="it-IT">
                <a:solidFill>
                  <a:srgbClr val="3333CC"/>
                </a:solidFill>
              </a:rPr>
              <a:t> fabricated by sol gel, dip-coating method. Losses</a:t>
            </a:r>
            <a:r>
              <a:rPr lang="it-IT" altLang="it-IT" baseline="-25000">
                <a:solidFill>
                  <a:srgbClr val="3333CC"/>
                </a:solidFill>
              </a:rPr>
              <a:t> </a:t>
            </a:r>
            <a:r>
              <a:rPr lang="it-IT" altLang="it-IT">
                <a:solidFill>
                  <a:srgbClr val="3333CC"/>
                </a:solidFill>
              </a:rPr>
              <a:t>remain below 0.8 dB/cm.</a:t>
            </a:r>
          </a:p>
        </p:txBody>
      </p:sp>
      <p:sp>
        <p:nvSpPr>
          <p:cNvPr id="711686" name="Rectangle 1030"/>
          <p:cNvSpPr>
            <a:spLocks noChangeArrowheads="1"/>
          </p:cNvSpPr>
          <p:nvPr/>
        </p:nvSpPr>
        <p:spPr bwMode="auto">
          <a:xfrm>
            <a:off x="3429000" y="2057400"/>
            <a:ext cx="2370138" cy="579438"/>
          </a:xfrm>
          <a:prstGeom prst="rect">
            <a:avLst/>
          </a:prstGeom>
          <a:noFill/>
          <a:ln w="9525">
            <a:noFill/>
            <a:miter lim="800000"/>
            <a:headEnd/>
            <a:tailEnd/>
          </a:ln>
          <a:effectLst/>
        </p:spPr>
        <p:txBody>
          <a:bodyPr wrap="none">
            <a:spAutoFit/>
          </a:bodyPr>
          <a:lstStyle/>
          <a:p>
            <a:pPr>
              <a:defRPr/>
            </a:pPr>
            <a:r>
              <a:rPr lang="en-US" sz="3200" b="1">
                <a:solidFill>
                  <a:srgbClr val="3333CC"/>
                </a:solidFill>
                <a:effectLst>
                  <a:outerShdw blurRad="38100" dist="38100" dir="2700000" algn="tl">
                    <a:srgbClr val="C0C0C0"/>
                  </a:outerShdw>
                </a:effectLst>
                <a:latin typeface="Symbol" pitchFamily="18" charset="2"/>
              </a:rPr>
              <a:t>l</a:t>
            </a:r>
            <a:r>
              <a:rPr lang="en-US" sz="3200" b="1" baseline="-25000">
                <a:solidFill>
                  <a:srgbClr val="3333CC"/>
                </a:solidFill>
                <a:effectLst>
                  <a:outerShdw blurRad="38100" dist="38100" dir="2700000" algn="tl">
                    <a:srgbClr val="C0C0C0"/>
                  </a:outerShdw>
                </a:effectLst>
              </a:rPr>
              <a:t>ex</a:t>
            </a:r>
            <a:r>
              <a:rPr lang="en-US" sz="3200" b="1">
                <a:solidFill>
                  <a:srgbClr val="3333CC"/>
                </a:solidFill>
                <a:effectLst>
                  <a:outerShdw blurRad="38100" dist="38100" dir="2700000" algn="tl">
                    <a:srgbClr val="C0C0C0"/>
                  </a:outerShdw>
                </a:effectLst>
              </a:rPr>
              <a:t> = 351 nm</a:t>
            </a:r>
            <a:endParaRPr lang="it-IT" sz="3200" b="1">
              <a:solidFill>
                <a:srgbClr val="3333CC"/>
              </a:solidFill>
              <a:effectLst>
                <a:outerShdw blurRad="38100" dist="38100" dir="2700000" algn="tl">
                  <a:srgbClr val="C0C0C0"/>
                </a:outerShdw>
              </a:effectLst>
            </a:endParaRPr>
          </a:p>
        </p:txBody>
      </p:sp>
    </p:spTree>
    <p:extLst>
      <p:ext uri="{BB962C8B-B14F-4D97-AF65-F5344CB8AC3E}">
        <p14:creationId xmlns:p14="http://schemas.microsoft.com/office/powerpoint/2010/main" val="29618449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r>
              <a:rPr lang="en-US" sz="3200" b="1">
                <a:solidFill>
                  <a:srgbClr val="FF3300"/>
                </a:solidFill>
                <a:effectLst>
                  <a:outerShdw blurRad="38100" dist="38100" dir="2700000" algn="tl">
                    <a:srgbClr val="C0C0C0"/>
                  </a:outerShdw>
                </a:effectLst>
                <a:cs typeface="Arial" pitchFamily="34" charset="0"/>
              </a:rPr>
              <a:t>High photosensitivity in low-loss sol-gel </a:t>
            </a:r>
            <a:br>
              <a:rPr lang="en-US" sz="3200" b="1">
                <a:solidFill>
                  <a:srgbClr val="FF3300"/>
                </a:solidFill>
                <a:effectLst>
                  <a:outerShdw blurRad="38100" dist="38100" dir="2700000" algn="tl">
                    <a:srgbClr val="C0C0C0"/>
                  </a:outerShdw>
                </a:effectLst>
                <a:cs typeface="Arial" pitchFamily="34" charset="0"/>
              </a:rPr>
            </a:br>
            <a:r>
              <a:rPr lang="en-US" sz="3200" b="1">
                <a:solidFill>
                  <a:srgbClr val="FF3300"/>
                </a:solidFill>
                <a:effectLst>
                  <a:outerShdw blurRad="38100" dist="38100" dir="2700000" algn="tl">
                    <a:srgbClr val="C0C0C0"/>
                  </a:outerShdw>
                </a:effectLst>
                <a:cs typeface="Arial" pitchFamily="34" charset="0"/>
              </a:rPr>
              <a:t>SiO</a:t>
            </a:r>
            <a:r>
              <a:rPr lang="en-US" sz="3200" b="1" baseline="-25000">
                <a:solidFill>
                  <a:srgbClr val="FF3300"/>
                </a:solidFill>
                <a:effectLst>
                  <a:outerShdw blurRad="38100" dist="38100" dir="2700000" algn="tl">
                    <a:srgbClr val="C0C0C0"/>
                  </a:outerShdw>
                </a:effectLst>
                <a:cs typeface="Arial" pitchFamily="34" charset="0"/>
              </a:rPr>
              <a:t>2</a:t>
            </a:r>
            <a:r>
              <a:rPr lang="en-US" sz="3200" b="1">
                <a:solidFill>
                  <a:srgbClr val="FF3300"/>
                </a:solidFill>
                <a:effectLst>
                  <a:outerShdw blurRad="38100" dist="38100" dir="2700000" algn="tl">
                    <a:srgbClr val="C0C0C0"/>
                  </a:outerShdw>
                </a:effectLst>
                <a:cs typeface="Arial" pitchFamily="34" charset="0"/>
              </a:rPr>
              <a:t> – SnO</a:t>
            </a:r>
            <a:r>
              <a:rPr lang="en-US" sz="3200" b="1" baseline="-25000">
                <a:solidFill>
                  <a:srgbClr val="FF3300"/>
                </a:solidFill>
                <a:effectLst>
                  <a:outerShdw blurRad="38100" dist="38100" dir="2700000" algn="tl">
                    <a:srgbClr val="C0C0C0"/>
                  </a:outerShdw>
                </a:effectLst>
                <a:cs typeface="Arial" pitchFamily="34" charset="0"/>
              </a:rPr>
              <a:t>2</a:t>
            </a:r>
            <a:r>
              <a:rPr lang="en-US" sz="3200" b="1">
                <a:solidFill>
                  <a:srgbClr val="FF3300"/>
                </a:solidFill>
                <a:effectLst>
                  <a:outerShdw blurRad="38100" dist="38100" dir="2700000" algn="tl">
                    <a:srgbClr val="C0C0C0"/>
                  </a:outerShdw>
                </a:effectLst>
                <a:cs typeface="Arial" pitchFamily="34" charset="0"/>
              </a:rPr>
              <a:t> waveguides</a:t>
            </a:r>
            <a:endParaRPr lang="it-IT" sz="3200" b="1">
              <a:solidFill>
                <a:srgbClr val="FF3300"/>
              </a:solidFill>
              <a:effectLst>
                <a:outerShdw blurRad="38100" dist="38100" dir="2700000" algn="tl">
                  <a:srgbClr val="C0C0C0"/>
                </a:outerShdw>
              </a:effectLst>
              <a:cs typeface="Arial" pitchFamily="34" charset="0"/>
            </a:endParaRPr>
          </a:p>
        </p:txBody>
      </p:sp>
      <p:sp>
        <p:nvSpPr>
          <p:cNvPr id="77827"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it-IT" altLang="it-IT">
              <a:solidFill>
                <a:srgbClr val="000000"/>
              </a:solidFill>
            </a:endParaRPr>
          </a:p>
        </p:txBody>
      </p:sp>
      <p:graphicFrame>
        <p:nvGraphicFramePr>
          <p:cNvPr id="77828" name="Object 0"/>
          <p:cNvGraphicFramePr>
            <a:graphicFrameLocks noChangeAspect="1"/>
          </p:cNvGraphicFramePr>
          <p:nvPr/>
        </p:nvGraphicFramePr>
        <p:xfrm>
          <a:off x="-1588" y="1371600"/>
          <a:ext cx="5159376" cy="3927475"/>
        </p:xfrm>
        <a:graphic>
          <a:graphicData uri="http://schemas.openxmlformats.org/presentationml/2006/ole">
            <mc:AlternateContent xmlns:mc="http://schemas.openxmlformats.org/markup-compatibility/2006">
              <mc:Choice xmlns:v="urn:schemas-microsoft-com:vml" Requires="v">
                <p:oleObj spid="_x0000_s145457" name="Graph" r:id="rId3" imgW="3773424" imgH="3224174" progId="Origin50.Graph">
                  <p:embed/>
                </p:oleObj>
              </mc:Choice>
              <mc:Fallback>
                <p:oleObj name="Graph" r:id="rId3" imgW="3773424" imgH="3224174"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2388" t="11723" r="4202" b="5247"/>
                      <a:stretch>
                        <a:fillRect/>
                      </a:stretch>
                    </p:blipFill>
                    <p:spPr bwMode="auto">
                      <a:xfrm>
                        <a:off x="-1588" y="1371600"/>
                        <a:ext cx="5159376"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7829" name="Text Box 5"/>
          <p:cNvSpPr txBox="1">
            <a:spLocks noChangeArrowheads="1"/>
          </p:cNvSpPr>
          <p:nvPr/>
        </p:nvSpPr>
        <p:spPr bwMode="auto">
          <a:xfrm>
            <a:off x="5292725" y="1484313"/>
            <a:ext cx="3455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spcBef>
                <a:spcPct val="50000"/>
              </a:spcBef>
            </a:pPr>
            <a:endParaRPr lang="it-IT" altLang="it-IT" baseline="30000">
              <a:solidFill>
                <a:srgbClr val="000000"/>
              </a:solidFill>
            </a:endParaRPr>
          </a:p>
        </p:txBody>
      </p:sp>
      <p:sp>
        <p:nvSpPr>
          <p:cNvPr id="77830" name="Text Box 6"/>
          <p:cNvSpPr txBox="1">
            <a:spLocks noChangeArrowheads="1"/>
          </p:cNvSpPr>
          <p:nvPr/>
        </p:nvSpPr>
        <p:spPr bwMode="auto">
          <a:xfrm>
            <a:off x="5076825" y="1644650"/>
            <a:ext cx="377983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just" eaLnBrk="1" hangingPunct="1">
              <a:spcBef>
                <a:spcPct val="50000"/>
              </a:spcBef>
            </a:pPr>
            <a:r>
              <a:rPr lang="en-US" altLang="it-IT" sz="3600" baseline="30000">
                <a:solidFill>
                  <a:srgbClr val="000000"/>
                </a:solidFill>
              </a:rPr>
              <a:t>Effective index change at 1550 nm for the single mode waveguide after the UV irradiation at 248 nm as a function of cumulative doses used. The solid line is an help for the eyes</a:t>
            </a:r>
            <a:r>
              <a:rPr lang="en-US" altLang="it-IT" baseline="30000">
                <a:solidFill>
                  <a:srgbClr val="000000"/>
                </a:solidFill>
              </a:rPr>
              <a:t>. </a:t>
            </a:r>
            <a:endParaRPr lang="it-IT" altLang="it-IT" baseline="30000">
              <a:solidFill>
                <a:srgbClr val="000000"/>
              </a:solidFill>
            </a:endParaRPr>
          </a:p>
        </p:txBody>
      </p:sp>
      <p:sp>
        <p:nvSpPr>
          <p:cNvPr id="77831" name="CasellaDiTesto 6"/>
          <p:cNvSpPr txBox="1">
            <a:spLocks noChangeArrowheads="1"/>
          </p:cNvSpPr>
          <p:nvPr/>
        </p:nvSpPr>
        <p:spPr bwMode="auto">
          <a:xfrm>
            <a:off x="611188" y="5300663"/>
            <a:ext cx="80645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it-IT" sz="1600">
                <a:solidFill>
                  <a:srgbClr val="008080"/>
                </a:solidFill>
              </a:rPr>
              <a:t>S.Berneschi, S.N.B. Bhaktha, A. Chiappini, A. Chiasera, M. Ferrari, C. Kinowski, S. Turrell, C. Trono, M. Brenci, I. Cacciari, G. Nunzi Conti, S. Pelli, G. C. Righini</a:t>
            </a:r>
            <a:r>
              <a:rPr lang="en-GB" altLang="it-IT" sz="1600">
                <a:solidFill>
                  <a:srgbClr val="008080"/>
                </a:solidFill>
              </a:rPr>
              <a:t> “Highly photorefractive Eu</a:t>
            </a:r>
            <a:r>
              <a:rPr lang="en-GB" altLang="it-IT" sz="1600" baseline="30000">
                <a:solidFill>
                  <a:srgbClr val="008080"/>
                </a:solidFill>
              </a:rPr>
              <a:t>3+</a:t>
            </a:r>
            <a:r>
              <a:rPr lang="en-GB" altLang="it-IT" sz="1600">
                <a:solidFill>
                  <a:srgbClr val="008080"/>
                </a:solidFill>
              </a:rPr>
              <a:t> activated sol-gel SiO</a:t>
            </a:r>
            <a:r>
              <a:rPr lang="en-GB" altLang="it-IT" sz="1600" baseline="-25000">
                <a:solidFill>
                  <a:srgbClr val="008080"/>
                </a:solidFill>
              </a:rPr>
              <a:t>2</a:t>
            </a:r>
            <a:r>
              <a:rPr lang="en-GB" altLang="it-IT" sz="1600">
                <a:solidFill>
                  <a:srgbClr val="008080"/>
                </a:solidFill>
              </a:rPr>
              <a:t> – SnO</a:t>
            </a:r>
            <a:r>
              <a:rPr lang="en-GB" altLang="it-IT" sz="1600" baseline="-25000">
                <a:solidFill>
                  <a:srgbClr val="008080"/>
                </a:solidFill>
              </a:rPr>
              <a:t>2</a:t>
            </a:r>
            <a:r>
              <a:rPr lang="en-GB" altLang="it-IT" sz="1600">
                <a:solidFill>
                  <a:srgbClr val="008080"/>
                </a:solidFill>
              </a:rPr>
              <a:t> thin film waveguides”</a:t>
            </a:r>
            <a:endParaRPr lang="it-IT" altLang="it-IT" sz="1600">
              <a:solidFill>
                <a:srgbClr val="008080"/>
              </a:solidFill>
            </a:endParaRPr>
          </a:p>
          <a:p>
            <a:pPr eaLnBrk="1" hangingPunct="1"/>
            <a:r>
              <a:rPr lang="nl-NL" altLang="it-IT" sz="1600">
                <a:solidFill>
                  <a:srgbClr val="008080"/>
                </a:solidFill>
              </a:rPr>
              <a:t>Proceedings of SPIE Vol. 7604 (2010) pp. 76040Z-1/6</a:t>
            </a:r>
            <a:endParaRPr lang="it-IT" altLang="it-IT">
              <a:solidFill>
                <a:srgbClr val="000000"/>
              </a:solidFill>
            </a:endParaRPr>
          </a:p>
        </p:txBody>
      </p:sp>
    </p:spTree>
    <p:extLst>
      <p:ext uri="{BB962C8B-B14F-4D97-AF65-F5344CB8AC3E}">
        <p14:creationId xmlns:p14="http://schemas.microsoft.com/office/powerpoint/2010/main" val="2838999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r>
              <a:rPr lang="en-US" sz="3200" b="1">
                <a:solidFill>
                  <a:srgbClr val="FF3300"/>
                </a:solidFill>
                <a:effectLst>
                  <a:outerShdw blurRad="38100" dist="38100" dir="2700000" algn="tl">
                    <a:srgbClr val="C0C0C0"/>
                  </a:outerShdw>
                </a:effectLst>
                <a:cs typeface="Arial" pitchFamily="34" charset="0"/>
              </a:rPr>
              <a:t>High photosensitivity in low-loss sol-gel </a:t>
            </a:r>
            <a:br>
              <a:rPr lang="en-US" sz="3200" b="1">
                <a:solidFill>
                  <a:srgbClr val="FF3300"/>
                </a:solidFill>
                <a:effectLst>
                  <a:outerShdw blurRad="38100" dist="38100" dir="2700000" algn="tl">
                    <a:srgbClr val="C0C0C0"/>
                  </a:outerShdw>
                </a:effectLst>
                <a:cs typeface="Arial" pitchFamily="34" charset="0"/>
              </a:rPr>
            </a:br>
            <a:r>
              <a:rPr lang="en-US" sz="3200" b="1">
                <a:solidFill>
                  <a:srgbClr val="FF3300"/>
                </a:solidFill>
                <a:effectLst>
                  <a:outerShdw blurRad="38100" dist="38100" dir="2700000" algn="tl">
                    <a:srgbClr val="C0C0C0"/>
                  </a:outerShdw>
                </a:effectLst>
                <a:cs typeface="Arial" pitchFamily="34" charset="0"/>
              </a:rPr>
              <a:t>SiO</a:t>
            </a:r>
            <a:r>
              <a:rPr lang="en-US" sz="3200" b="1" baseline="-25000">
                <a:solidFill>
                  <a:srgbClr val="FF3300"/>
                </a:solidFill>
                <a:effectLst>
                  <a:outerShdw blurRad="38100" dist="38100" dir="2700000" algn="tl">
                    <a:srgbClr val="C0C0C0"/>
                  </a:outerShdw>
                </a:effectLst>
                <a:cs typeface="Arial" pitchFamily="34" charset="0"/>
              </a:rPr>
              <a:t>2</a:t>
            </a:r>
            <a:r>
              <a:rPr lang="en-US" sz="3200" b="1">
                <a:solidFill>
                  <a:srgbClr val="FF3300"/>
                </a:solidFill>
                <a:effectLst>
                  <a:outerShdw blurRad="38100" dist="38100" dir="2700000" algn="tl">
                    <a:srgbClr val="C0C0C0"/>
                  </a:outerShdw>
                </a:effectLst>
                <a:cs typeface="Arial" pitchFamily="34" charset="0"/>
              </a:rPr>
              <a:t> – SnO</a:t>
            </a:r>
            <a:r>
              <a:rPr lang="en-US" sz="3200" b="1" baseline="-25000">
                <a:solidFill>
                  <a:srgbClr val="FF3300"/>
                </a:solidFill>
                <a:effectLst>
                  <a:outerShdw blurRad="38100" dist="38100" dir="2700000" algn="tl">
                    <a:srgbClr val="C0C0C0"/>
                  </a:outerShdw>
                </a:effectLst>
                <a:cs typeface="Arial" pitchFamily="34" charset="0"/>
              </a:rPr>
              <a:t>2</a:t>
            </a:r>
            <a:r>
              <a:rPr lang="en-US" sz="3200" b="1">
                <a:solidFill>
                  <a:srgbClr val="FF3300"/>
                </a:solidFill>
                <a:effectLst>
                  <a:outerShdw blurRad="38100" dist="38100" dir="2700000" algn="tl">
                    <a:srgbClr val="C0C0C0"/>
                  </a:outerShdw>
                </a:effectLst>
                <a:cs typeface="Arial" pitchFamily="34" charset="0"/>
              </a:rPr>
              <a:t> waveguides</a:t>
            </a:r>
            <a:endParaRPr lang="it-IT" sz="3200" b="1">
              <a:solidFill>
                <a:srgbClr val="FF3300"/>
              </a:solidFill>
              <a:effectLst>
                <a:outerShdw blurRad="38100" dist="38100" dir="2700000" algn="tl">
                  <a:srgbClr val="C0C0C0"/>
                </a:outerShdw>
              </a:effectLst>
              <a:cs typeface="Arial" pitchFamily="34" charset="0"/>
            </a:endParaRPr>
          </a:p>
        </p:txBody>
      </p:sp>
      <p:sp>
        <p:nvSpPr>
          <p:cNvPr id="78851"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it-IT" altLang="it-IT">
              <a:solidFill>
                <a:srgbClr val="000000"/>
              </a:solidFill>
            </a:endParaRPr>
          </a:p>
        </p:txBody>
      </p:sp>
      <p:sp>
        <p:nvSpPr>
          <p:cNvPr id="78852" name="Text Box 4"/>
          <p:cNvSpPr txBox="1">
            <a:spLocks noChangeArrowheads="1"/>
          </p:cNvSpPr>
          <p:nvPr/>
        </p:nvSpPr>
        <p:spPr bwMode="auto">
          <a:xfrm>
            <a:off x="5292725" y="1484313"/>
            <a:ext cx="3455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spcBef>
                <a:spcPct val="50000"/>
              </a:spcBef>
            </a:pPr>
            <a:endParaRPr lang="it-IT" altLang="it-IT" baseline="30000">
              <a:solidFill>
                <a:srgbClr val="000000"/>
              </a:solidFill>
            </a:endParaRPr>
          </a:p>
        </p:txBody>
      </p:sp>
      <p:pic>
        <p:nvPicPr>
          <p:cNvPr id="78853" name="Picture 5"/>
          <p:cNvPicPr>
            <a:picLocks noChangeAspect="1" noChangeArrowheads="1"/>
          </p:cNvPicPr>
          <p:nvPr/>
        </p:nvPicPr>
        <p:blipFill>
          <a:blip r:embed="rId2">
            <a:extLst>
              <a:ext uri="{28A0092B-C50C-407E-A947-70E740481C1C}">
                <a14:useLocalDpi xmlns:a14="http://schemas.microsoft.com/office/drawing/2010/main" val="0"/>
              </a:ext>
            </a:extLst>
          </a:blip>
          <a:srcRect r="375"/>
          <a:stretch>
            <a:fillRect/>
          </a:stretch>
        </p:blipFill>
        <p:spPr bwMode="auto">
          <a:xfrm>
            <a:off x="250825" y="1565275"/>
            <a:ext cx="430053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 Box 6"/>
          <p:cNvSpPr txBox="1">
            <a:spLocks noChangeArrowheads="1"/>
          </p:cNvSpPr>
          <p:nvPr/>
        </p:nvSpPr>
        <p:spPr bwMode="auto">
          <a:xfrm>
            <a:off x="5435600" y="2276475"/>
            <a:ext cx="3465513"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just" eaLnBrk="1" hangingPunct="1">
              <a:lnSpc>
                <a:spcPct val="140000"/>
              </a:lnSpc>
              <a:buFont typeface="Wingdings" pitchFamily="2" charset="2"/>
              <a:buNone/>
            </a:pPr>
            <a:r>
              <a:rPr lang="en-US" altLang="it-IT">
                <a:solidFill>
                  <a:srgbClr val="FF0000"/>
                </a:solidFill>
              </a:rPr>
              <a:t>A swelling of about 4 nm </a:t>
            </a:r>
            <a:r>
              <a:rPr lang="en-US" altLang="it-IT">
                <a:solidFill>
                  <a:srgbClr val="000000"/>
                </a:solidFill>
              </a:rPr>
              <a:t>was observed in UV exposed regions</a:t>
            </a:r>
            <a:endParaRPr lang="en-US" altLang="it-IT">
              <a:solidFill>
                <a:srgbClr val="FF0000"/>
              </a:solidFill>
            </a:endParaRPr>
          </a:p>
        </p:txBody>
      </p:sp>
      <p:sp>
        <p:nvSpPr>
          <p:cNvPr id="78855" name="CasellaDiTesto 6"/>
          <p:cNvSpPr txBox="1">
            <a:spLocks noChangeArrowheads="1"/>
          </p:cNvSpPr>
          <p:nvPr/>
        </p:nvSpPr>
        <p:spPr bwMode="auto">
          <a:xfrm>
            <a:off x="323850" y="4508500"/>
            <a:ext cx="82089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it-IT" altLang="it-IT" sz="1400">
                <a:solidFill>
                  <a:srgbClr val="008080"/>
                </a:solidFill>
              </a:rPr>
              <a:t>B.N. Shivakiran Bhaktha, Simone Berneschi, Gualtiero Nunzi Conti, Giancarlo C. Righini, Andrea Chiappini, Alessandro Chiasera, Maurizio Ferrari, Sylvia Turrell</a:t>
            </a:r>
          </a:p>
          <a:p>
            <a:pPr eaLnBrk="1" hangingPunct="1"/>
            <a:r>
              <a:rPr lang="en-GB" altLang="it-IT" sz="1400">
                <a:solidFill>
                  <a:srgbClr val="008080"/>
                </a:solidFill>
              </a:rPr>
              <a:t>“Spatially localized UV-induced crystallization of SnO</a:t>
            </a:r>
            <a:r>
              <a:rPr lang="en-GB" altLang="it-IT" sz="1400" baseline="-25000">
                <a:solidFill>
                  <a:srgbClr val="008080"/>
                </a:solidFill>
              </a:rPr>
              <a:t>2</a:t>
            </a:r>
            <a:r>
              <a:rPr lang="en-GB" altLang="it-IT" sz="1400">
                <a:solidFill>
                  <a:srgbClr val="008080"/>
                </a:solidFill>
              </a:rPr>
              <a:t> in photorefractive SiO</a:t>
            </a:r>
            <a:r>
              <a:rPr lang="en-GB" altLang="it-IT" sz="1400" baseline="-25000">
                <a:solidFill>
                  <a:srgbClr val="008080"/>
                </a:solidFill>
              </a:rPr>
              <a:t>2</a:t>
            </a:r>
            <a:r>
              <a:rPr lang="en-GB" altLang="it-IT" sz="1400">
                <a:solidFill>
                  <a:srgbClr val="008080"/>
                </a:solidFill>
              </a:rPr>
              <a:t>-SnO</a:t>
            </a:r>
            <a:r>
              <a:rPr lang="en-GB" altLang="it-IT" sz="1400" baseline="-25000">
                <a:solidFill>
                  <a:srgbClr val="008080"/>
                </a:solidFill>
              </a:rPr>
              <a:t>2</a:t>
            </a:r>
            <a:r>
              <a:rPr lang="en-GB" altLang="it-IT" sz="1400">
                <a:solidFill>
                  <a:srgbClr val="008080"/>
                </a:solidFill>
              </a:rPr>
              <a:t> thin film”.</a:t>
            </a:r>
            <a:endParaRPr lang="it-IT" altLang="it-IT" sz="1400">
              <a:solidFill>
                <a:srgbClr val="008080"/>
              </a:solidFill>
            </a:endParaRPr>
          </a:p>
          <a:p>
            <a:pPr eaLnBrk="1" hangingPunct="1"/>
            <a:r>
              <a:rPr lang="en-GB" altLang="it-IT" sz="1400">
                <a:solidFill>
                  <a:srgbClr val="008080"/>
                </a:solidFill>
              </a:rPr>
              <a:t>Proceedings of SPIE Vol. 7719 (2010) pp. 77191B-1/5.</a:t>
            </a:r>
            <a:endParaRPr lang="it-IT" altLang="it-IT" sz="1400">
              <a:solidFill>
                <a:srgbClr val="008080"/>
              </a:solidFill>
            </a:endParaRPr>
          </a:p>
        </p:txBody>
      </p:sp>
      <p:sp>
        <p:nvSpPr>
          <p:cNvPr id="78856" name="CasellaDiTesto 7"/>
          <p:cNvSpPr txBox="1">
            <a:spLocks noChangeArrowheads="1"/>
          </p:cNvSpPr>
          <p:nvPr/>
        </p:nvSpPr>
        <p:spPr bwMode="auto">
          <a:xfrm>
            <a:off x="323850" y="5516563"/>
            <a:ext cx="80645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it-IT" sz="1400">
                <a:solidFill>
                  <a:srgbClr val="0033CC"/>
                </a:solidFill>
              </a:rPr>
              <a:t>S.Berneschi, S.N.B. Bhaktha, A. Chiappini, A. Chiasera, M. Ferrari, C. Kinowski, S. Turrell, C. Trono, M. Brenci, I. Cacciari, G. Nunzi Conti, S. Pelli, G. C. Righini</a:t>
            </a:r>
            <a:r>
              <a:rPr lang="en-GB" altLang="it-IT" sz="1400">
                <a:solidFill>
                  <a:srgbClr val="0033CC"/>
                </a:solidFill>
              </a:rPr>
              <a:t> “Highly photorefractive Eu</a:t>
            </a:r>
            <a:r>
              <a:rPr lang="en-GB" altLang="it-IT" sz="1400" baseline="30000">
                <a:solidFill>
                  <a:srgbClr val="0033CC"/>
                </a:solidFill>
              </a:rPr>
              <a:t>3+</a:t>
            </a:r>
            <a:r>
              <a:rPr lang="en-GB" altLang="it-IT" sz="1400">
                <a:solidFill>
                  <a:srgbClr val="0033CC"/>
                </a:solidFill>
              </a:rPr>
              <a:t> activated sol-gel SiO</a:t>
            </a:r>
            <a:r>
              <a:rPr lang="en-GB" altLang="it-IT" sz="1400" baseline="-25000">
                <a:solidFill>
                  <a:srgbClr val="0033CC"/>
                </a:solidFill>
              </a:rPr>
              <a:t>2</a:t>
            </a:r>
            <a:r>
              <a:rPr lang="en-GB" altLang="it-IT" sz="1400">
                <a:solidFill>
                  <a:srgbClr val="0033CC"/>
                </a:solidFill>
              </a:rPr>
              <a:t> – SnO</a:t>
            </a:r>
            <a:r>
              <a:rPr lang="en-GB" altLang="it-IT" sz="1400" baseline="-25000">
                <a:solidFill>
                  <a:srgbClr val="0033CC"/>
                </a:solidFill>
              </a:rPr>
              <a:t>2</a:t>
            </a:r>
            <a:r>
              <a:rPr lang="en-GB" altLang="it-IT" sz="1400">
                <a:solidFill>
                  <a:srgbClr val="0033CC"/>
                </a:solidFill>
              </a:rPr>
              <a:t> thin film waveguides”</a:t>
            </a:r>
            <a:endParaRPr lang="it-IT" altLang="it-IT" sz="1400">
              <a:solidFill>
                <a:srgbClr val="0033CC"/>
              </a:solidFill>
            </a:endParaRPr>
          </a:p>
          <a:p>
            <a:pPr eaLnBrk="1" hangingPunct="1"/>
            <a:r>
              <a:rPr lang="nl-NL" altLang="it-IT" sz="1400">
                <a:solidFill>
                  <a:srgbClr val="0033CC"/>
                </a:solidFill>
              </a:rPr>
              <a:t>Proceedings of SPIE Vol. 7604 (2010) pp. 76040Z-1/6</a:t>
            </a:r>
            <a:endParaRPr lang="it-IT" altLang="it-IT" sz="1400">
              <a:solidFill>
                <a:srgbClr val="0033CC"/>
              </a:solidFill>
            </a:endParaRPr>
          </a:p>
        </p:txBody>
      </p:sp>
    </p:spTree>
    <p:extLst>
      <p:ext uri="{BB962C8B-B14F-4D97-AF65-F5344CB8AC3E}">
        <p14:creationId xmlns:p14="http://schemas.microsoft.com/office/powerpoint/2010/main" val="9863707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31" name="Text Box 7"/>
          <p:cNvSpPr txBox="1">
            <a:spLocks noChangeArrowheads="1"/>
          </p:cNvSpPr>
          <p:nvPr/>
        </p:nvSpPr>
        <p:spPr bwMode="auto">
          <a:xfrm>
            <a:off x="200025" y="3573463"/>
            <a:ext cx="8674100" cy="1228725"/>
          </a:xfrm>
          <a:prstGeom prst="rect">
            <a:avLst/>
          </a:prstGeom>
          <a:noFill/>
          <a:ln w="9525">
            <a:noFill/>
            <a:miter lim="800000"/>
            <a:headEnd/>
            <a:tailEnd/>
          </a:ln>
          <a:effectLst/>
        </p:spPr>
        <p:txBody>
          <a:bodyPr lIns="82945" tIns="41473" rIns="82945" bIns="41473">
            <a:spAutoFit/>
          </a:bodyPr>
          <a:lstStyle/>
          <a:p>
            <a:pPr marL="625475" algn="ctr" defTabSz="828675" hangingPunct="0">
              <a:lnSpc>
                <a:spcPct val="93000"/>
              </a:lnSpc>
              <a:spcBef>
                <a:spcPts val="0"/>
              </a:spcBef>
              <a:buClr>
                <a:srgbClr val="000000"/>
              </a:buClr>
              <a:buSzPct val="45000"/>
              <a:tabLst>
                <a:tab pos="1433513" algn="l"/>
              </a:tabLst>
              <a:defRPr/>
            </a:pPr>
            <a:r>
              <a:rPr lang="en-US" sz="4000" cap="small" dirty="0">
                <a:solidFill>
                  <a:srgbClr val="0033CC"/>
                </a:solidFill>
                <a:cs typeface="Times New Roman" pitchFamily="18" charset="0"/>
              </a:rPr>
              <a:t>Opals: a suitable photonic structure for light confinement</a:t>
            </a:r>
          </a:p>
        </p:txBody>
      </p:sp>
      <p:grpSp>
        <p:nvGrpSpPr>
          <p:cNvPr id="38915" name="Gruppo 1"/>
          <p:cNvGrpSpPr>
            <a:grpSpLocks/>
          </p:cNvGrpSpPr>
          <p:nvPr/>
        </p:nvGrpSpPr>
        <p:grpSpPr bwMode="auto">
          <a:xfrm>
            <a:off x="422275" y="128588"/>
            <a:ext cx="8229600" cy="1428750"/>
            <a:chOff x="422275" y="128446"/>
            <a:chExt cx="8229600" cy="1428892"/>
          </a:xfrm>
        </p:grpSpPr>
        <p:grpSp>
          <p:nvGrpSpPr>
            <p:cNvPr id="38917" name="Gruppo 2"/>
            <p:cNvGrpSpPr>
              <a:grpSpLocks/>
            </p:cNvGrpSpPr>
            <p:nvPr/>
          </p:nvGrpSpPr>
          <p:grpSpPr bwMode="auto">
            <a:xfrm>
              <a:off x="422275" y="252413"/>
              <a:ext cx="8229600" cy="1304925"/>
              <a:chOff x="457200" y="389793"/>
              <a:chExt cx="8229600" cy="1305062"/>
            </a:xfrm>
          </p:grpSpPr>
          <p:sp>
            <p:nvSpPr>
              <p:cNvPr id="38919" name="WordArt 50"/>
              <p:cNvSpPr>
                <a:spLocks noChangeAspect="1" noChangeArrowheads="1" noChangeShapeType="1" noTextEdit="1"/>
              </p:cNvSpPr>
              <p:nvPr/>
            </p:nvSpPr>
            <p:spPr bwMode="auto">
              <a:xfrm>
                <a:off x="1979712" y="389793"/>
                <a:ext cx="1078323" cy="153721"/>
              </a:xfrm>
              <a:prstGeom prst="rect">
                <a:avLst/>
              </a:prstGeom>
            </p:spPr>
            <p:txBody>
              <a:bodyPr wrap="none" fromWordArt="1">
                <a:prstTxWarp prst="textPlain">
                  <a:avLst>
                    <a:gd name="adj" fmla="val 50000"/>
                  </a:avLst>
                </a:prstTxWarp>
                <a:scene3d>
                  <a:camera prst="legacyPerspectiveTopRight"/>
                  <a:lightRig rig="legacyHarsh3" dir="b"/>
                </a:scene3d>
                <a:sp3d extrusionH="887400" prstMaterial="legacyMatte">
                  <a:extrusionClr>
                    <a:srgbClr val="C0C0C0"/>
                  </a:extrusionClr>
                </a:sp3d>
              </a:bodyPr>
              <a:lstStyle/>
              <a:p>
                <a:pPr algn="ctr"/>
                <a:r>
                  <a:rPr lang="it-IT" sz="2000" kern="10">
                    <a:ln w="9525">
                      <a:round/>
                      <a:headEnd/>
                      <a:tailEnd/>
                    </a:ln>
                    <a:gradFill rotWithShape="1">
                      <a:gsLst>
                        <a:gs pos="0">
                          <a:srgbClr val="FF0000"/>
                        </a:gs>
                        <a:gs pos="100000">
                          <a:srgbClr val="FFCCCC"/>
                        </a:gs>
                      </a:gsLst>
                      <a:lin ang="18900000" scaled="1"/>
                    </a:gradFill>
                    <a:latin typeface="Arial Black"/>
                  </a:rPr>
                  <a:t>CNR DSFTM</a:t>
                </a:r>
              </a:p>
            </p:txBody>
          </p:sp>
          <p:pic>
            <p:nvPicPr>
              <p:cNvPr id="389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8680"/>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89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28446"/>
              <a:ext cx="354171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ttangolo 2"/>
          <p:cNvSpPr/>
          <p:nvPr/>
        </p:nvSpPr>
        <p:spPr>
          <a:xfrm>
            <a:off x="2268538" y="2133600"/>
            <a:ext cx="4983162" cy="768350"/>
          </a:xfrm>
          <a:prstGeom prst="rect">
            <a:avLst/>
          </a:prstGeom>
        </p:spPr>
        <p:txBody>
          <a:bodyPr wrap="none">
            <a:spAutoFit/>
          </a:bodyPr>
          <a:lstStyle/>
          <a:p>
            <a:pPr>
              <a:defRPr/>
            </a:pPr>
            <a:r>
              <a:rPr lang="en-US" sz="4400" cap="small" dirty="0">
                <a:solidFill>
                  <a:srgbClr val="006666"/>
                </a:solidFill>
                <a:cs typeface="Times New Roman" pitchFamily="18" charset="0"/>
              </a:rPr>
              <a:t>Photonic Crystals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pic>
        <p:nvPicPr>
          <p:cNvPr id="39939" name="Picture 3" descr="synthesis Sto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2276475"/>
            <a:ext cx="37909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4"/>
          <p:cNvSpPr txBox="1">
            <a:spLocks noChangeArrowheads="1"/>
          </p:cNvSpPr>
          <p:nvPr/>
        </p:nvSpPr>
        <p:spPr bwMode="auto">
          <a:xfrm>
            <a:off x="5076825" y="1700213"/>
            <a:ext cx="3240088" cy="47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180000"/>
              </a:lnSpc>
              <a:spcBef>
                <a:spcPct val="50000"/>
              </a:spcBef>
              <a:buFontTx/>
              <a:buNone/>
            </a:pPr>
            <a:r>
              <a:rPr lang="en-US" altLang="it-IT" sz="1400" b="1" i="1">
                <a:solidFill>
                  <a:srgbClr val="000099"/>
                </a:solidFill>
                <a:latin typeface="Arial" pitchFamily="34" charset="0"/>
                <a:ea typeface="SimSun" pitchFamily="2" charset="-122"/>
              </a:rPr>
              <a:t>Silica Spheres</a:t>
            </a:r>
          </a:p>
        </p:txBody>
      </p:sp>
      <p:sp>
        <p:nvSpPr>
          <p:cNvPr id="39941" name="Text Box 5"/>
          <p:cNvSpPr txBox="1">
            <a:spLocks noChangeArrowheads="1"/>
          </p:cNvSpPr>
          <p:nvPr/>
        </p:nvSpPr>
        <p:spPr bwMode="auto">
          <a:xfrm>
            <a:off x="250825" y="5589588"/>
            <a:ext cx="8547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2000"/>
              <a:t>The reaction takes place at room temperature and </a:t>
            </a:r>
          </a:p>
          <a:p>
            <a:pPr>
              <a:spcBef>
                <a:spcPct val="0"/>
              </a:spcBef>
              <a:buFontTx/>
              <a:buNone/>
            </a:pPr>
            <a:r>
              <a:rPr lang="en-US" altLang="it-IT" sz="2000" b="1" u="sng">
                <a:solidFill>
                  <a:srgbClr val="FF3300"/>
                </a:solidFill>
              </a:rPr>
              <a:t>we can control the particle size through the concentration of a single reactive.</a:t>
            </a:r>
            <a:endParaRPr lang="it-IT" altLang="it-IT" sz="2000" b="1" u="sng">
              <a:solidFill>
                <a:srgbClr val="FF3300"/>
              </a:solidFill>
            </a:endParaRPr>
          </a:p>
        </p:txBody>
      </p:sp>
      <p:sp>
        <p:nvSpPr>
          <p:cNvPr id="39942" name="Text Box 6"/>
          <p:cNvSpPr txBox="1">
            <a:spLocks noChangeArrowheads="1"/>
          </p:cNvSpPr>
          <p:nvPr/>
        </p:nvSpPr>
        <p:spPr bwMode="auto">
          <a:xfrm>
            <a:off x="395288" y="1052513"/>
            <a:ext cx="3529012" cy="1311275"/>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lnSpc>
                <a:spcPct val="110000"/>
              </a:lnSpc>
              <a:spcBef>
                <a:spcPct val="50000"/>
              </a:spcBef>
              <a:buFontTx/>
              <a:buChar char="o"/>
            </a:pPr>
            <a:r>
              <a:rPr lang="it-IT" altLang="it-IT" sz="1800">
                <a:latin typeface="Arial" pitchFamily="34" charset="0"/>
                <a:ea typeface="SimSun" pitchFamily="2" charset="-122"/>
              </a:rPr>
              <a:t>[</a:t>
            </a:r>
            <a:r>
              <a:rPr lang="it-IT" altLang="it-IT" sz="1800" i="1">
                <a:latin typeface="Arial" pitchFamily="34" charset="0"/>
                <a:ea typeface="SimSun" pitchFamily="2" charset="-122"/>
              </a:rPr>
              <a:t>TEOS] = 0.22 M</a:t>
            </a:r>
          </a:p>
          <a:p>
            <a:pPr algn="just">
              <a:lnSpc>
                <a:spcPct val="110000"/>
              </a:lnSpc>
              <a:spcBef>
                <a:spcPct val="50000"/>
              </a:spcBef>
              <a:buFontTx/>
              <a:buChar char="o"/>
            </a:pPr>
            <a:r>
              <a:rPr lang="it-IT" altLang="it-IT" sz="1800" i="1">
                <a:latin typeface="Arial" pitchFamily="34" charset="0"/>
                <a:ea typeface="SimSun" pitchFamily="2" charset="-122"/>
              </a:rPr>
              <a:t>[NH</a:t>
            </a:r>
            <a:r>
              <a:rPr lang="it-IT" altLang="it-IT" sz="1800" i="1" baseline="-25000">
                <a:latin typeface="Arial" pitchFamily="34" charset="0"/>
                <a:ea typeface="SimSun" pitchFamily="2" charset="-122"/>
              </a:rPr>
              <a:t>3</a:t>
            </a:r>
            <a:r>
              <a:rPr lang="it-IT" altLang="it-IT" sz="1800" i="1">
                <a:latin typeface="Arial" pitchFamily="34" charset="0"/>
                <a:ea typeface="SimSun" pitchFamily="2" charset="-122"/>
              </a:rPr>
              <a:t>] = 1.0 M</a:t>
            </a:r>
          </a:p>
          <a:p>
            <a:pPr algn="just">
              <a:lnSpc>
                <a:spcPct val="110000"/>
              </a:lnSpc>
              <a:spcBef>
                <a:spcPct val="50000"/>
              </a:spcBef>
              <a:buFontTx/>
              <a:buChar char="o"/>
            </a:pPr>
            <a:r>
              <a:rPr lang="it-IT" altLang="it-IT" sz="1800" i="1">
                <a:latin typeface="Arial" pitchFamily="34" charset="0"/>
                <a:ea typeface="SimSun" pitchFamily="2" charset="-122"/>
              </a:rPr>
              <a:t>[H</a:t>
            </a:r>
            <a:r>
              <a:rPr lang="it-IT" altLang="it-IT" sz="1800" i="1" baseline="-25000">
                <a:latin typeface="Arial" pitchFamily="34" charset="0"/>
                <a:ea typeface="SimSun" pitchFamily="2" charset="-122"/>
              </a:rPr>
              <a:t>2</a:t>
            </a:r>
            <a:r>
              <a:rPr lang="it-IT" altLang="it-IT" sz="1800" i="1">
                <a:latin typeface="Arial" pitchFamily="34" charset="0"/>
                <a:ea typeface="SimSun" pitchFamily="2" charset="-122"/>
              </a:rPr>
              <a:t>0] = 15.0 M</a:t>
            </a:r>
            <a:r>
              <a:rPr lang="it-IT" altLang="it-IT" sz="1800" i="1">
                <a:solidFill>
                  <a:schemeClr val="hlink"/>
                </a:solidFill>
                <a:latin typeface="Arial" pitchFamily="34" charset="0"/>
                <a:ea typeface="SimSun" pitchFamily="2" charset="-122"/>
              </a:rPr>
              <a:t> </a:t>
            </a:r>
          </a:p>
        </p:txBody>
      </p:sp>
      <p:sp>
        <p:nvSpPr>
          <p:cNvPr id="39943" name="Text Box 7"/>
          <p:cNvSpPr txBox="1">
            <a:spLocks noChangeArrowheads="1"/>
          </p:cNvSpPr>
          <p:nvPr/>
        </p:nvSpPr>
        <p:spPr bwMode="auto">
          <a:xfrm>
            <a:off x="395288" y="188913"/>
            <a:ext cx="3013075" cy="641350"/>
          </a:xfrm>
          <a:prstGeom prst="rect">
            <a:avLst/>
          </a:prstGeom>
          <a:gradFill rotWithShape="1">
            <a:gsLst>
              <a:gs pos="0">
                <a:srgbClr val="FF3300">
                  <a:alpha val="60001"/>
                </a:srgbClr>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180000"/>
              </a:lnSpc>
              <a:spcBef>
                <a:spcPct val="0"/>
              </a:spcBef>
              <a:buFontTx/>
              <a:buNone/>
            </a:pPr>
            <a:r>
              <a:rPr lang="it-IT" altLang="it-IT" sz="2000" b="1" i="1">
                <a:latin typeface="Arial" pitchFamily="34" charset="0"/>
                <a:ea typeface="SimSun" pitchFamily="2" charset="-122"/>
              </a:rPr>
              <a:t>Molar Concentrations</a:t>
            </a:r>
          </a:p>
        </p:txBody>
      </p:sp>
      <p:pic>
        <p:nvPicPr>
          <p:cNvPr id="39944" name="Picture 8" descr="SILICA2"/>
          <p:cNvPicPr>
            <a:picLocks noChangeAspect="1" noChangeArrowheads="1"/>
          </p:cNvPicPr>
          <p:nvPr/>
        </p:nvPicPr>
        <p:blipFill>
          <a:blip r:embed="rId5" cstate="print">
            <a:extLst>
              <a:ext uri="{28A0092B-C50C-407E-A947-70E740481C1C}">
                <a14:useLocalDpi xmlns:a14="http://schemas.microsoft.com/office/drawing/2010/main" val="0"/>
              </a:ext>
            </a:extLst>
          </a:blip>
          <a:srcRect l="18672" t="22705"/>
          <a:stretch>
            <a:fillRect/>
          </a:stretch>
        </p:blipFill>
        <p:spPr bwMode="auto">
          <a:xfrm>
            <a:off x="468313" y="2997200"/>
            <a:ext cx="35528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Rectangle 9"/>
          <p:cNvSpPr>
            <a:spLocks noChangeArrowheads="1"/>
          </p:cNvSpPr>
          <p:nvPr/>
        </p:nvSpPr>
        <p:spPr bwMode="auto">
          <a:xfrm>
            <a:off x="4140200" y="4868863"/>
            <a:ext cx="48244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2400" b="1"/>
              <a:t>high uniformity </a:t>
            </a:r>
            <a:r>
              <a:rPr lang="en-US" altLang="it-IT" sz="2400"/>
              <a:t>of </a:t>
            </a:r>
            <a:r>
              <a:rPr lang="en-US" altLang="it-IT" sz="2400" b="1" i="1">
                <a:solidFill>
                  <a:srgbClr val="FF0000"/>
                </a:solidFill>
              </a:rPr>
              <a:t>silica spheres</a:t>
            </a:r>
            <a:r>
              <a:rPr lang="en-US" altLang="it-IT" sz="2400"/>
              <a:t> </a:t>
            </a:r>
          </a:p>
          <a:p>
            <a:pPr>
              <a:spcBef>
                <a:spcPct val="0"/>
              </a:spcBef>
              <a:buFontTx/>
              <a:buNone/>
            </a:pPr>
            <a:r>
              <a:rPr lang="en-US" altLang="it-IT" sz="2000"/>
              <a:t>(less than 5% of dispersion in diameter)</a:t>
            </a:r>
          </a:p>
        </p:txBody>
      </p:sp>
      <p:sp>
        <p:nvSpPr>
          <p:cNvPr id="482314" name="Rectangle 10"/>
          <p:cNvSpPr>
            <a:spLocks noChangeArrowheads="1"/>
          </p:cNvSpPr>
          <p:nvPr/>
        </p:nvSpPr>
        <p:spPr bwMode="auto">
          <a:xfrm>
            <a:off x="395288" y="2565400"/>
            <a:ext cx="3671887" cy="396875"/>
          </a:xfrm>
          <a:prstGeom prst="rect">
            <a:avLst/>
          </a:prstGeom>
          <a:gradFill rotWithShape="1">
            <a:gsLst>
              <a:gs pos="0">
                <a:schemeClr val="bg1"/>
              </a:gs>
              <a:gs pos="5000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sz="2000"/>
              <a:t>the </a:t>
            </a:r>
            <a:r>
              <a:rPr lang="en-US" sz="2000" b="1" u="sng"/>
              <a:t>dimension of </a:t>
            </a:r>
            <a:r>
              <a:rPr lang="en-US" sz="2000"/>
              <a:t>:</a:t>
            </a:r>
            <a:r>
              <a:rPr lang="en-US" sz="2000" b="1">
                <a:solidFill>
                  <a:srgbClr val="FF3300"/>
                </a:solidFill>
                <a:effectLst>
                  <a:outerShdw blurRad="38100" dist="38100" dir="2700000" algn="tl">
                    <a:srgbClr val="000000"/>
                  </a:outerShdw>
                </a:effectLst>
              </a:rPr>
              <a:t>~255nm</a:t>
            </a:r>
          </a:p>
        </p:txBody>
      </p:sp>
      <p:sp>
        <p:nvSpPr>
          <p:cNvPr id="39947" name="Text Box 11"/>
          <p:cNvSpPr txBox="1">
            <a:spLocks noChangeArrowheads="1"/>
          </p:cNvSpPr>
          <p:nvPr/>
        </p:nvSpPr>
        <p:spPr bwMode="auto">
          <a:xfrm>
            <a:off x="5292725" y="123825"/>
            <a:ext cx="3013075" cy="641350"/>
          </a:xfrm>
          <a:prstGeom prst="rect">
            <a:avLst/>
          </a:prstGeom>
          <a:gradFill rotWithShape="1">
            <a:gsLst>
              <a:gs pos="0">
                <a:schemeClr val="accent1">
                  <a:alpha val="60001"/>
                </a:schemeClr>
              </a:gs>
              <a:gs pos="100000">
                <a:srgbClr val="FF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180000"/>
              </a:lnSpc>
              <a:spcBef>
                <a:spcPct val="0"/>
              </a:spcBef>
              <a:buFontTx/>
              <a:buNone/>
            </a:pPr>
            <a:r>
              <a:rPr lang="it-IT" altLang="it-IT" sz="2000" b="1" i="1">
                <a:solidFill>
                  <a:srgbClr val="000099"/>
                </a:solidFill>
                <a:latin typeface="Arial" pitchFamily="34" charset="0"/>
                <a:ea typeface="SimSun" pitchFamily="2" charset="-122"/>
              </a:rPr>
              <a:t>Stober  Methods</a:t>
            </a:r>
          </a:p>
        </p:txBody>
      </p:sp>
      <p:graphicFrame>
        <p:nvGraphicFramePr>
          <p:cNvPr id="39948" name="Object 12"/>
          <p:cNvGraphicFramePr>
            <a:graphicFrameLocks noGrp="1" noChangeAspect="1"/>
          </p:cNvGraphicFramePr>
          <p:nvPr>
            <p:ph sz="half" idx="1"/>
          </p:nvPr>
        </p:nvGraphicFramePr>
        <p:xfrm>
          <a:off x="4643438" y="836613"/>
          <a:ext cx="4176712" cy="377825"/>
        </p:xfrm>
        <a:graphic>
          <a:graphicData uri="http://schemas.openxmlformats.org/presentationml/2006/ole">
            <mc:AlternateContent xmlns:mc="http://schemas.openxmlformats.org/markup-compatibility/2006">
              <mc:Choice xmlns:v="urn:schemas-microsoft-com:vml" Requires="v">
                <p:oleObj spid="_x0000_s40054" name="Equazione" r:id="rId6" imgW="2895600" imgH="228600" progId="Equation.3">
                  <p:embed/>
                </p:oleObj>
              </mc:Choice>
              <mc:Fallback>
                <p:oleObj name="Equazione" r:id="rId6" imgW="2895600" imgH="228600" progId="Equation.3">
                  <p:embed/>
                  <p:pic>
                    <p:nvPicPr>
                      <p:cNvPr id="0" name="Object 1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836613"/>
                        <a:ext cx="4176712" cy="37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9" name="Object 13"/>
          <p:cNvGraphicFramePr>
            <a:graphicFrameLocks noGrp="1" noChangeAspect="1"/>
          </p:cNvGraphicFramePr>
          <p:nvPr>
            <p:ph sz="half" idx="2"/>
          </p:nvPr>
        </p:nvGraphicFramePr>
        <p:xfrm>
          <a:off x="5580063" y="1409700"/>
          <a:ext cx="2592387" cy="363538"/>
        </p:xfrm>
        <a:graphic>
          <a:graphicData uri="http://schemas.openxmlformats.org/presentationml/2006/ole">
            <mc:AlternateContent xmlns:mc="http://schemas.openxmlformats.org/markup-compatibility/2006">
              <mc:Choice xmlns:v="urn:schemas-microsoft-com:vml" Requires="v">
                <p:oleObj spid="_x0000_s40055" name="Equazione" r:id="rId8" imgW="1625600" imgH="228600" progId="Equation.3">
                  <p:embed/>
                </p:oleObj>
              </mc:Choice>
              <mc:Fallback>
                <p:oleObj name="Equazione" r:id="rId8" imgW="1625600" imgH="228600" progId="Equation.3">
                  <p:embed/>
                  <p:pic>
                    <p:nvPicPr>
                      <p:cNvPr id="0" name="Object 13"/>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0063" y="1409700"/>
                        <a:ext cx="2592387"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87" name="Rectangle 11"/>
          <p:cNvSpPr>
            <a:spLocks noChangeArrowheads="1"/>
          </p:cNvSpPr>
          <p:nvPr/>
        </p:nvSpPr>
        <p:spPr bwMode="auto">
          <a:xfrm>
            <a:off x="468313" y="188913"/>
            <a:ext cx="8135937" cy="1079500"/>
          </a:xfrm>
          <a:prstGeom prst="rect">
            <a:avLst/>
          </a:prstGeom>
          <a:noFill/>
          <a:ln w="9525">
            <a:noFill/>
            <a:miter lim="800000"/>
            <a:headEnd/>
            <a:tailEnd/>
          </a:ln>
          <a:effectLst/>
        </p:spPr>
        <p:txBody>
          <a:bodyPr anchor="ctr"/>
          <a:lstStyle/>
          <a:p>
            <a:pPr algn="ctr">
              <a:defRPr/>
            </a:pPr>
            <a:r>
              <a:rPr lang="en-US" sz="3200" dirty="0">
                <a:solidFill>
                  <a:srgbClr val="FF0000"/>
                </a:solidFill>
                <a:effectLst>
                  <a:outerShdw blurRad="38100" dist="38100" dir="2700000" algn="tl">
                    <a:srgbClr val="C0C0C0"/>
                  </a:outerShdw>
                </a:effectLst>
              </a:rPr>
              <a:t>3D Photonic Crystals bottom-up approach </a:t>
            </a:r>
          </a:p>
        </p:txBody>
      </p:sp>
      <p:sp>
        <p:nvSpPr>
          <p:cNvPr id="357389" name="Text Box 13"/>
          <p:cNvSpPr txBox="1">
            <a:spLocks noChangeArrowheads="1"/>
          </p:cNvSpPr>
          <p:nvPr/>
        </p:nvSpPr>
        <p:spPr bwMode="auto">
          <a:xfrm>
            <a:off x="366713" y="2636838"/>
            <a:ext cx="2808287" cy="558800"/>
          </a:xfrm>
          <a:prstGeom prst="rect">
            <a:avLst/>
          </a:prstGeom>
          <a:solidFill>
            <a:srgbClr val="FFFF99"/>
          </a:solidFill>
          <a:ln w="9525">
            <a:solidFill>
              <a:srgbClr val="00FF00"/>
            </a:solidFill>
            <a:miter lim="800000"/>
            <a:headEnd/>
            <a:tailEnd/>
          </a:ln>
          <a:effectLst/>
        </p:spPr>
        <p:txBody>
          <a:bodyPr>
            <a:spAutoFit/>
          </a:bodyPr>
          <a:lstStyle/>
          <a:p>
            <a:pPr algn="ctr" eaLnBrk="0" hangingPunct="0">
              <a:spcBef>
                <a:spcPct val="50000"/>
              </a:spcBef>
              <a:defRPr/>
            </a:pPr>
            <a:r>
              <a:rPr lang="it-IT" sz="3000" b="1" i="1" dirty="0">
                <a:solidFill>
                  <a:srgbClr val="F5902B"/>
                </a:solidFill>
                <a:effectLst>
                  <a:outerShdw blurRad="38100" dist="38100" dir="2700000" algn="tl">
                    <a:srgbClr val="000000"/>
                  </a:outerShdw>
                </a:effectLst>
              </a:rPr>
              <a:t>Low </a:t>
            </a:r>
            <a:r>
              <a:rPr lang="it-IT" sz="3000" b="1" i="1" dirty="0" err="1">
                <a:solidFill>
                  <a:srgbClr val="F5902B"/>
                </a:solidFill>
                <a:effectLst>
                  <a:outerShdw blurRad="38100" dist="38100" dir="2700000" algn="tl">
                    <a:srgbClr val="000000"/>
                  </a:outerShdw>
                </a:effectLst>
              </a:rPr>
              <a:t>cost</a:t>
            </a:r>
            <a:endParaRPr lang="it-IT" sz="3000" b="1" i="1" dirty="0">
              <a:solidFill>
                <a:srgbClr val="F5902B"/>
              </a:solidFill>
              <a:effectLst>
                <a:outerShdw blurRad="38100" dist="38100" dir="2700000" algn="tl">
                  <a:srgbClr val="000000"/>
                </a:outerShdw>
              </a:effectLst>
            </a:endParaRPr>
          </a:p>
        </p:txBody>
      </p:sp>
      <p:sp>
        <p:nvSpPr>
          <p:cNvPr id="357390" name="Text Box 14"/>
          <p:cNvSpPr txBox="1">
            <a:spLocks noChangeArrowheads="1"/>
          </p:cNvSpPr>
          <p:nvPr/>
        </p:nvSpPr>
        <p:spPr bwMode="auto">
          <a:xfrm>
            <a:off x="574675" y="3940175"/>
            <a:ext cx="1728788" cy="558800"/>
          </a:xfrm>
          <a:prstGeom prst="rect">
            <a:avLst/>
          </a:prstGeom>
          <a:solidFill>
            <a:srgbClr val="FFFF99"/>
          </a:solidFill>
          <a:ln w="9525">
            <a:solidFill>
              <a:srgbClr val="00FF00"/>
            </a:solidFill>
            <a:miter lim="800000"/>
            <a:headEnd/>
            <a:tailEnd/>
          </a:ln>
          <a:effectLst/>
        </p:spPr>
        <p:txBody>
          <a:bodyPr>
            <a:spAutoFit/>
          </a:bodyPr>
          <a:lstStyle/>
          <a:p>
            <a:pPr algn="ctr" eaLnBrk="0" hangingPunct="0">
              <a:spcBef>
                <a:spcPct val="50000"/>
              </a:spcBef>
              <a:defRPr/>
            </a:pPr>
            <a:r>
              <a:rPr lang="it-IT" sz="3000" b="1" i="1">
                <a:solidFill>
                  <a:srgbClr val="F5902B"/>
                </a:solidFill>
                <a:effectLst>
                  <a:outerShdw blurRad="38100" dist="38100" dir="2700000" algn="tl">
                    <a:srgbClr val="000000"/>
                  </a:outerShdw>
                </a:effectLst>
              </a:rPr>
              <a:t>“Easy”</a:t>
            </a:r>
          </a:p>
        </p:txBody>
      </p:sp>
      <p:sp>
        <p:nvSpPr>
          <p:cNvPr id="357391" name="Text Box 15"/>
          <p:cNvSpPr txBox="1">
            <a:spLocks noChangeArrowheads="1"/>
          </p:cNvSpPr>
          <p:nvPr/>
        </p:nvSpPr>
        <p:spPr bwMode="auto">
          <a:xfrm>
            <a:off x="2543175" y="1446213"/>
            <a:ext cx="3763963" cy="931862"/>
          </a:xfrm>
          <a:prstGeom prst="rect">
            <a:avLst/>
          </a:prstGeom>
          <a:noFill/>
          <a:ln w="9525">
            <a:noFill/>
            <a:miter lim="800000"/>
            <a:headEnd/>
            <a:tailEnd/>
          </a:ln>
          <a:effectLst/>
        </p:spPr>
        <p:txBody>
          <a:bodyPr wrap="none">
            <a:spAutoFit/>
          </a:bodyPr>
          <a:lstStyle/>
          <a:p>
            <a:pPr algn="ctr" eaLnBrk="0" hangingPunct="0">
              <a:defRPr/>
            </a:pPr>
            <a:r>
              <a:rPr lang="it-IT" b="1" i="1" dirty="0" err="1">
                <a:solidFill>
                  <a:srgbClr val="FF0000"/>
                </a:solidFill>
                <a:effectLst>
                  <a:outerShdw blurRad="38100" dist="38100" dir="2700000" algn="tl">
                    <a:srgbClr val="000000"/>
                  </a:outerShdw>
                </a:effectLst>
              </a:rPr>
              <a:t>Self-Assembling</a:t>
            </a:r>
            <a:endParaRPr lang="it-IT" b="1" i="1" dirty="0">
              <a:solidFill>
                <a:srgbClr val="FF0000"/>
              </a:solidFill>
              <a:effectLst>
                <a:outerShdw blurRad="38100" dist="38100" dir="2700000" algn="tl">
                  <a:srgbClr val="000000"/>
                </a:outerShdw>
              </a:effectLst>
            </a:endParaRPr>
          </a:p>
          <a:p>
            <a:pPr algn="ctr" eaLnBrk="0" hangingPunct="0">
              <a:lnSpc>
                <a:spcPct val="130000"/>
              </a:lnSpc>
              <a:defRPr/>
            </a:pPr>
            <a:r>
              <a:rPr lang="it-IT" b="1" i="1" dirty="0" err="1">
                <a:solidFill>
                  <a:srgbClr val="FF0000"/>
                </a:solidFill>
                <a:effectLst>
                  <a:outerShdw blurRad="38100" dist="38100" dir="2700000" algn="tl">
                    <a:srgbClr val="000000"/>
                  </a:outerShdw>
                </a:effectLst>
              </a:rPr>
              <a:t>colloidal</a:t>
            </a:r>
            <a:r>
              <a:rPr lang="it-IT" b="1" i="1" dirty="0">
                <a:solidFill>
                  <a:srgbClr val="FF0000"/>
                </a:solidFill>
                <a:effectLst>
                  <a:outerShdw blurRad="38100" dist="38100" dir="2700000" algn="tl">
                    <a:srgbClr val="000000"/>
                  </a:outerShdw>
                </a:effectLst>
              </a:rPr>
              <a:t> </a:t>
            </a:r>
            <a:r>
              <a:rPr lang="it-IT" b="1" i="1" dirty="0" err="1">
                <a:solidFill>
                  <a:srgbClr val="FF0000"/>
                </a:solidFill>
                <a:effectLst>
                  <a:outerShdw blurRad="38100" dist="38100" dir="2700000" algn="tl">
                    <a:srgbClr val="000000"/>
                  </a:outerShdw>
                </a:effectLst>
              </a:rPr>
              <a:t>nano-microspheres</a:t>
            </a:r>
            <a:endParaRPr lang="it-IT" b="1" i="1" dirty="0">
              <a:solidFill>
                <a:srgbClr val="FF0000"/>
              </a:solidFill>
              <a:effectLst>
                <a:outerShdw blurRad="38100" dist="38100" dir="2700000" algn="tl">
                  <a:srgbClr val="000000"/>
                </a:outerShdw>
              </a:effectLst>
            </a:endParaRPr>
          </a:p>
        </p:txBody>
      </p:sp>
      <p:sp>
        <p:nvSpPr>
          <p:cNvPr id="40966" name="Oval 17"/>
          <p:cNvSpPr>
            <a:spLocks noChangeArrowheads="1"/>
          </p:cNvSpPr>
          <p:nvPr/>
        </p:nvSpPr>
        <p:spPr bwMode="auto">
          <a:xfrm>
            <a:off x="2001838" y="1120775"/>
            <a:ext cx="4683125" cy="1584325"/>
          </a:xfrm>
          <a:prstGeom prst="ellipse">
            <a:avLst/>
          </a:prstGeom>
          <a:noFill/>
          <a:ln w="4445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solidFill>
                <a:srgbClr val="000000"/>
              </a:solidFill>
            </a:endParaRPr>
          </a:p>
        </p:txBody>
      </p:sp>
      <p:sp>
        <p:nvSpPr>
          <p:cNvPr id="40967" name="Rectangle 19"/>
          <p:cNvSpPr>
            <a:spLocks noChangeArrowheads="1"/>
          </p:cNvSpPr>
          <p:nvPr/>
        </p:nvSpPr>
        <p:spPr bwMode="auto">
          <a:xfrm>
            <a:off x="458788" y="4641850"/>
            <a:ext cx="4076700" cy="461963"/>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it-IT" sz="2400">
                <a:solidFill>
                  <a:srgbClr val="000000"/>
                </a:solidFill>
              </a:rPr>
              <a:t>relative easiness of preparation </a:t>
            </a:r>
          </a:p>
        </p:txBody>
      </p:sp>
      <p:sp>
        <p:nvSpPr>
          <p:cNvPr id="40968" name="Rectangle 20"/>
          <p:cNvSpPr>
            <a:spLocks noChangeArrowheads="1"/>
          </p:cNvSpPr>
          <p:nvPr/>
        </p:nvSpPr>
        <p:spPr bwMode="auto">
          <a:xfrm>
            <a:off x="395288" y="3355975"/>
            <a:ext cx="4400550" cy="461963"/>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it-IT" sz="2400">
                <a:solidFill>
                  <a:srgbClr val="000000"/>
                </a:solidFill>
              </a:rPr>
              <a:t>associated with their manufacture </a:t>
            </a:r>
          </a:p>
        </p:txBody>
      </p:sp>
      <p:pic>
        <p:nvPicPr>
          <p:cNvPr id="4096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650" y="2565400"/>
            <a:ext cx="27844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CasellaDiTesto 1"/>
          <p:cNvSpPr txBox="1">
            <a:spLocks noChangeArrowheads="1"/>
          </p:cNvSpPr>
          <p:nvPr/>
        </p:nvSpPr>
        <p:spPr bwMode="auto">
          <a:xfrm>
            <a:off x="395288" y="5248275"/>
            <a:ext cx="863441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it-IT" sz="1600">
                <a:solidFill>
                  <a:srgbClr val="FF0000"/>
                </a:solidFill>
              </a:rPr>
              <a:t>AFM image of the top surface of the opal formed by spin-coating technique of 236 nm diameter polystyrene spheres. </a:t>
            </a:r>
          </a:p>
          <a:p>
            <a:pPr algn="just" eaLnBrk="1" hangingPunct="1">
              <a:spcBef>
                <a:spcPct val="0"/>
              </a:spcBef>
              <a:buFontTx/>
              <a:buNone/>
            </a:pPr>
            <a:r>
              <a:rPr lang="it-IT" altLang="it-IT" sz="1200">
                <a:solidFill>
                  <a:srgbClr val="336699"/>
                </a:solidFill>
              </a:rPr>
              <a:t>A.Chiappini, C. Armellini, A. Chiasera, M. Ferrari, L. Fortes, M. Clara Gonçalves, R. Guider, Y. Jestin, R Retoux, G. Nunzi Conti, S. Pelli, Rui M. Almeida, and G.C. Righini. “An alternative method to obtain directs opal photonic crystals structures”</a:t>
            </a:r>
            <a:r>
              <a:rPr lang="en-US" altLang="it-IT" sz="1200">
                <a:solidFill>
                  <a:srgbClr val="336699"/>
                </a:solidFill>
              </a:rPr>
              <a:t> Journal of Non-Crystalline Solids 355 (2009) pp. 1167-1170</a:t>
            </a:r>
            <a:endParaRPr lang="it-IT" altLang="it-IT" sz="1200">
              <a:solidFill>
                <a:srgbClr val="336699"/>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36" name="Rectangle 12"/>
          <p:cNvSpPr>
            <a:spLocks noChangeArrowheads="1"/>
          </p:cNvSpPr>
          <p:nvPr/>
        </p:nvSpPr>
        <p:spPr bwMode="auto">
          <a:xfrm>
            <a:off x="1908175" y="188913"/>
            <a:ext cx="5997575" cy="792162"/>
          </a:xfrm>
          <a:prstGeom prst="rect">
            <a:avLst/>
          </a:prstGeom>
          <a:noFill/>
          <a:ln w="9525">
            <a:noFill/>
            <a:miter lim="800000"/>
            <a:headEnd/>
            <a:tailEnd/>
          </a:ln>
          <a:effectLst/>
        </p:spPr>
        <p:txBody>
          <a:bodyPr anchor="ctr"/>
          <a:lstStyle/>
          <a:p>
            <a:pPr algn="r">
              <a:defRPr/>
            </a:pPr>
            <a:r>
              <a:rPr lang="en-US" sz="3200" dirty="0">
                <a:solidFill>
                  <a:srgbClr val="0033CC"/>
                </a:solidFill>
                <a:effectLst>
                  <a:outerShdw blurRad="38100" dist="38100" dir="2700000" algn="tl">
                    <a:srgbClr val="C0C0C0"/>
                  </a:outerShdw>
                </a:effectLst>
              </a:rPr>
              <a:t>Polystyrene </a:t>
            </a:r>
            <a:r>
              <a:rPr lang="en-US" sz="3200" dirty="0" err="1">
                <a:solidFill>
                  <a:srgbClr val="0033CC"/>
                </a:solidFill>
                <a:effectLst>
                  <a:outerShdw blurRad="38100" dist="38100" dir="2700000" algn="tl">
                    <a:srgbClr val="C0C0C0"/>
                  </a:outerShdw>
                </a:effectLst>
              </a:rPr>
              <a:t>monosized</a:t>
            </a:r>
            <a:r>
              <a:rPr lang="en-US" sz="3200" dirty="0">
                <a:solidFill>
                  <a:srgbClr val="0033CC"/>
                </a:solidFill>
                <a:effectLst>
                  <a:outerShdw blurRad="38100" dist="38100" dir="2700000" algn="tl">
                    <a:srgbClr val="C0C0C0"/>
                  </a:outerShdw>
                </a:effectLst>
              </a:rPr>
              <a:t> spheres</a:t>
            </a:r>
          </a:p>
        </p:txBody>
      </p:sp>
      <p:sp>
        <p:nvSpPr>
          <p:cNvPr id="41987" name="Text Box 14"/>
          <p:cNvSpPr txBox="1">
            <a:spLocks noChangeArrowheads="1"/>
          </p:cNvSpPr>
          <p:nvPr/>
        </p:nvSpPr>
        <p:spPr bwMode="auto">
          <a:xfrm>
            <a:off x="5076825" y="1557338"/>
            <a:ext cx="3816350" cy="230822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50000"/>
              </a:spcBef>
              <a:buFontTx/>
              <a:buNone/>
            </a:pPr>
            <a:r>
              <a:rPr lang="en-US" altLang="it-IT" sz="1800" b="1" i="1">
                <a:solidFill>
                  <a:srgbClr val="FF0000"/>
                </a:solidFill>
                <a:latin typeface="Century Schoolbook"/>
              </a:rPr>
              <a:t>Single-stage polymerization process</a:t>
            </a:r>
            <a:r>
              <a:rPr lang="en-US" altLang="it-IT" sz="1800" b="1" i="1">
                <a:solidFill>
                  <a:srgbClr val="000000"/>
                </a:solidFill>
                <a:latin typeface="Century Schoolbook"/>
              </a:rPr>
              <a:t> based on formation and growth of </a:t>
            </a:r>
            <a:r>
              <a:rPr lang="en-US" altLang="it-IT" sz="1800" b="1" i="1">
                <a:solidFill>
                  <a:srgbClr val="FF0000"/>
                </a:solidFill>
                <a:latin typeface="Century Schoolbook"/>
              </a:rPr>
              <a:t>polymeric nuclei dispersed </a:t>
            </a:r>
            <a:r>
              <a:rPr lang="en-US" altLang="it-IT" sz="1800" b="1" i="1">
                <a:solidFill>
                  <a:srgbClr val="000000"/>
                </a:solidFill>
                <a:latin typeface="Century Schoolbook"/>
              </a:rPr>
              <a:t>in an emulsion constituted by water, styrene, potassium persulfate (KPS) and sodium docecyl sulfate (SdS). </a:t>
            </a:r>
          </a:p>
        </p:txBody>
      </p:sp>
      <p:sp>
        <p:nvSpPr>
          <p:cNvPr id="41988" name="AutoShape 15"/>
          <p:cNvSpPr>
            <a:spLocks noChangeArrowheads="1"/>
          </p:cNvSpPr>
          <p:nvPr/>
        </p:nvSpPr>
        <p:spPr bwMode="auto">
          <a:xfrm rot="5400000">
            <a:off x="6373019" y="835819"/>
            <a:ext cx="576263" cy="7207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it-IT"/>
          </a:p>
        </p:txBody>
      </p:sp>
      <p:sp>
        <p:nvSpPr>
          <p:cNvPr id="41989" name="Text Box 17"/>
          <p:cNvSpPr txBox="1">
            <a:spLocks noChangeArrowheads="1"/>
          </p:cNvSpPr>
          <p:nvPr/>
        </p:nvSpPr>
        <p:spPr bwMode="auto">
          <a:xfrm>
            <a:off x="458788" y="5589588"/>
            <a:ext cx="8640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000" b="1">
                <a:solidFill>
                  <a:srgbClr val="0000FF"/>
                </a:solidFill>
              </a:rPr>
              <a:t>Control the size of the particles through the concentration</a:t>
            </a:r>
          </a:p>
          <a:p>
            <a:pPr algn="ctr">
              <a:spcBef>
                <a:spcPct val="0"/>
              </a:spcBef>
              <a:buFontTx/>
              <a:buNone/>
            </a:pPr>
            <a:r>
              <a:rPr lang="en-US" altLang="it-IT" sz="2000" b="1">
                <a:solidFill>
                  <a:srgbClr val="0000FF"/>
                </a:solidFill>
              </a:rPr>
              <a:t> of sodium docecyl sulfate</a:t>
            </a:r>
            <a:r>
              <a:rPr lang="en-US" altLang="it-IT" sz="2000" b="1" i="1">
                <a:solidFill>
                  <a:srgbClr val="00FF00"/>
                </a:solidFill>
                <a:latin typeface="Century Schoolbook"/>
              </a:rPr>
              <a:t>.</a:t>
            </a:r>
            <a:endParaRPr lang="it-IT" altLang="it-IT" sz="2000" b="1" i="1">
              <a:solidFill>
                <a:srgbClr val="00FF00"/>
              </a:solidFill>
              <a:latin typeface="Century Schoolbook"/>
            </a:endParaRPr>
          </a:p>
        </p:txBody>
      </p:sp>
      <p:pic>
        <p:nvPicPr>
          <p:cNvPr id="4199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81075"/>
            <a:ext cx="22113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99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196975"/>
            <a:ext cx="2151062"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1992" name="Text Box 20"/>
          <p:cNvSpPr txBox="1">
            <a:spLocks noChangeArrowheads="1"/>
          </p:cNvSpPr>
          <p:nvPr/>
        </p:nvSpPr>
        <p:spPr bwMode="auto">
          <a:xfrm>
            <a:off x="449263" y="5127625"/>
            <a:ext cx="4032250" cy="461963"/>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it-IT" altLang="it-IT" sz="2400" b="1">
                <a:solidFill>
                  <a:srgbClr val="000000"/>
                </a:solidFill>
              </a:rPr>
              <a:t>Range 150 ÷ </a:t>
            </a:r>
            <a:r>
              <a:rPr lang="it-IT" altLang="it-IT" sz="2400" b="1">
                <a:solidFill>
                  <a:srgbClr val="000000"/>
                </a:solidFill>
                <a:latin typeface="Batang" pitchFamily="18" charset="-127"/>
                <a:ea typeface="Batang" pitchFamily="18" charset="-127"/>
              </a:rPr>
              <a:t>~ </a:t>
            </a:r>
            <a:r>
              <a:rPr lang="it-IT" altLang="it-IT" sz="2400" b="1">
                <a:solidFill>
                  <a:srgbClr val="000000"/>
                </a:solidFill>
              </a:rPr>
              <a:t>1000 nm</a:t>
            </a:r>
          </a:p>
        </p:txBody>
      </p:sp>
      <p:sp>
        <p:nvSpPr>
          <p:cNvPr id="41993" name="CasellaDiTesto 1"/>
          <p:cNvSpPr txBox="1">
            <a:spLocks noChangeArrowheads="1"/>
          </p:cNvSpPr>
          <p:nvPr/>
        </p:nvSpPr>
        <p:spPr bwMode="auto">
          <a:xfrm>
            <a:off x="323850" y="4105275"/>
            <a:ext cx="8569325" cy="1016000"/>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it-IT" sz="2000">
                <a:solidFill>
                  <a:srgbClr val="FF0000"/>
                </a:solidFill>
              </a:rPr>
              <a:t>HRTEM characterization of polystyrene spheres synthesized by microemulsion, where an average dimension of 236 nm with a polidispersivity of about 3% is determined</a:t>
            </a:r>
            <a:endParaRPr lang="it-IT" altLang="it-IT" sz="200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07950" y="0"/>
            <a:ext cx="82296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r>
              <a:rPr lang="en-US" altLang="it-IT" b="1" i="1">
                <a:solidFill>
                  <a:srgbClr val="FF3300"/>
                </a:solidFill>
              </a:rPr>
              <a:t>Self Assembly approach</a:t>
            </a:r>
            <a:r>
              <a:rPr lang="it-IT" altLang="it-IT" b="1" i="1">
                <a:solidFill>
                  <a:srgbClr val="FF3300"/>
                </a:solidFill>
              </a:rPr>
              <a:t> </a:t>
            </a:r>
            <a:endParaRPr lang="en-BZ" altLang="it-IT" b="1" i="1">
              <a:solidFill>
                <a:srgbClr val="FF3300"/>
              </a:solidFill>
            </a:endParaRPr>
          </a:p>
        </p:txBody>
      </p:sp>
      <p:sp>
        <p:nvSpPr>
          <p:cNvPr id="486403" name="Rectangle 3"/>
          <p:cNvSpPr>
            <a:spLocks noChangeArrowheads="1"/>
          </p:cNvSpPr>
          <p:nvPr/>
        </p:nvSpPr>
        <p:spPr bwMode="auto">
          <a:xfrm>
            <a:off x="374650" y="620713"/>
            <a:ext cx="82296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3200" i="1">
                <a:solidFill>
                  <a:schemeClr val="accent2"/>
                </a:solidFill>
                <a:effectLst>
                  <a:outerShdw blurRad="38100" dist="38100" dir="2700000" algn="tl">
                    <a:srgbClr val="C0C0C0"/>
                  </a:outerShdw>
                </a:effectLst>
              </a:rPr>
              <a:t>Self Assembly techniques</a:t>
            </a: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916113"/>
            <a:ext cx="3240087" cy="298767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6405" name="Text Box 5"/>
          <p:cNvSpPr txBox="1">
            <a:spLocks noChangeArrowheads="1"/>
          </p:cNvSpPr>
          <p:nvPr/>
        </p:nvSpPr>
        <p:spPr bwMode="auto">
          <a:xfrm>
            <a:off x="468313" y="1341438"/>
            <a:ext cx="3344862" cy="473075"/>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it-IT" sz="2500" b="1" i="1">
                <a:effectLst>
                  <a:outerShdw blurRad="38100" dist="38100" dir="2700000" algn="tl">
                    <a:srgbClr val="C0C0C0"/>
                  </a:outerShdw>
                </a:effectLst>
                <a:latin typeface="Century Schoolbook" pitchFamily="18" charset="0"/>
              </a:rPr>
              <a:t>Vertical </a:t>
            </a:r>
            <a:r>
              <a:rPr lang="en-US" sz="2500" b="1" i="1">
                <a:effectLst>
                  <a:outerShdw blurRad="38100" dist="38100" dir="2700000" algn="tl">
                    <a:srgbClr val="C0C0C0"/>
                  </a:outerShdw>
                </a:effectLst>
                <a:latin typeface="Century Schoolbook" pitchFamily="18" charset="0"/>
              </a:rPr>
              <a:t>Deposition</a:t>
            </a:r>
          </a:p>
        </p:txBody>
      </p:sp>
      <p:pic>
        <p:nvPicPr>
          <p:cNvPr id="43014" name="Picture 6" descr="5AGO_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989138"/>
            <a:ext cx="4343400"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AutoShape 7"/>
          <p:cNvSpPr>
            <a:spLocks noChangeArrowheads="1"/>
          </p:cNvSpPr>
          <p:nvPr/>
        </p:nvSpPr>
        <p:spPr bwMode="auto">
          <a:xfrm rot="1308084">
            <a:off x="3924300" y="1844675"/>
            <a:ext cx="1800225" cy="288925"/>
          </a:xfrm>
          <a:prstGeom prst="curvedDownArrow">
            <a:avLst>
              <a:gd name="adj1" fmla="val 124615"/>
              <a:gd name="adj2" fmla="val 249231"/>
              <a:gd name="adj3" fmla="val 33333"/>
            </a:avLst>
          </a:prstGeom>
          <a:solidFill>
            <a:schemeClr val="accent1"/>
          </a:solidFill>
          <a:ln w="9525">
            <a:solidFill>
              <a:schemeClr val="tx1"/>
            </a:solidFill>
            <a:miter lim="800000"/>
            <a:headEnd/>
            <a:tailEnd/>
          </a:ln>
          <a:effectLst>
            <a:prstShdw prst="shdw15">
              <a:schemeClr val="bg2">
                <a:alpha val="50000"/>
              </a:schemeClr>
            </a:prstShdw>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3016" name="Text Box 8"/>
          <p:cNvSpPr txBox="1">
            <a:spLocks noChangeArrowheads="1"/>
          </p:cNvSpPr>
          <p:nvPr/>
        </p:nvSpPr>
        <p:spPr bwMode="auto">
          <a:xfrm>
            <a:off x="395288" y="5589588"/>
            <a:ext cx="856932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it-IT" altLang="it-IT" sz="1200">
                <a:solidFill>
                  <a:srgbClr val="FF0000"/>
                </a:solidFill>
              </a:rPr>
              <a:t>A. Chiappini, C. Armellini, A. Chiasera, M. Ferrari, Y. Jestin, M. Mattarelli, M. Montagna, E. Moser, G. Nunzi Conti, S. Pelli, G.C. Righini, M. Clara Gonçalves, Rui M. Almeida, "Design of photonic structures by sol–gel-derived silica nanospheres" Journal of Non-Crystalline Solids 353 (2007) pp. 674–678.</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ChangeArrowheads="1"/>
          </p:cNvSpPr>
          <p:nvPr/>
        </p:nvSpPr>
        <p:spPr bwMode="auto">
          <a:xfrm>
            <a:off x="457200" y="457200"/>
            <a:ext cx="82296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3200" i="1">
                <a:solidFill>
                  <a:schemeClr val="accent2"/>
                </a:solidFill>
                <a:effectLst>
                  <a:outerShdw blurRad="38100" dist="38100" dir="2700000" algn="tl">
                    <a:srgbClr val="C0C0C0"/>
                  </a:outerShdw>
                </a:effectLst>
              </a:rPr>
              <a:t>Self Assembly techniques</a:t>
            </a:r>
          </a:p>
        </p:txBody>
      </p:sp>
      <p:sp>
        <p:nvSpPr>
          <p:cNvPr id="488451" name="Text Box 3"/>
          <p:cNvSpPr txBox="1">
            <a:spLocks noChangeArrowheads="1"/>
          </p:cNvSpPr>
          <p:nvPr/>
        </p:nvSpPr>
        <p:spPr bwMode="auto">
          <a:xfrm>
            <a:off x="468313" y="1143000"/>
            <a:ext cx="4067175" cy="473075"/>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2500" b="1" i="1">
                <a:effectLst>
                  <a:outerShdw blurRad="38100" dist="38100" dir="2700000" algn="tl">
                    <a:srgbClr val="C0C0C0"/>
                  </a:outerShdw>
                </a:effectLst>
                <a:latin typeface="Century Schoolbook" pitchFamily="18" charset="0"/>
              </a:rPr>
              <a:t>Spin-coating deposition</a:t>
            </a:r>
          </a:p>
        </p:txBody>
      </p:sp>
      <p:sp>
        <p:nvSpPr>
          <p:cNvPr id="44036" name="AutoShape 4"/>
          <p:cNvSpPr>
            <a:spLocks noChangeArrowheads="1"/>
          </p:cNvSpPr>
          <p:nvPr/>
        </p:nvSpPr>
        <p:spPr bwMode="auto">
          <a:xfrm rot="1308084">
            <a:off x="3348038" y="2205038"/>
            <a:ext cx="1800225" cy="288925"/>
          </a:xfrm>
          <a:prstGeom prst="curvedDownArrow">
            <a:avLst>
              <a:gd name="adj1" fmla="val 124615"/>
              <a:gd name="adj2" fmla="val 249231"/>
              <a:gd name="adj3" fmla="val 33333"/>
            </a:avLst>
          </a:prstGeom>
          <a:solidFill>
            <a:schemeClr val="accent1"/>
          </a:solidFill>
          <a:ln w="9525">
            <a:solidFill>
              <a:schemeClr val="tx1"/>
            </a:solidFill>
            <a:miter lim="800000"/>
            <a:headEnd/>
            <a:tailEnd/>
          </a:ln>
          <a:effectLst>
            <a:prstShdw prst="shdw15">
              <a:schemeClr val="bg2">
                <a:alpha val="50000"/>
              </a:schemeClr>
            </a:prstShdw>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52600"/>
            <a:ext cx="2433637" cy="32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600200"/>
            <a:ext cx="36480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7"/>
          <p:cNvSpPr>
            <a:spLocks noChangeArrowheads="1"/>
          </p:cNvSpPr>
          <p:nvPr/>
        </p:nvSpPr>
        <p:spPr bwMode="auto">
          <a:xfrm>
            <a:off x="107950" y="0"/>
            <a:ext cx="82296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r>
              <a:rPr lang="it-IT" altLang="it-IT" b="1" i="1">
                <a:solidFill>
                  <a:srgbClr val="FF3300"/>
                </a:solidFill>
              </a:rPr>
              <a:t>“Bottom up approch “</a:t>
            </a:r>
            <a:endParaRPr lang="en-BZ" altLang="it-IT" b="1" i="1">
              <a:solidFill>
                <a:srgbClr val="FF3300"/>
              </a:solidFill>
            </a:endParaRPr>
          </a:p>
        </p:txBody>
      </p:sp>
      <p:sp>
        <p:nvSpPr>
          <p:cNvPr id="488457" name="Rectangle 9"/>
          <p:cNvSpPr>
            <a:spLocks noChangeArrowheads="1"/>
          </p:cNvSpPr>
          <p:nvPr/>
        </p:nvSpPr>
        <p:spPr bwMode="auto">
          <a:xfrm>
            <a:off x="304800" y="5181600"/>
            <a:ext cx="86106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defRPr/>
            </a:pPr>
            <a:r>
              <a:rPr lang="it-IT" sz="1600" dirty="0">
                <a:solidFill>
                  <a:srgbClr val="FF0000"/>
                </a:solidFill>
                <a:effectLst>
                  <a:outerShdw blurRad="38100" dist="38100" dir="2700000" algn="tl">
                    <a:srgbClr val="C0C0C0"/>
                  </a:outerShdw>
                </a:effectLst>
                <a:cs typeface="Times New Roman" pitchFamily="18" charset="0"/>
              </a:rPr>
              <a:t>C. Armellini, A. Chiappini, A. </a:t>
            </a:r>
            <a:r>
              <a:rPr lang="it-IT" sz="1600" dirty="0" err="1">
                <a:solidFill>
                  <a:srgbClr val="FF0000"/>
                </a:solidFill>
                <a:effectLst>
                  <a:outerShdw blurRad="38100" dist="38100" dir="2700000" algn="tl">
                    <a:srgbClr val="C0C0C0"/>
                  </a:outerShdw>
                </a:effectLst>
                <a:cs typeface="Times New Roman" pitchFamily="18" charset="0"/>
              </a:rPr>
              <a:t>Chiasera</a:t>
            </a:r>
            <a:r>
              <a:rPr lang="it-IT" sz="1600" dirty="0">
                <a:solidFill>
                  <a:srgbClr val="FF0000"/>
                </a:solidFill>
                <a:effectLst>
                  <a:outerShdw blurRad="38100" dist="38100" dir="2700000" algn="tl">
                    <a:srgbClr val="C0C0C0"/>
                  </a:outerShdw>
                </a:effectLst>
                <a:cs typeface="Times New Roman" pitchFamily="18" charset="0"/>
              </a:rPr>
              <a:t>, M. Ferrari, Y. </a:t>
            </a:r>
            <a:r>
              <a:rPr lang="it-IT" sz="1600" dirty="0" err="1">
                <a:solidFill>
                  <a:srgbClr val="FF0000"/>
                </a:solidFill>
                <a:effectLst>
                  <a:outerShdw blurRad="38100" dist="38100" dir="2700000" algn="tl">
                    <a:srgbClr val="C0C0C0"/>
                  </a:outerShdw>
                </a:effectLst>
                <a:cs typeface="Times New Roman" pitchFamily="18" charset="0"/>
              </a:rPr>
              <a:t>Jestin</a:t>
            </a:r>
            <a:r>
              <a:rPr lang="it-IT" sz="1600" dirty="0">
                <a:solidFill>
                  <a:srgbClr val="FF0000"/>
                </a:solidFill>
                <a:effectLst>
                  <a:outerShdw blurRad="38100" dist="38100" dir="2700000" algn="tl">
                    <a:srgbClr val="C0C0C0"/>
                  </a:outerShdw>
                </a:effectLst>
                <a:cs typeface="Times New Roman" pitchFamily="18" charset="0"/>
              </a:rPr>
              <a:t>, E. Moser, G. Nunzi Conti, S. Pelli, A. </a:t>
            </a:r>
            <a:r>
              <a:rPr lang="it-IT" sz="1600" dirty="0" err="1">
                <a:solidFill>
                  <a:srgbClr val="FF0000"/>
                </a:solidFill>
                <a:effectLst>
                  <a:outerShdw blurRad="38100" dist="38100" dir="2700000" algn="tl">
                    <a:srgbClr val="C0C0C0"/>
                  </a:outerShdw>
                </a:effectLst>
                <a:cs typeface="Times New Roman" pitchFamily="18" charset="0"/>
              </a:rPr>
              <a:t>Quandt</a:t>
            </a:r>
            <a:r>
              <a:rPr lang="it-IT" sz="1600" dirty="0">
                <a:solidFill>
                  <a:srgbClr val="FF0000"/>
                </a:solidFill>
                <a:effectLst>
                  <a:outerShdw blurRad="38100" dist="38100" dir="2700000" algn="tl">
                    <a:srgbClr val="C0C0C0"/>
                  </a:outerShdw>
                </a:effectLst>
                <a:cs typeface="Times New Roman" pitchFamily="18" charset="0"/>
              </a:rPr>
              <a:t>, G.C. Righini, C. Tosello</a:t>
            </a:r>
          </a:p>
          <a:p>
            <a:pPr algn="just" eaLnBrk="0" hangingPunct="0">
              <a:defRPr/>
            </a:pPr>
            <a:r>
              <a:rPr lang="en-GB" sz="1600" dirty="0">
                <a:solidFill>
                  <a:srgbClr val="FF0000"/>
                </a:solidFill>
                <a:effectLst>
                  <a:outerShdw blurRad="38100" dist="38100" dir="2700000" algn="tl">
                    <a:srgbClr val="C0C0C0"/>
                  </a:outerShdw>
                </a:effectLst>
                <a:cs typeface="Times New Roman" pitchFamily="18" charset="0"/>
              </a:rPr>
              <a:t>“Er</a:t>
            </a:r>
            <a:r>
              <a:rPr lang="en-GB" sz="1600" baseline="30000" dirty="0">
                <a:solidFill>
                  <a:srgbClr val="FF0000"/>
                </a:solidFill>
                <a:effectLst>
                  <a:outerShdw blurRad="38100" dist="38100" dir="2700000" algn="tl">
                    <a:srgbClr val="C0C0C0"/>
                  </a:outerShdw>
                </a:effectLst>
                <a:cs typeface="Times New Roman" pitchFamily="18" charset="0"/>
              </a:rPr>
              <a:t>3+ </a:t>
            </a:r>
            <a:r>
              <a:rPr lang="en-GB" sz="1600" dirty="0">
                <a:solidFill>
                  <a:srgbClr val="FF0000"/>
                </a:solidFill>
                <a:effectLst>
                  <a:outerShdw blurRad="38100" dist="38100" dir="2700000" algn="tl">
                    <a:srgbClr val="C0C0C0"/>
                  </a:outerShdw>
                </a:effectLst>
                <a:cs typeface="Times New Roman" pitchFamily="18" charset="0"/>
              </a:rPr>
              <a:t>- activated </a:t>
            </a:r>
            <a:r>
              <a:rPr lang="en-GB" sz="1600" dirty="0" err="1">
                <a:solidFill>
                  <a:srgbClr val="FF0000"/>
                </a:solidFill>
                <a:effectLst>
                  <a:outerShdw blurRad="38100" dist="38100" dir="2700000" algn="tl">
                    <a:srgbClr val="C0C0C0"/>
                  </a:outerShdw>
                </a:effectLst>
                <a:cs typeface="Times New Roman" pitchFamily="18" charset="0"/>
              </a:rPr>
              <a:t>nanocomposite</a:t>
            </a:r>
            <a:r>
              <a:rPr lang="en-GB" sz="1600" dirty="0">
                <a:solidFill>
                  <a:srgbClr val="FF0000"/>
                </a:solidFill>
                <a:effectLst>
                  <a:outerShdw blurRad="38100" dist="38100" dir="2700000" algn="tl">
                    <a:srgbClr val="C0C0C0"/>
                  </a:outerShdw>
                </a:effectLst>
                <a:cs typeface="Times New Roman" pitchFamily="18" charset="0"/>
              </a:rPr>
              <a:t> photonic glasses and confined structures”</a:t>
            </a:r>
            <a:endParaRPr lang="it-IT" sz="1600" dirty="0">
              <a:solidFill>
                <a:srgbClr val="FF0000"/>
              </a:solidFill>
              <a:effectLst>
                <a:outerShdw blurRad="38100" dist="38100" dir="2700000" algn="tl">
                  <a:srgbClr val="C0C0C0"/>
                </a:outerShdw>
              </a:effectLst>
              <a:cs typeface="Times New Roman" pitchFamily="18" charset="0"/>
            </a:endParaRPr>
          </a:p>
          <a:p>
            <a:pPr algn="just" eaLnBrk="0" hangingPunct="0">
              <a:defRPr/>
            </a:pPr>
            <a:r>
              <a:rPr lang="en-GB" sz="1600" dirty="0">
                <a:solidFill>
                  <a:srgbClr val="FF0000"/>
                </a:solidFill>
                <a:effectLst>
                  <a:outerShdw blurRad="38100" dist="38100" dir="2700000" algn="tl">
                    <a:srgbClr val="C0C0C0"/>
                  </a:outerShdw>
                </a:effectLst>
                <a:cs typeface="Times New Roman" pitchFamily="18" charset="0"/>
              </a:rPr>
              <a:t>Optical Materials 31 (2009) pp. 1071-1074.</a:t>
            </a:r>
            <a:endParaRPr lang="it-IT" sz="1600" dirty="0">
              <a:solidFill>
                <a:srgbClr val="FF0000"/>
              </a:solidFill>
              <a:effectLst>
                <a:outerShdw blurRad="38100" dist="38100" dir="2700000" algn="tl">
                  <a:srgbClr val="C0C0C0"/>
                </a:outerShdw>
              </a:effectLst>
              <a:cs typeface="Times New Roman" pitchFamily="18" charset="0"/>
            </a:endParaRPr>
          </a:p>
          <a:p>
            <a:pPr eaLnBrk="0" hangingPunct="0">
              <a:defRPr/>
            </a:pPr>
            <a:endParaRPr lang="it-IT" sz="1600" dirty="0">
              <a:solidFill>
                <a:srgbClr val="FF00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440642" y="260648"/>
            <a:ext cx="8372238" cy="5401479"/>
          </a:xfrm>
          <a:prstGeom prst="rect">
            <a:avLst/>
          </a:prstGeom>
        </p:spPr>
        <p:txBody>
          <a:bodyPr>
            <a:spAutoFit/>
          </a:bodyPr>
          <a:lstStyle/>
          <a:p>
            <a:pPr marL="88900" lvl="8" algn="ctr">
              <a:spcAft>
                <a:spcPts val="2400"/>
              </a:spcAft>
              <a:defRPr/>
            </a:pPr>
            <a:r>
              <a:rPr lang="en-US" sz="3600" cap="small" dirty="0">
                <a:solidFill>
                  <a:srgbClr val="FF0000"/>
                </a:solidFill>
                <a:effectLst>
                  <a:outerShdw blurRad="38100" dist="38100" dir="2700000" algn="tl">
                    <a:srgbClr val="000000">
                      <a:alpha val="43137"/>
                    </a:srgbClr>
                  </a:outerShdw>
                </a:effectLst>
                <a:cs typeface="Times New Roman" pitchFamily="18" charset="0"/>
              </a:rPr>
              <a:t>OUTLINE</a:t>
            </a:r>
          </a:p>
          <a:p>
            <a:pPr marL="266700" lvl="8">
              <a:spcAft>
                <a:spcPts val="2400"/>
              </a:spcAft>
              <a:buFont typeface="Wingdings" pitchFamily="2" charset="2"/>
              <a:buChar char="Ø"/>
              <a:defRPr/>
            </a:pPr>
            <a:r>
              <a:rPr lang="en-US" cap="small" dirty="0" smtClean="0">
                <a:solidFill>
                  <a:srgbClr val="0033CC"/>
                </a:solidFill>
                <a:cs typeface="Times New Roman" pitchFamily="18" charset="0"/>
              </a:rPr>
              <a:t>  </a:t>
            </a:r>
            <a:r>
              <a:rPr lang="en-US" cap="small" dirty="0">
                <a:solidFill>
                  <a:srgbClr val="0033CC"/>
                </a:solidFill>
                <a:cs typeface="Times New Roman" pitchFamily="18" charset="0"/>
              </a:rPr>
              <a:t>Motivation of Glass Photonics </a:t>
            </a:r>
            <a:r>
              <a:rPr lang="en-US" cap="small" dirty="0" smtClean="0">
                <a:solidFill>
                  <a:srgbClr val="0033CC"/>
                </a:solidFill>
                <a:cs typeface="Times New Roman" pitchFamily="18" charset="0"/>
              </a:rPr>
              <a:t>Research</a:t>
            </a:r>
          </a:p>
          <a:p>
            <a:pPr marL="266700" lvl="8">
              <a:buFont typeface="Wingdings" pitchFamily="2" charset="2"/>
              <a:buChar char="Ø"/>
              <a:defRPr/>
            </a:pPr>
            <a:r>
              <a:rPr lang="en-US" cap="small" dirty="0">
                <a:solidFill>
                  <a:srgbClr val="0033CC"/>
                </a:solidFill>
                <a:cs typeface="Times New Roman" pitchFamily="18" charset="0"/>
              </a:rPr>
              <a:t> </a:t>
            </a:r>
            <a:r>
              <a:rPr lang="en-US" cap="small" dirty="0" smtClean="0">
                <a:solidFill>
                  <a:srgbClr val="006600"/>
                </a:solidFill>
                <a:cs typeface="Times New Roman" pitchFamily="18" charset="0"/>
              </a:rPr>
              <a:t>Glass </a:t>
            </a:r>
            <a:r>
              <a:rPr lang="en-US" cap="small" dirty="0">
                <a:solidFill>
                  <a:srgbClr val="006600"/>
                </a:solidFill>
                <a:cs typeface="Times New Roman" pitchFamily="18" charset="0"/>
              </a:rPr>
              <a:t>Ceramics</a:t>
            </a:r>
          </a:p>
          <a:p>
            <a:pPr marL="715963" lvl="8" indent="-715963">
              <a:spcAft>
                <a:spcPts val="600"/>
              </a:spcAft>
              <a:buClr>
                <a:srgbClr val="009999"/>
              </a:buClr>
              <a:defRPr/>
            </a:pPr>
            <a:r>
              <a:rPr lang="en-US" sz="1800" cap="small" dirty="0">
                <a:solidFill>
                  <a:srgbClr val="0033CC"/>
                </a:solidFill>
                <a:cs typeface="Times New Roman" pitchFamily="18" charset="0"/>
              </a:rPr>
              <a:t> </a:t>
            </a:r>
            <a:r>
              <a:rPr lang="en-US" sz="1800" cap="small" dirty="0" smtClean="0">
                <a:solidFill>
                  <a:srgbClr val="0033CC"/>
                </a:solidFill>
                <a:cs typeface="Times New Roman" pitchFamily="18" charset="0"/>
              </a:rPr>
              <a:t>                    </a:t>
            </a:r>
            <a:r>
              <a:rPr lang="en-US" sz="1800" cap="small" dirty="0" smtClean="0">
                <a:solidFill>
                  <a:srgbClr val="006666"/>
                </a:solidFill>
                <a:cs typeface="Times New Roman" pitchFamily="18" charset="0"/>
              </a:rPr>
              <a:t>§ </a:t>
            </a:r>
            <a:r>
              <a:rPr lang="en-US" sz="2000" cap="small" dirty="0" smtClean="0">
                <a:solidFill>
                  <a:srgbClr val="006600"/>
                </a:solidFill>
                <a:cs typeface="Times New Roman" pitchFamily="18" charset="0"/>
              </a:rPr>
              <a:t>Down </a:t>
            </a:r>
            <a:r>
              <a:rPr lang="en-US" sz="2000" cap="small" dirty="0">
                <a:solidFill>
                  <a:srgbClr val="006600"/>
                </a:solidFill>
                <a:cs typeface="Times New Roman" pitchFamily="18" charset="0"/>
              </a:rPr>
              <a:t>conversion systems</a:t>
            </a:r>
          </a:p>
          <a:p>
            <a:pPr marL="715963" lvl="8" indent="-715963">
              <a:spcAft>
                <a:spcPts val="2400"/>
              </a:spcAft>
              <a:buClr>
                <a:srgbClr val="009999"/>
              </a:buClr>
              <a:defRPr/>
            </a:pPr>
            <a:r>
              <a:rPr lang="en-US" sz="2000" cap="small" dirty="0">
                <a:solidFill>
                  <a:srgbClr val="006600"/>
                </a:solidFill>
                <a:cs typeface="Times New Roman" pitchFamily="18" charset="0"/>
              </a:rPr>
              <a:t> </a:t>
            </a:r>
            <a:r>
              <a:rPr lang="en-US" sz="2000" cap="small" dirty="0" smtClean="0">
                <a:solidFill>
                  <a:srgbClr val="006600"/>
                </a:solidFill>
                <a:cs typeface="Times New Roman" pitchFamily="18" charset="0"/>
              </a:rPr>
              <a:t>		    </a:t>
            </a:r>
            <a:r>
              <a:rPr lang="en-US" sz="2000" cap="small" dirty="0" smtClean="0">
                <a:solidFill>
                  <a:srgbClr val="006666"/>
                </a:solidFill>
                <a:cs typeface="Times New Roman" pitchFamily="18" charset="0"/>
              </a:rPr>
              <a:t>§</a:t>
            </a:r>
            <a:r>
              <a:rPr lang="en-US" sz="2000" cap="small" dirty="0" smtClean="0">
                <a:solidFill>
                  <a:srgbClr val="006600"/>
                </a:solidFill>
                <a:cs typeface="Times New Roman" pitchFamily="18" charset="0"/>
              </a:rPr>
              <a:t> </a:t>
            </a:r>
            <a:r>
              <a:rPr lang="en-US" sz="2000" cap="small" dirty="0">
                <a:solidFill>
                  <a:srgbClr val="006600"/>
                </a:solidFill>
                <a:cs typeface="Times New Roman" pitchFamily="18" charset="0"/>
              </a:rPr>
              <a:t>S</a:t>
            </a:r>
            <a:r>
              <a:rPr lang="en-US" sz="2000" dirty="0">
                <a:solidFill>
                  <a:srgbClr val="006600"/>
                </a:solidFill>
                <a:cs typeface="Times New Roman" pitchFamily="18" charset="0"/>
              </a:rPr>
              <a:t>n</a:t>
            </a:r>
            <a:r>
              <a:rPr lang="en-US" sz="2000" cap="small" dirty="0">
                <a:solidFill>
                  <a:srgbClr val="006600"/>
                </a:solidFill>
                <a:cs typeface="Times New Roman" pitchFamily="18" charset="0"/>
              </a:rPr>
              <a:t>O</a:t>
            </a:r>
            <a:r>
              <a:rPr lang="en-US" sz="2000" cap="small" baseline="-25000" dirty="0">
                <a:solidFill>
                  <a:srgbClr val="006600"/>
                </a:solidFill>
                <a:cs typeface="Times New Roman" pitchFamily="18" charset="0"/>
              </a:rPr>
              <a:t>2</a:t>
            </a:r>
            <a:r>
              <a:rPr lang="en-US" sz="2000" cap="small" dirty="0">
                <a:solidFill>
                  <a:srgbClr val="006600"/>
                </a:solidFill>
                <a:cs typeface="Times New Roman" pitchFamily="18" charset="0"/>
              </a:rPr>
              <a:t> </a:t>
            </a:r>
            <a:r>
              <a:rPr lang="en-US" sz="2000" cap="small" dirty="0" err="1">
                <a:solidFill>
                  <a:srgbClr val="006600"/>
                </a:solidFill>
                <a:cs typeface="Times New Roman" pitchFamily="18" charset="0"/>
              </a:rPr>
              <a:t>nanocrystals</a:t>
            </a:r>
            <a:r>
              <a:rPr lang="en-US" sz="2000" cap="small" dirty="0">
                <a:solidFill>
                  <a:srgbClr val="006600"/>
                </a:solidFill>
                <a:cs typeface="Times New Roman" pitchFamily="18" charset="0"/>
              </a:rPr>
              <a:t> as sensitizers</a:t>
            </a:r>
            <a:r>
              <a:rPr lang="en-US" sz="2000" cap="small" dirty="0">
                <a:solidFill>
                  <a:srgbClr val="3333CC"/>
                </a:solidFill>
                <a:cs typeface="Times New Roman" pitchFamily="18" charset="0"/>
              </a:rPr>
              <a:t> </a:t>
            </a:r>
          </a:p>
          <a:p>
            <a:pPr marL="266700" lvl="8">
              <a:buFont typeface="Wingdings" pitchFamily="2" charset="2"/>
              <a:buChar char="Ø"/>
              <a:defRPr/>
            </a:pPr>
            <a:r>
              <a:rPr lang="en-US" cap="small" dirty="0" smtClean="0">
                <a:solidFill>
                  <a:srgbClr val="006666"/>
                </a:solidFill>
                <a:cs typeface="Times New Roman" pitchFamily="18" charset="0"/>
              </a:rPr>
              <a:t> </a:t>
            </a:r>
            <a:r>
              <a:rPr lang="en-US" cap="small" dirty="0">
                <a:solidFill>
                  <a:srgbClr val="006666"/>
                </a:solidFill>
                <a:cs typeface="Times New Roman" pitchFamily="18" charset="0"/>
              </a:rPr>
              <a:t>Photonic Crystals</a:t>
            </a:r>
          </a:p>
          <a:p>
            <a:pPr marL="266700" lvl="8">
              <a:buClr>
                <a:srgbClr val="006666"/>
              </a:buClr>
              <a:defRPr/>
            </a:pPr>
            <a:r>
              <a:rPr lang="en-US" cap="small" dirty="0">
                <a:solidFill>
                  <a:srgbClr val="006666"/>
                </a:solidFill>
                <a:cs typeface="Times New Roman" pitchFamily="18" charset="0"/>
              </a:rPr>
              <a:t>			</a:t>
            </a:r>
            <a:r>
              <a:rPr lang="en-US" sz="2000" cap="small" dirty="0">
                <a:solidFill>
                  <a:srgbClr val="006666"/>
                </a:solidFill>
                <a:cs typeface="Times New Roman" pitchFamily="18" charset="0"/>
              </a:rPr>
              <a:t>§ Opals</a:t>
            </a:r>
          </a:p>
          <a:p>
            <a:pPr marL="266700" lvl="8">
              <a:spcAft>
                <a:spcPts val="2400"/>
              </a:spcAft>
              <a:buClr>
                <a:srgbClr val="006666"/>
              </a:buClr>
              <a:defRPr/>
            </a:pPr>
            <a:r>
              <a:rPr lang="en-US" sz="2000" cap="small" dirty="0">
                <a:solidFill>
                  <a:srgbClr val="006666"/>
                </a:solidFill>
                <a:cs typeface="Times New Roman" pitchFamily="18" charset="0"/>
              </a:rPr>
              <a:t>			</a:t>
            </a:r>
            <a:r>
              <a:rPr lang="en-US" sz="2000" cap="small" dirty="0">
                <a:solidFill>
                  <a:srgbClr val="FF0000"/>
                </a:solidFill>
                <a:cs typeface="Times New Roman" pitchFamily="18" charset="0"/>
              </a:rPr>
              <a:t>§ 1D </a:t>
            </a:r>
            <a:r>
              <a:rPr lang="en-US" sz="2000" cap="small" dirty="0" err="1">
                <a:solidFill>
                  <a:srgbClr val="FF0000"/>
                </a:solidFill>
                <a:cs typeface="Times New Roman" pitchFamily="18" charset="0"/>
              </a:rPr>
              <a:t>microcavities</a:t>
            </a:r>
            <a:endParaRPr lang="en-US" sz="2000" cap="small" dirty="0">
              <a:solidFill>
                <a:srgbClr val="FF0000"/>
              </a:solidFill>
              <a:cs typeface="Times New Roman" pitchFamily="18" charset="0"/>
            </a:endParaRPr>
          </a:p>
          <a:p>
            <a:pPr marL="609600" lvl="8" indent="-342900">
              <a:spcAft>
                <a:spcPts val="2400"/>
              </a:spcAft>
              <a:buClr>
                <a:srgbClr val="FFC000"/>
              </a:buClr>
              <a:buFont typeface="Wingdings" pitchFamily="2" charset="2"/>
              <a:buChar char="Ø"/>
              <a:defRPr/>
            </a:pPr>
            <a:r>
              <a:rPr lang="en-US" cap="small" dirty="0">
                <a:solidFill>
                  <a:srgbClr val="FF9900"/>
                </a:solidFill>
                <a:cs typeface="Times New Roman" pitchFamily="18" charset="0"/>
              </a:rPr>
              <a:t>Spherical </a:t>
            </a:r>
            <a:r>
              <a:rPr lang="en-US" cap="small" dirty="0" err="1">
                <a:solidFill>
                  <a:srgbClr val="FF9900"/>
                </a:solidFill>
                <a:cs typeface="Times New Roman" pitchFamily="18" charset="0"/>
              </a:rPr>
              <a:t>microresonators</a:t>
            </a:r>
            <a:endParaRPr lang="en-US" cap="small" dirty="0">
              <a:solidFill>
                <a:srgbClr val="FF9900"/>
              </a:solidFill>
              <a:cs typeface="Times New Roman" pitchFamily="18" charset="0"/>
            </a:endParaRPr>
          </a:p>
          <a:p>
            <a:pPr marL="609600" lvl="8" indent="-342900">
              <a:spcAft>
                <a:spcPts val="2400"/>
              </a:spcAft>
              <a:buClr>
                <a:srgbClr val="339966"/>
              </a:buClr>
              <a:buFont typeface="Wingdings" pitchFamily="2" charset="2"/>
              <a:buChar char="Ø"/>
              <a:defRPr/>
            </a:pPr>
            <a:r>
              <a:rPr lang="en-US" cap="small" dirty="0">
                <a:solidFill>
                  <a:srgbClr val="00B050"/>
                </a:solidFill>
                <a:cs typeface="Times New Roman" pitchFamily="18" charset="0"/>
              </a:rPr>
              <a:t>Conclusions and Perspectives</a:t>
            </a:r>
            <a:endParaRPr lang="it-IT" cap="small" dirty="0">
              <a:solidFill>
                <a:srgbClr val="00B050"/>
              </a:solidFill>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Text Box 2"/>
          <p:cNvSpPr txBox="1">
            <a:spLocks noChangeArrowheads="1"/>
          </p:cNvSpPr>
          <p:nvPr/>
        </p:nvSpPr>
        <p:spPr bwMode="auto">
          <a:xfrm>
            <a:off x="2627313" y="115888"/>
            <a:ext cx="388778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sz="2800" b="1" dirty="0">
                <a:solidFill>
                  <a:srgbClr val="FF3300"/>
                </a:solidFill>
                <a:effectLst>
                  <a:outerShdw blurRad="38100" dist="38100" dir="2700000" algn="tl">
                    <a:srgbClr val="C0C0C0"/>
                  </a:outerShdw>
                </a:effectLst>
              </a:rPr>
              <a:t>Silica inverse opals</a:t>
            </a:r>
          </a:p>
          <a:p>
            <a:pPr algn="ctr" eaLnBrk="0" hangingPunct="0">
              <a:defRPr/>
            </a:pPr>
            <a:r>
              <a:rPr lang="en-US" sz="2800" b="1" dirty="0">
                <a:solidFill>
                  <a:srgbClr val="FF3300"/>
                </a:solidFill>
                <a:effectLst>
                  <a:outerShdw blurRad="38100" dist="38100" dir="2700000" algn="tl">
                    <a:srgbClr val="C0C0C0"/>
                  </a:outerShdw>
                </a:effectLst>
              </a:rPr>
              <a:t>Latex opals as templates</a:t>
            </a:r>
          </a:p>
        </p:txBody>
      </p:sp>
      <p:sp>
        <p:nvSpPr>
          <p:cNvPr id="45059" name="Text Box 3"/>
          <p:cNvSpPr txBox="1">
            <a:spLocks noChangeArrowheads="1"/>
          </p:cNvSpPr>
          <p:nvPr/>
        </p:nvSpPr>
        <p:spPr bwMode="auto">
          <a:xfrm>
            <a:off x="0" y="2492375"/>
            <a:ext cx="3313113"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180000"/>
              </a:lnSpc>
              <a:spcBef>
                <a:spcPct val="50000"/>
              </a:spcBef>
              <a:buFontTx/>
              <a:buNone/>
            </a:pPr>
            <a:r>
              <a:rPr lang="it-IT" altLang="it-IT" sz="1400" b="1" i="1">
                <a:latin typeface="Arial" pitchFamily="34" charset="0"/>
                <a:ea typeface="SimSun" pitchFamily="2" charset="-122"/>
              </a:rPr>
              <a:t>Polystyrene Colloidal particles</a:t>
            </a:r>
          </a:p>
        </p:txBody>
      </p:sp>
      <p:sp>
        <p:nvSpPr>
          <p:cNvPr id="45060" name="AutoShape 4"/>
          <p:cNvSpPr>
            <a:spLocks noChangeArrowheads="1"/>
          </p:cNvSpPr>
          <p:nvPr/>
        </p:nvSpPr>
        <p:spPr bwMode="auto">
          <a:xfrm>
            <a:off x="1476375" y="2924175"/>
            <a:ext cx="719138" cy="1657350"/>
          </a:xfrm>
          <a:prstGeom prst="curvedRightArrow">
            <a:avLst>
              <a:gd name="adj1" fmla="val 46093"/>
              <a:gd name="adj2" fmla="val 92185"/>
              <a:gd name="adj3" fmla="val 33333"/>
            </a:avLst>
          </a:prstGeom>
          <a:solidFill>
            <a:schemeClr val="accent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5061" name="Text Box 5"/>
          <p:cNvSpPr txBox="1">
            <a:spLocks noChangeAspect="1" noChangeArrowheads="1"/>
          </p:cNvSpPr>
          <p:nvPr/>
        </p:nvSpPr>
        <p:spPr bwMode="auto">
          <a:xfrm>
            <a:off x="677863" y="6135688"/>
            <a:ext cx="1462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000">
              <a:latin typeface="Arial Unicode MS" pitchFamily="34" charset="-128"/>
            </a:endParaRPr>
          </a:p>
        </p:txBody>
      </p:sp>
      <p:sp>
        <p:nvSpPr>
          <p:cNvPr id="45062" name="Text Box 6"/>
          <p:cNvSpPr txBox="1">
            <a:spLocks noChangeAspect="1" noChangeArrowheads="1"/>
          </p:cNvSpPr>
          <p:nvPr/>
        </p:nvSpPr>
        <p:spPr bwMode="auto">
          <a:xfrm>
            <a:off x="323850" y="44370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Unicode MS" pitchFamily="34" charset="-128"/>
            </a:endParaRPr>
          </a:p>
        </p:txBody>
      </p:sp>
      <p:sp>
        <p:nvSpPr>
          <p:cNvPr id="45063" name="Text Box 7"/>
          <p:cNvSpPr txBox="1">
            <a:spLocks noChangeArrowheads="1"/>
          </p:cNvSpPr>
          <p:nvPr/>
        </p:nvSpPr>
        <p:spPr bwMode="auto">
          <a:xfrm>
            <a:off x="2484438" y="1773238"/>
            <a:ext cx="1295400" cy="487362"/>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180000"/>
              </a:lnSpc>
              <a:spcBef>
                <a:spcPct val="50000"/>
              </a:spcBef>
              <a:buFontTx/>
              <a:buNone/>
            </a:pPr>
            <a:r>
              <a:rPr lang="it-IT" altLang="it-IT" sz="1400" b="1" i="1">
                <a:solidFill>
                  <a:srgbClr val="000099"/>
                </a:solidFill>
                <a:latin typeface="Arial" pitchFamily="34" charset="0"/>
                <a:ea typeface="SimSun" pitchFamily="2" charset="-122"/>
              </a:rPr>
              <a:t>D= 236nm</a:t>
            </a:r>
          </a:p>
        </p:txBody>
      </p:sp>
      <p:sp>
        <p:nvSpPr>
          <p:cNvPr id="45064" name="Rectangle 8"/>
          <p:cNvSpPr>
            <a:spLocks noChangeArrowheads="1"/>
          </p:cNvSpPr>
          <p:nvPr/>
        </p:nvSpPr>
        <p:spPr bwMode="auto">
          <a:xfrm>
            <a:off x="265113" y="6021388"/>
            <a:ext cx="3298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1400">
                <a:latin typeface="Arial" pitchFamily="34" charset="0"/>
                <a:ea typeface="SimSun" pitchFamily="2" charset="-122"/>
              </a:rPr>
              <a:t>Monodisperse particles in DW solution. </a:t>
            </a:r>
          </a:p>
        </p:txBody>
      </p:sp>
      <p:sp>
        <p:nvSpPr>
          <p:cNvPr id="45065" name="AutoShape 9"/>
          <p:cNvSpPr>
            <a:spLocks noChangeArrowheads="1"/>
          </p:cNvSpPr>
          <p:nvPr/>
        </p:nvSpPr>
        <p:spPr bwMode="auto">
          <a:xfrm rot="-7645690">
            <a:off x="3597275" y="1879601"/>
            <a:ext cx="865187" cy="1871662"/>
          </a:xfrm>
          <a:prstGeom prst="curvedLeftArrow">
            <a:avLst>
              <a:gd name="adj1" fmla="val 43266"/>
              <a:gd name="adj2" fmla="val 86532"/>
              <a:gd name="adj3" fmla="val 33333"/>
            </a:avLst>
          </a:prstGeom>
          <a:solidFill>
            <a:schemeClr val="accent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5066" name="Text Box 10"/>
          <p:cNvSpPr txBox="1">
            <a:spLocks noChangeArrowheads="1"/>
          </p:cNvSpPr>
          <p:nvPr/>
        </p:nvSpPr>
        <p:spPr bwMode="auto">
          <a:xfrm>
            <a:off x="684213" y="3573463"/>
            <a:ext cx="574675" cy="650875"/>
          </a:xfrm>
          <a:prstGeom prst="rect">
            <a:avLst/>
          </a:prstGeom>
          <a:noFill/>
          <a:ln w="9525" algn="ctr">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180000"/>
              </a:lnSpc>
              <a:spcBef>
                <a:spcPct val="50000"/>
              </a:spcBef>
              <a:buFontTx/>
              <a:buNone/>
            </a:pPr>
            <a:r>
              <a:rPr lang="it-IT" altLang="it-IT" sz="2000" b="1">
                <a:latin typeface="Arial" pitchFamily="34" charset="0"/>
                <a:ea typeface="SimSun" pitchFamily="2" charset="-122"/>
              </a:rPr>
              <a:t>1</a:t>
            </a:r>
          </a:p>
        </p:txBody>
      </p:sp>
      <p:sp>
        <p:nvSpPr>
          <p:cNvPr id="45067" name="Text Box 11"/>
          <p:cNvSpPr txBox="1">
            <a:spLocks noChangeArrowheads="1"/>
          </p:cNvSpPr>
          <p:nvPr/>
        </p:nvSpPr>
        <p:spPr bwMode="auto">
          <a:xfrm>
            <a:off x="2555875" y="2997200"/>
            <a:ext cx="574675" cy="650875"/>
          </a:xfrm>
          <a:prstGeom prst="rect">
            <a:avLst/>
          </a:prstGeom>
          <a:noFill/>
          <a:ln w="9525" algn="ctr">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180000"/>
              </a:lnSpc>
              <a:spcBef>
                <a:spcPct val="50000"/>
              </a:spcBef>
              <a:buFontTx/>
              <a:buNone/>
            </a:pPr>
            <a:r>
              <a:rPr lang="it-IT" altLang="it-IT" sz="2000" b="1">
                <a:latin typeface="Arial" pitchFamily="34" charset="0"/>
                <a:ea typeface="SimSun" pitchFamily="2" charset="-122"/>
              </a:rPr>
              <a:t>2</a:t>
            </a:r>
          </a:p>
        </p:txBody>
      </p:sp>
      <p:sp>
        <p:nvSpPr>
          <p:cNvPr id="45068" name="AutoShape 12"/>
          <p:cNvSpPr>
            <a:spLocks noChangeArrowheads="1"/>
          </p:cNvSpPr>
          <p:nvPr/>
        </p:nvSpPr>
        <p:spPr bwMode="auto">
          <a:xfrm>
            <a:off x="5724525" y="3427413"/>
            <a:ext cx="719138" cy="1657350"/>
          </a:xfrm>
          <a:prstGeom prst="curvedRightArrow">
            <a:avLst>
              <a:gd name="adj1" fmla="val 46093"/>
              <a:gd name="adj2" fmla="val 92185"/>
              <a:gd name="adj3" fmla="val 33333"/>
            </a:avLst>
          </a:prstGeom>
          <a:solidFill>
            <a:schemeClr val="accent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5069" name="Text Box 13"/>
          <p:cNvSpPr txBox="1">
            <a:spLocks noChangeArrowheads="1"/>
          </p:cNvSpPr>
          <p:nvPr/>
        </p:nvSpPr>
        <p:spPr bwMode="auto">
          <a:xfrm>
            <a:off x="4933950" y="3570288"/>
            <a:ext cx="574675" cy="650875"/>
          </a:xfrm>
          <a:prstGeom prst="rect">
            <a:avLst/>
          </a:prstGeom>
          <a:noFill/>
          <a:ln w="9525" algn="ctr">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180000"/>
              </a:lnSpc>
              <a:spcBef>
                <a:spcPct val="50000"/>
              </a:spcBef>
              <a:buFontTx/>
              <a:buNone/>
            </a:pPr>
            <a:r>
              <a:rPr lang="it-IT" altLang="it-IT" sz="2000" b="1">
                <a:latin typeface="Arial" pitchFamily="34" charset="0"/>
                <a:ea typeface="SimSun" pitchFamily="2" charset="-122"/>
              </a:rPr>
              <a:t>3</a:t>
            </a:r>
          </a:p>
        </p:txBody>
      </p:sp>
      <p:sp>
        <p:nvSpPr>
          <p:cNvPr id="45070" name="Text Box 14"/>
          <p:cNvSpPr txBox="1">
            <a:spLocks noChangeArrowheads="1"/>
          </p:cNvSpPr>
          <p:nvPr/>
        </p:nvSpPr>
        <p:spPr bwMode="auto">
          <a:xfrm>
            <a:off x="6659563" y="5514975"/>
            <a:ext cx="574675" cy="650875"/>
          </a:xfrm>
          <a:prstGeom prst="rect">
            <a:avLst/>
          </a:prstGeom>
          <a:noFill/>
          <a:ln w="9525" algn="ctr">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180000"/>
              </a:lnSpc>
              <a:spcBef>
                <a:spcPct val="50000"/>
              </a:spcBef>
              <a:buFontTx/>
              <a:buNone/>
            </a:pPr>
            <a:r>
              <a:rPr lang="it-IT" altLang="it-IT" sz="2000" b="1">
                <a:latin typeface="Arial" pitchFamily="34" charset="0"/>
                <a:ea typeface="SimSun" pitchFamily="2" charset="-122"/>
              </a:rPr>
              <a:t>4</a:t>
            </a:r>
          </a:p>
        </p:txBody>
      </p:sp>
      <p:sp>
        <p:nvSpPr>
          <p:cNvPr id="494607" name="Text Box 15"/>
          <p:cNvSpPr txBox="1">
            <a:spLocks noChangeArrowheads="1"/>
          </p:cNvSpPr>
          <p:nvPr/>
        </p:nvSpPr>
        <p:spPr bwMode="auto">
          <a:xfrm>
            <a:off x="6588125" y="3357563"/>
            <a:ext cx="2376488" cy="484187"/>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eaLnBrk="0" hangingPunct="0">
              <a:lnSpc>
                <a:spcPct val="180000"/>
              </a:lnSpc>
              <a:spcBef>
                <a:spcPct val="50000"/>
              </a:spcBef>
              <a:defRPr/>
            </a:pPr>
            <a:r>
              <a:rPr lang="it-IT" sz="1400" b="1" u="sng">
                <a:effectLst>
                  <a:outerShdw blurRad="38100" dist="38100" dir="2700000" algn="tl">
                    <a:srgbClr val="C0C0C0"/>
                  </a:outerShdw>
                </a:effectLst>
                <a:latin typeface="Arial" pitchFamily="34" charset="0"/>
                <a:ea typeface="SimSun" pitchFamily="2" charset="-122"/>
              </a:rPr>
              <a:t>Thermal heat-treatment</a:t>
            </a:r>
          </a:p>
        </p:txBody>
      </p:sp>
      <p:sp>
        <p:nvSpPr>
          <p:cNvPr id="45072" name="AutoShape 16"/>
          <p:cNvSpPr>
            <a:spLocks noChangeArrowheads="1"/>
          </p:cNvSpPr>
          <p:nvPr/>
        </p:nvSpPr>
        <p:spPr bwMode="auto">
          <a:xfrm>
            <a:off x="8243888" y="4149725"/>
            <a:ext cx="431800" cy="358775"/>
          </a:xfrm>
          <a:prstGeom prst="downArrow">
            <a:avLst>
              <a:gd name="adj1" fmla="val 50000"/>
              <a:gd name="adj2" fmla="val 25000"/>
            </a:avLst>
          </a:prstGeom>
          <a:solidFill>
            <a:schemeClr val="accent1"/>
          </a:solidFill>
          <a:ln w="9525" algn="ctr">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5073" name="Text Box 17"/>
          <p:cNvSpPr txBox="1">
            <a:spLocks noChangeArrowheads="1"/>
          </p:cNvSpPr>
          <p:nvPr/>
        </p:nvSpPr>
        <p:spPr bwMode="auto">
          <a:xfrm>
            <a:off x="7524750" y="4797425"/>
            <a:ext cx="1403350" cy="803275"/>
          </a:xfrm>
          <a:prstGeom prst="rect">
            <a:avLst/>
          </a:prstGeom>
          <a:noFill/>
          <a:ln w="9525"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180000"/>
              </a:lnSpc>
              <a:spcBef>
                <a:spcPct val="50000"/>
              </a:spcBef>
              <a:buFontTx/>
              <a:buNone/>
            </a:pPr>
            <a:r>
              <a:rPr lang="it-IT" altLang="it-IT" sz="1400">
                <a:latin typeface="Arial" pitchFamily="34" charset="0"/>
                <a:ea typeface="SimSun" pitchFamily="2" charset="-122"/>
              </a:rPr>
              <a:t>HT: </a:t>
            </a:r>
            <a:r>
              <a:rPr lang="it-IT" altLang="it-IT" sz="1400" b="1">
                <a:latin typeface="Arial" pitchFamily="34" charset="0"/>
                <a:ea typeface="SimSun" pitchFamily="2" charset="-122"/>
              </a:rPr>
              <a:t>450°C</a:t>
            </a:r>
          </a:p>
          <a:p>
            <a:pPr algn="ctr">
              <a:spcBef>
                <a:spcPct val="50000"/>
              </a:spcBef>
              <a:buFontTx/>
              <a:buNone/>
            </a:pPr>
            <a:r>
              <a:rPr lang="it-IT" altLang="it-IT" sz="1400" b="1">
                <a:latin typeface="Arial" pitchFamily="34" charset="0"/>
                <a:ea typeface="SimSun" pitchFamily="2" charset="-122"/>
              </a:rPr>
              <a:t>0.1 °C/min</a:t>
            </a:r>
          </a:p>
        </p:txBody>
      </p:sp>
      <p:sp>
        <p:nvSpPr>
          <p:cNvPr id="45074" name="Text Box 18"/>
          <p:cNvSpPr txBox="1">
            <a:spLocks noChangeArrowheads="1"/>
          </p:cNvSpPr>
          <p:nvPr/>
        </p:nvSpPr>
        <p:spPr bwMode="auto">
          <a:xfrm>
            <a:off x="4787900" y="1412875"/>
            <a:ext cx="1584325" cy="484188"/>
          </a:xfrm>
          <a:prstGeom prst="rect">
            <a:avLst/>
          </a:prstGeom>
          <a:noFill/>
          <a:ln w="9525"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180000"/>
              </a:lnSpc>
              <a:spcBef>
                <a:spcPct val="50000"/>
              </a:spcBef>
              <a:buFontTx/>
              <a:buNone/>
            </a:pPr>
            <a:r>
              <a:rPr lang="en-IE" altLang="it-IT" sz="1400" b="1" i="1">
                <a:latin typeface="Arial" pitchFamily="34" charset="0"/>
                <a:ea typeface="SimSun" pitchFamily="2" charset="-122"/>
              </a:rPr>
              <a:t>Silica</a:t>
            </a:r>
            <a:r>
              <a:rPr lang="it-IT" altLang="it-IT" sz="1400" b="1" i="1">
                <a:latin typeface="Arial" pitchFamily="34" charset="0"/>
                <a:ea typeface="SimSun" pitchFamily="2" charset="-122"/>
              </a:rPr>
              <a:t> </a:t>
            </a:r>
            <a:r>
              <a:rPr lang="en-GB" altLang="it-IT" sz="1400" b="1" i="1">
                <a:latin typeface="Arial" pitchFamily="34" charset="0"/>
                <a:ea typeface="SimSun" pitchFamily="2" charset="-122"/>
              </a:rPr>
              <a:t>solution</a:t>
            </a:r>
          </a:p>
        </p:txBody>
      </p:sp>
      <p:grpSp>
        <p:nvGrpSpPr>
          <p:cNvPr id="45075" name="Group 19"/>
          <p:cNvGrpSpPr>
            <a:grpSpLocks/>
          </p:cNvGrpSpPr>
          <p:nvPr/>
        </p:nvGrpSpPr>
        <p:grpSpPr bwMode="auto">
          <a:xfrm>
            <a:off x="0" y="0"/>
            <a:ext cx="9148763" cy="6858000"/>
            <a:chOff x="0" y="315"/>
            <a:chExt cx="6339" cy="9477"/>
          </a:xfrm>
        </p:grpSpPr>
        <p:sp>
          <p:nvSpPr>
            <p:cNvPr id="45086" name="Rectangle 20"/>
            <p:cNvSpPr>
              <a:spLocks noChangeArrowheads="1"/>
            </p:cNvSpPr>
            <p:nvPr/>
          </p:nvSpPr>
          <p:spPr bwMode="auto">
            <a:xfrm>
              <a:off x="0" y="315"/>
              <a:ext cx="138" cy="9472"/>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5087" name="Rectangle 21"/>
            <p:cNvSpPr>
              <a:spLocks noChangeArrowheads="1"/>
            </p:cNvSpPr>
            <p:nvPr/>
          </p:nvSpPr>
          <p:spPr bwMode="auto">
            <a:xfrm>
              <a:off x="6198" y="316"/>
              <a:ext cx="138" cy="9472"/>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5088" name="Rectangle 22"/>
            <p:cNvSpPr>
              <a:spLocks noChangeArrowheads="1"/>
            </p:cNvSpPr>
            <p:nvPr/>
          </p:nvSpPr>
          <p:spPr bwMode="auto">
            <a:xfrm flipH="1">
              <a:off x="1" y="315"/>
              <a:ext cx="6334" cy="139"/>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5089" name="Rectangle 23"/>
            <p:cNvSpPr>
              <a:spLocks noChangeArrowheads="1"/>
            </p:cNvSpPr>
            <p:nvPr/>
          </p:nvSpPr>
          <p:spPr bwMode="auto">
            <a:xfrm flipH="1">
              <a:off x="0" y="9653"/>
              <a:ext cx="6334" cy="139"/>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5090" name="Rectangle 24"/>
            <p:cNvSpPr>
              <a:spLocks noChangeArrowheads="1"/>
            </p:cNvSpPr>
            <p:nvPr/>
          </p:nvSpPr>
          <p:spPr bwMode="auto">
            <a:xfrm flipH="1">
              <a:off x="1" y="9648"/>
              <a:ext cx="138" cy="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5091" name="Rectangle 25"/>
            <p:cNvSpPr>
              <a:spLocks noChangeArrowheads="1"/>
            </p:cNvSpPr>
            <p:nvPr/>
          </p:nvSpPr>
          <p:spPr bwMode="auto">
            <a:xfrm flipH="1">
              <a:off x="6201" y="9651"/>
              <a:ext cx="138" cy="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5092" name="Rectangle 26"/>
            <p:cNvSpPr>
              <a:spLocks noChangeArrowheads="1"/>
            </p:cNvSpPr>
            <p:nvPr/>
          </p:nvSpPr>
          <p:spPr bwMode="auto">
            <a:xfrm flipH="1">
              <a:off x="6198" y="318"/>
              <a:ext cx="138" cy="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5093" name="Rectangle 27"/>
            <p:cNvSpPr>
              <a:spLocks noChangeArrowheads="1"/>
            </p:cNvSpPr>
            <p:nvPr/>
          </p:nvSpPr>
          <p:spPr bwMode="auto">
            <a:xfrm flipH="1">
              <a:off x="0" y="317"/>
              <a:ext cx="138" cy="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grpSp>
      <p:pic>
        <p:nvPicPr>
          <p:cNvPr id="45076" name="Picture 28"/>
          <p:cNvPicPr>
            <a:picLocks noChangeAspect="1" noChangeArrowheads="1"/>
          </p:cNvPicPr>
          <p:nvPr/>
        </p:nvPicPr>
        <p:blipFill>
          <a:blip r:embed="rId3">
            <a:extLst>
              <a:ext uri="{28A0092B-C50C-407E-A947-70E740481C1C}">
                <a14:useLocalDpi xmlns:a14="http://schemas.microsoft.com/office/drawing/2010/main" val="0"/>
              </a:ext>
            </a:extLst>
          </a:blip>
          <a:srcRect l="1703" r="81322" b="35696"/>
          <a:stretch>
            <a:fillRect/>
          </a:stretch>
        </p:blipFill>
        <p:spPr bwMode="auto">
          <a:xfrm>
            <a:off x="755650" y="1341438"/>
            <a:ext cx="14398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7" name="Picture 29"/>
          <p:cNvPicPr>
            <a:picLocks noChangeAspect="1" noChangeArrowheads="1"/>
          </p:cNvPicPr>
          <p:nvPr/>
        </p:nvPicPr>
        <p:blipFill>
          <a:blip r:embed="rId3">
            <a:extLst>
              <a:ext uri="{28A0092B-C50C-407E-A947-70E740481C1C}">
                <a14:useLocalDpi xmlns:a14="http://schemas.microsoft.com/office/drawing/2010/main" val="0"/>
              </a:ext>
            </a:extLst>
          </a:blip>
          <a:srcRect l="28860" r="58412" b="47038"/>
          <a:stretch>
            <a:fillRect/>
          </a:stretch>
        </p:blipFill>
        <p:spPr bwMode="auto">
          <a:xfrm>
            <a:off x="2339975" y="3933825"/>
            <a:ext cx="10795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8" name="Picture 30"/>
          <p:cNvPicPr>
            <a:picLocks noChangeAspect="1" noChangeArrowheads="1"/>
          </p:cNvPicPr>
          <p:nvPr/>
        </p:nvPicPr>
        <p:blipFill>
          <a:blip r:embed="rId3">
            <a:extLst>
              <a:ext uri="{28A0092B-C50C-407E-A947-70E740481C1C}">
                <a14:useLocalDpi xmlns:a14="http://schemas.microsoft.com/office/drawing/2010/main" val="0"/>
              </a:ext>
            </a:extLst>
          </a:blip>
          <a:srcRect l="56448" t="3836" r="29964" b="47040"/>
          <a:stretch>
            <a:fillRect/>
          </a:stretch>
        </p:blipFill>
        <p:spPr bwMode="auto">
          <a:xfrm>
            <a:off x="4859338" y="2276475"/>
            <a:ext cx="115252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9"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1341438"/>
            <a:ext cx="207327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80" name="Text Box 32"/>
          <p:cNvSpPr txBox="1">
            <a:spLocks noChangeArrowheads="1"/>
          </p:cNvSpPr>
          <p:nvPr/>
        </p:nvSpPr>
        <p:spPr bwMode="auto">
          <a:xfrm>
            <a:off x="7812088" y="1773238"/>
            <a:ext cx="863600" cy="3667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it-IT" altLang="it-IT" sz="1800">
              <a:latin typeface="Arial" pitchFamily="34" charset="0"/>
            </a:endParaRPr>
          </a:p>
        </p:txBody>
      </p:sp>
      <p:pic>
        <p:nvPicPr>
          <p:cNvPr id="45081" name="Picture 33"/>
          <p:cNvPicPr>
            <a:picLocks noChangeAspect="1" noChangeArrowheads="1"/>
          </p:cNvPicPr>
          <p:nvPr/>
        </p:nvPicPr>
        <p:blipFill>
          <a:blip r:embed="rId3">
            <a:extLst>
              <a:ext uri="{28A0092B-C50C-407E-A947-70E740481C1C}">
                <a14:useLocalDpi xmlns:a14="http://schemas.microsoft.com/office/drawing/2010/main" val="0"/>
              </a:ext>
            </a:extLst>
          </a:blip>
          <a:srcRect l="85738" r="1535" b="43286"/>
          <a:stretch>
            <a:fillRect/>
          </a:stretch>
        </p:blipFill>
        <p:spPr bwMode="auto">
          <a:xfrm>
            <a:off x="6443663" y="42926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724400"/>
            <a:ext cx="86518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4627" name="Rectangle 35"/>
          <p:cNvSpPr>
            <a:spLocks noChangeArrowheads="1"/>
          </p:cNvSpPr>
          <p:nvPr/>
        </p:nvSpPr>
        <p:spPr bwMode="auto">
          <a:xfrm>
            <a:off x="1673225" y="5734050"/>
            <a:ext cx="2395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lgn="ctr" eaLnBrk="0" hangingPunct="0">
              <a:defRPr/>
            </a:pPr>
            <a:r>
              <a:rPr lang="en-US" sz="1400" b="1" i="1">
                <a:effectLst>
                  <a:outerShdw blurRad="38100" dist="38100" dir="2700000" algn="tl">
                    <a:srgbClr val="C0C0C0"/>
                  </a:outerShdw>
                </a:effectLst>
                <a:latin typeface="Arial" pitchFamily="34" charset="0"/>
                <a:ea typeface="SimSun" pitchFamily="2" charset="-122"/>
              </a:rPr>
              <a:t>Spin deposition technique</a:t>
            </a:r>
          </a:p>
        </p:txBody>
      </p:sp>
      <p:sp>
        <p:nvSpPr>
          <p:cNvPr id="45084" name="Text Box 36"/>
          <p:cNvSpPr txBox="1">
            <a:spLocks noChangeArrowheads="1"/>
          </p:cNvSpPr>
          <p:nvPr/>
        </p:nvSpPr>
        <p:spPr bwMode="auto">
          <a:xfrm>
            <a:off x="7524750" y="5721350"/>
            <a:ext cx="1403350" cy="422275"/>
          </a:xfrm>
          <a:prstGeom prst="rect">
            <a:avLst/>
          </a:prstGeom>
          <a:noFill/>
          <a:ln w="9525"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180000"/>
              </a:lnSpc>
              <a:spcBef>
                <a:spcPct val="50000"/>
              </a:spcBef>
              <a:buFontTx/>
              <a:buNone/>
            </a:pPr>
            <a:r>
              <a:rPr lang="it-IT" altLang="it-IT" sz="1400">
                <a:latin typeface="Arial" pitchFamily="34" charset="0"/>
                <a:ea typeface="SimSun" pitchFamily="2" charset="-122"/>
              </a:rPr>
              <a:t>HT: </a:t>
            </a:r>
            <a:r>
              <a:rPr lang="it-IT" altLang="it-IT" sz="1400" b="1">
                <a:latin typeface="Arial" pitchFamily="34" charset="0"/>
                <a:ea typeface="SimSun" pitchFamily="2" charset="-122"/>
              </a:rPr>
              <a:t>900°C</a:t>
            </a:r>
          </a:p>
        </p:txBody>
      </p:sp>
      <p:sp>
        <p:nvSpPr>
          <p:cNvPr id="45085" name="Text Box 37"/>
          <p:cNvSpPr txBox="1">
            <a:spLocks noChangeArrowheads="1"/>
          </p:cNvSpPr>
          <p:nvPr/>
        </p:nvSpPr>
        <p:spPr bwMode="auto">
          <a:xfrm>
            <a:off x="3276600" y="5157788"/>
            <a:ext cx="2881313" cy="457200"/>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it-IT" altLang="it-IT" sz="2400" b="1" i="1">
                <a:solidFill>
                  <a:srgbClr val="FF0000"/>
                </a:solidFill>
                <a:latin typeface="Arial" pitchFamily="34" charset="0"/>
              </a:rPr>
              <a:t>0.3 mol % Er</a:t>
            </a:r>
            <a:r>
              <a:rPr lang="it-IT" altLang="it-IT" sz="2400" b="1" i="1" baseline="30000">
                <a:solidFill>
                  <a:srgbClr val="FF0000"/>
                </a:solidFill>
                <a:latin typeface="Arial" pitchFamily="34" charset="0"/>
              </a:rPr>
              <a:t>3+</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2627313" y="115888"/>
            <a:ext cx="5708650" cy="719137"/>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r"/>
            <a:r>
              <a:rPr lang="it-IT" altLang="it-IT" sz="3800" i="1" smtClean="0">
                <a:solidFill>
                  <a:srgbClr val="FF3300"/>
                </a:solidFill>
              </a:rPr>
              <a:t>Inverse </a:t>
            </a:r>
            <a:r>
              <a:rPr lang="en-GB" altLang="it-IT" sz="3800" i="1" smtClean="0">
                <a:solidFill>
                  <a:srgbClr val="FF3300"/>
                </a:solidFill>
              </a:rPr>
              <a:t>structure</a:t>
            </a:r>
          </a:p>
        </p:txBody>
      </p:sp>
      <p:sp>
        <p:nvSpPr>
          <p:cNvPr id="496644" name="Text Box 4"/>
          <p:cNvSpPr txBox="1">
            <a:spLocks noChangeArrowheads="1"/>
          </p:cNvSpPr>
          <p:nvPr/>
        </p:nvSpPr>
        <p:spPr bwMode="auto">
          <a:xfrm>
            <a:off x="5076825" y="4508500"/>
            <a:ext cx="3816350" cy="1870075"/>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eaLnBrk="0" hangingPunct="0">
              <a:lnSpc>
                <a:spcPct val="180000"/>
              </a:lnSpc>
              <a:spcBef>
                <a:spcPct val="50000"/>
              </a:spcBef>
              <a:defRPr/>
            </a:pPr>
            <a:r>
              <a:rPr lang="en-GB" sz="1400" b="1">
                <a:latin typeface="Arial" pitchFamily="34" charset="0"/>
                <a:ea typeface="SimSun" pitchFamily="2" charset="-122"/>
              </a:rPr>
              <a:t>Hollow regions</a:t>
            </a:r>
            <a:r>
              <a:rPr lang="en-GB" sz="1400">
                <a:latin typeface="Arial" pitchFamily="34" charset="0"/>
                <a:ea typeface="SimSun" pitchFamily="2" charset="-122"/>
              </a:rPr>
              <a:t> of air spheres</a:t>
            </a:r>
          </a:p>
          <a:p>
            <a:pPr algn="ctr" eaLnBrk="0" hangingPunct="0">
              <a:lnSpc>
                <a:spcPct val="180000"/>
              </a:lnSpc>
              <a:spcBef>
                <a:spcPct val="50000"/>
              </a:spcBef>
              <a:defRPr/>
            </a:pPr>
            <a:r>
              <a:rPr lang="en-GB" sz="1400" b="1">
                <a:solidFill>
                  <a:srgbClr val="000099"/>
                </a:solidFill>
                <a:latin typeface="Arial" pitchFamily="34" charset="0"/>
                <a:ea typeface="SimSun" pitchFamily="2" charset="-122"/>
              </a:rPr>
              <a:t>well ordered in a triangular lattice</a:t>
            </a:r>
            <a:r>
              <a:rPr lang="en-GB" sz="1400">
                <a:latin typeface="Arial" pitchFamily="34" charset="0"/>
                <a:ea typeface="SimSun" pitchFamily="2" charset="-122"/>
              </a:rPr>
              <a:t> corresponding to the </a:t>
            </a:r>
            <a:r>
              <a:rPr lang="en-GB" sz="1600" b="1">
                <a:solidFill>
                  <a:srgbClr val="FF3300"/>
                </a:solidFill>
                <a:latin typeface="Arial" pitchFamily="34" charset="0"/>
                <a:ea typeface="SimSun" pitchFamily="2" charset="-122"/>
              </a:rPr>
              <a:t>(111) planes </a:t>
            </a:r>
          </a:p>
          <a:p>
            <a:pPr algn="ctr" eaLnBrk="0" hangingPunct="0">
              <a:spcBef>
                <a:spcPct val="50000"/>
              </a:spcBef>
              <a:defRPr/>
            </a:pPr>
            <a:r>
              <a:rPr lang="en-GB" sz="1400">
                <a:latin typeface="Arial" pitchFamily="34" charset="0"/>
                <a:ea typeface="SimSun" pitchFamily="2" charset="-122"/>
              </a:rPr>
              <a:t> of a </a:t>
            </a:r>
            <a:r>
              <a:rPr lang="en-GB" sz="1400" u="sng">
                <a:effectLst>
                  <a:outerShdw blurRad="38100" dist="38100" dir="2700000" algn="tl">
                    <a:srgbClr val="C0C0C0"/>
                  </a:outerShdw>
                </a:effectLst>
                <a:latin typeface="Arial" pitchFamily="34" charset="0"/>
                <a:ea typeface="SimSun" pitchFamily="2" charset="-122"/>
              </a:rPr>
              <a:t>fcc crystalline strucure</a:t>
            </a:r>
            <a:r>
              <a:rPr lang="en-GB" sz="2000" b="1" u="sng">
                <a:effectLst>
                  <a:outerShdw blurRad="38100" dist="38100" dir="2700000" algn="tl">
                    <a:srgbClr val="C0C0C0"/>
                  </a:outerShdw>
                </a:effectLst>
                <a:latin typeface="Arial" pitchFamily="34" charset="0"/>
                <a:ea typeface="SimSun" pitchFamily="2" charset="-122"/>
              </a:rPr>
              <a:t>.</a:t>
            </a:r>
            <a:r>
              <a:rPr lang="it-IT" sz="2000" b="1" u="sng">
                <a:effectLst>
                  <a:outerShdw blurRad="38100" dist="38100" dir="2700000" algn="tl">
                    <a:srgbClr val="C0C0C0"/>
                  </a:outerShdw>
                </a:effectLst>
                <a:latin typeface="Arial" pitchFamily="34" charset="0"/>
                <a:ea typeface="SimSun" pitchFamily="2" charset="-122"/>
              </a:rPr>
              <a:t> </a:t>
            </a:r>
          </a:p>
        </p:txBody>
      </p:sp>
      <p:sp>
        <p:nvSpPr>
          <p:cNvPr id="496645" name="Text Box 5"/>
          <p:cNvSpPr txBox="1">
            <a:spLocks noChangeArrowheads="1"/>
          </p:cNvSpPr>
          <p:nvPr/>
        </p:nvSpPr>
        <p:spPr bwMode="auto">
          <a:xfrm>
            <a:off x="100013" y="908050"/>
            <a:ext cx="43211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eaLnBrk="0" hangingPunct="0">
              <a:lnSpc>
                <a:spcPct val="180000"/>
              </a:lnSpc>
              <a:spcBef>
                <a:spcPct val="50000"/>
              </a:spcBef>
              <a:defRPr/>
            </a:pPr>
            <a:r>
              <a:rPr lang="it-IT" sz="1800" b="1" dirty="0" err="1">
                <a:solidFill>
                  <a:srgbClr val="000099"/>
                </a:solidFill>
                <a:effectLst>
                  <a:outerShdw blurRad="38100" dist="38100" dir="2700000" algn="tl">
                    <a:srgbClr val="C0C0C0"/>
                  </a:outerShdw>
                </a:effectLst>
                <a:latin typeface="Arial" pitchFamily="34" charset="0"/>
                <a:ea typeface="SimSun" pitchFamily="2" charset="-122"/>
              </a:rPr>
              <a:t>It’s</a:t>
            </a:r>
            <a:r>
              <a:rPr lang="it-IT" sz="1800" b="1" dirty="0">
                <a:solidFill>
                  <a:srgbClr val="000099"/>
                </a:solidFill>
                <a:effectLst>
                  <a:outerShdw blurRad="38100" dist="38100" dir="2700000" algn="tl">
                    <a:srgbClr val="C0C0C0"/>
                  </a:outerShdw>
                </a:effectLst>
                <a:latin typeface="Arial" pitchFamily="34" charset="0"/>
                <a:ea typeface="SimSun" pitchFamily="2" charset="-122"/>
              </a:rPr>
              <a:t> a negative replica of </a:t>
            </a:r>
            <a:r>
              <a:rPr lang="it-IT" sz="1800" b="1" dirty="0" err="1">
                <a:solidFill>
                  <a:srgbClr val="000099"/>
                </a:solidFill>
                <a:effectLst>
                  <a:outerShdw blurRad="38100" dist="38100" dir="2700000" algn="tl">
                    <a:srgbClr val="C0C0C0"/>
                  </a:outerShdw>
                </a:effectLst>
                <a:latin typeface="Arial" pitchFamily="34" charset="0"/>
                <a:ea typeface="SimSun" pitchFamily="2" charset="-122"/>
              </a:rPr>
              <a:t>direct</a:t>
            </a:r>
            <a:r>
              <a:rPr lang="it-IT" sz="1800" b="1" dirty="0">
                <a:solidFill>
                  <a:srgbClr val="000099"/>
                </a:solidFill>
                <a:effectLst>
                  <a:outerShdw blurRad="38100" dist="38100" dir="2700000" algn="tl">
                    <a:srgbClr val="C0C0C0"/>
                  </a:outerShdw>
                </a:effectLst>
                <a:latin typeface="Arial" pitchFamily="34" charset="0"/>
                <a:ea typeface="SimSun" pitchFamily="2" charset="-122"/>
              </a:rPr>
              <a:t> </a:t>
            </a:r>
            <a:r>
              <a:rPr lang="it-IT" sz="1800" b="1" dirty="0" err="1">
                <a:solidFill>
                  <a:srgbClr val="000099"/>
                </a:solidFill>
                <a:effectLst>
                  <a:outerShdw blurRad="38100" dist="38100" dir="2700000" algn="tl">
                    <a:srgbClr val="C0C0C0"/>
                  </a:outerShdw>
                </a:effectLst>
                <a:latin typeface="Arial" pitchFamily="34" charset="0"/>
                <a:ea typeface="SimSun" pitchFamily="2" charset="-122"/>
              </a:rPr>
              <a:t>opal</a:t>
            </a:r>
            <a:r>
              <a:rPr lang="it-IT" sz="1800" b="1" dirty="0">
                <a:solidFill>
                  <a:srgbClr val="000099"/>
                </a:solidFill>
                <a:effectLst>
                  <a:outerShdw blurRad="38100" dist="38100" dir="2700000" algn="tl">
                    <a:srgbClr val="C0C0C0"/>
                  </a:outerShdw>
                </a:effectLst>
                <a:latin typeface="Arial" pitchFamily="34" charset="0"/>
                <a:ea typeface="SimSun" pitchFamily="2" charset="-122"/>
              </a:rPr>
              <a:t> (</a:t>
            </a:r>
            <a:r>
              <a:rPr lang="it-IT" sz="1800" b="1" dirty="0" err="1">
                <a:solidFill>
                  <a:srgbClr val="000099"/>
                </a:solidFill>
                <a:effectLst>
                  <a:outerShdw blurRad="38100" dist="38100" dir="2700000" algn="tl">
                    <a:srgbClr val="C0C0C0"/>
                  </a:outerShdw>
                </a:effectLst>
                <a:latin typeface="Arial" pitchFamily="34" charset="0"/>
                <a:ea typeface="SimSun" pitchFamily="2" charset="-122"/>
              </a:rPr>
              <a:t>template</a:t>
            </a:r>
            <a:r>
              <a:rPr lang="it-IT" sz="1800" b="1" dirty="0">
                <a:solidFill>
                  <a:srgbClr val="000099"/>
                </a:solidFill>
                <a:effectLst>
                  <a:outerShdw blurRad="38100" dist="38100" dir="2700000" algn="tl">
                    <a:srgbClr val="C0C0C0"/>
                  </a:outerShdw>
                </a:effectLst>
                <a:latin typeface="Arial" pitchFamily="34" charset="0"/>
                <a:ea typeface="SimSun" pitchFamily="2" charset="-122"/>
              </a:rPr>
              <a:t>)</a:t>
            </a:r>
          </a:p>
        </p:txBody>
      </p:sp>
      <p:grpSp>
        <p:nvGrpSpPr>
          <p:cNvPr id="46085" name="Group 6"/>
          <p:cNvGrpSpPr>
            <a:grpSpLocks/>
          </p:cNvGrpSpPr>
          <p:nvPr/>
        </p:nvGrpSpPr>
        <p:grpSpPr bwMode="auto">
          <a:xfrm>
            <a:off x="0" y="0"/>
            <a:ext cx="9148763" cy="6858000"/>
            <a:chOff x="0" y="315"/>
            <a:chExt cx="6339" cy="9477"/>
          </a:xfrm>
        </p:grpSpPr>
        <p:sp>
          <p:nvSpPr>
            <p:cNvPr id="46089" name="Rectangle 7"/>
            <p:cNvSpPr>
              <a:spLocks noChangeArrowheads="1"/>
            </p:cNvSpPr>
            <p:nvPr/>
          </p:nvSpPr>
          <p:spPr bwMode="auto">
            <a:xfrm>
              <a:off x="0" y="315"/>
              <a:ext cx="138" cy="9472"/>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6090" name="Rectangle 8"/>
            <p:cNvSpPr>
              <a:spLocks noChangeArrowheads="1"/>
            </p:cNvSpPr>
            <p:nvPr/>
          </p:nvSpPr>
          <p:spPr bwMode="auto">
            <a:xfrm>
              <a:off x="6198" y="316"/>
              <a:ext cx="138" cy="9472"/>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6091" name="Rectangle 9"/>
            <p:cNvSpPr>
              <a:spLocks noChangeArrowheads="1"/>
            </p:cNvSpPr>
            <p:nvPr/>
          </p:nvSpPr>
          <p:spPr bwMode="auto">
            <a:xfrm flipH="1">
              <a:off x="1" y="315"/>
              <a:ext cx="6334" cy="139"/>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6092" name="Rectangle 10"/>
            <p:cNvSpPr>
              <a:spLocks noChangeArrowheads="1"/>
            </p:cNvSpPr>
            <p:nvPr/>
          </p:nvSpPr>
          <p:spPr bwMode="auto">
            <a:xfrm flipH="1">
              <a:off x="0" y="9653"/>
              <a:ext cx="6334" cy="139"/>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6093" name="Rectangle 11"/>
            <p:cNvSpPr>
              <a:spLocks noChangeArrowheads="1"/>
            </p:cNvSpPr>
            <p:nvPr/>
          </p:nvSpPr>
          <p:spPr bwMode="auto">
            <a:xfrm flipH="1">
              <a:off x="1" y="9648"/>
              <a:ext cx="138" cy="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6094" name="Rectangle 12"/>
            <p:cNvSpPr>
              <a:spLocks noChangeArrowheads="1"/>
            </p:cNvSpPr>
            <p:nvPr/>
          </p:nvSpPr>
          <p:spPr bwMode="auto">
            <a:xfrm flipH="1">
              <a:off x="6201" y="9651"/>
              <a:ext cx="138" cy="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6095" name="Rectangle 13"/>
            <p:cNvSpPr>
              <a:spLocks noChangeArrowheads="1"/>
            </p:cNvSpPr>
            <p:nvPr/>
          </p:nvSpPr>
          <p:spPr bwMode="auto">
            <a:xfrm flipH="1">
              <a:off x="6198" y="318"/>
              <a:ext cx="138" cy="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6096" name="Rectangle 14"/>
            <p:cNvSpPr>
              <a:spLocks noChangeArrowheads="1"/>
            </p:cNvSpPr>
            <p:nvPr/>
          </p:nvSpPr>
          <p:spPr bwMode="auto">
            <a:xfrm flipH="1">
              <a:off x="0" y="317"/>
              <a:ext cx="138" cy="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grpSp>
      <p:pic>
        <p:nvPicPr>
          <p:cNvPr id="46086" name="Picture 19" descr="SI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50825" y="2060575"/>
            <a:ext cx="4391025" cy="3425825"/>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7" name="Text Box 20"/>
          <p:cNvSpPr txBox="1">
            <a:spLocks noChangeArrowheads="1"/>
          </p:cNvSpPr>
          <p:nvPr/>
        </p:nvSpPr>
        <p:spPr bwMode="auto">
          <a:xfrm>
            <a:off x="250825" y="5734050"/>
            <a:ext cx="4681538" cy="484188"/>
          </a:xfrm>
          <a:prstGeom prst="rect">
            <a:avLst/>
          </a:prstGeom>
          <a:noFill/>
          <a:ln w="9525"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180000"/>
              </a:lnSpc>
              <a:spcBef>
                <a:spcPct val="50000"/>
              </a:spcBef>
              <a:buFontTx/>
              <a:buNone/>
            </a:pPr>
            <a:r>
              <a:rPr lang="en-GB" altLang="it-IT" sz="1400" b="1" i="1">
                <a:solidFill>
                  <a:srgbClr val="000099"/>
                </a:solidFill>
                <a:latin typeface="Arial" pitchFamily="34" charset="0"/>
                <a:ea typeface="SimSun" pitchFamily="2" charset="-122"/>
              </a:rPr>
              <a:t>The average dimension of the air-hollows is ~210 nm</a:t>
            </a:r>
            <a:r>
              <a:rPr lang="it-IT" altLang="it-IT" sz="1400" b="1" i="1">
                <a:solidFill>
                  <a:srgbClr val="000099"/>
                </a:solidFill>
                <a:latin typeface="Arial" pitchFamily="34" charset="0"/>
                <a:ea typeface="SimSun" pitchFamily="2" charset="-122"/>
              </a:rPr>
              <a:t> </a:t>
            </a:r>
          </a:p>
        </p:txBody>
      </p:sp>
      <p:pic>
        <p:nvPicPr>
          <p:cNvPr id="46088"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908050"/>
            <a:ext cx="4322763" cy="345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sy="-100000" kx="3284103" algn="bl" rotWithShape="0">
                    <a:schemeClr val="bg2">
                      <a:alpha val="50000"/>
                    </a:schemeClr>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6"/>
          <p:cNvGrpSpPr>
            <a:grpSpLocks/>
          </p:cNvGrpSpPr>
          <p:nvPr/>
        </p:nvGrpSpPr>
        <p:grpSpPr bwMode="auto">
          <a:xfrm>
            <a:off x="0" y="-33338"/>
            <a:ext cx="9148763" cy="6858001"/>
            <a:chOff x="0" y="315"/>
            <a:chExt cx="6339" cy="9477"/>
          </a:xfrm>
        </p:grpSpPr>
        <p:sp>
          <p:nvSpPr>
            <p:cNvPr id="47116" name="Rectangle 7"/>
            <p:cNvSpPr>
              <a:spLocks noChangeArrowheads="1"/>
            </p:cNvSpPr>
            <p:nvPr/>
          </p:nvSpPr>
          <p:spPr bwMode="auto">
            <a:xfrm>
              <a:off x="0" y="315"/>
              <a:ext cx="138" cy="9472"/>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7117" name="Rectangle 8"/>
            <p:cNvSpPr>
              <a:spLocks noChangeArrowheads="1"/>
            </p:cNvSpPr>
            <p:nvPr/>
          </p:nvSpPr>
          <p:spPr bwMode="auto">
            <a:xfrm>
              <a:off x="6198" y="316"/>
              <a:ext cx="138" cy="9472"/>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7118" name="Rectangle 9"/>
            <p:cNvSpPr>
              <a:spLocks noChangeArrowheads="1"/>
            </p:cNvSpPr>
            <p:nvPr/>
          </p:nvSpPr>
          <p:spPr bwMode="auto">
            <a:xfrm flipH="1">
              <a:off x="1" y="315"/>
              <a:ext cx="6334" cy="139"/>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7119" name="Rectangle 10"/>
            <p:cNvSpPr>
              <a:spLocks noChangeArrowheads="1"/>
            </p:cNvSpPr>
            <p:nvPr/>
          </p:nvSpPr>
          <p:spPr bwMode="auto">
            <a:xfrm flipH="1">
              <a:off x="0" y="9653"/>
              <a:ext cx="6334" cy="139"/>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7120" name="Rectangle 11"/>
            <p:cNvSpPr>
              <a:spLocks noChangeArrowheads="1"/>
            </p:cNvSpPr>
            <p:nvPr/>
          </p:nvSpPr>
          <p:spPr bwMode="auto">
            <a:xfrm flipH="1">
              <a:off x="1" y="9648"/>
              <a:ext cx="138" cy="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7121" name="Rectangle 12"/>
            <p:cNvSpPr>
              <a:spLocks noChangeArrowheads="1"/>
            </p:cNvSpPr>
            <p:nvPr/>
          </p:nvSpPr>
          <p:spPr bwMode="auto">
            <a:xfrm flipH="1">
              <a:off x="6201" y="9651"/>
              <a:ext cx="138" cy="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7122" name="Rectangle 13"/>
            <p:cNvSpPr>
              <a:spLocks noChangeArrowheads="1"/>
            </p:cNvSpPr>
            <p:nvPr/>
          </p:nvSpPr>
          <p:spPr bwMode="auto">
            <a:xfrm flipH="1">
              <a:off x="6198" y="318"/>
              <a:ext cx="138" cy="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7123" name="Rectangle 14"/>
            <p:cNvSpPr>
              <a:spLocks noChangeArrowheads="1"/>
            </p:cNvSpPr>
            <p:nvPr/>
          </p:nvSpPr>
          <p:spPr bwMode="auto">
            <a:xfrm flipH="1">
              <a:off x="0" y="317"/>
              <a:ext cx="138" cy="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grpSp>
      <p:sp>
        <p:nvSpPr>
          <p:cNvPr id="5" name="CasellaDiTesto 4"/>
          <p:cNvSpPr txBox="1"/>
          <p:nvPr/>
        </p:nvSpPr>
        <p:spPr>
          <a:xfrm>
            <a:off x="2771775" y="260350"/>
            <a:ext cx="3313113" cy="585788"/>
          </a:xfrm>
          <a:prstGeom prst="rect">
            <a:avLst/>
          </a:prstGeom>
          <a:noFill/>
        </p:spPr>
        <p:txBody>
          <a:bodyPr>
            <a:spAutoFit/>
          </a:bodyPr>
          <a:lstStyle/>
          <a:p>
            <a:pPr>
              <a:defRPr/>
            </a:pPr>
            <a:r>
              <a:rPr lang="en-US" sz="3200" dirty="0">
                <a:solidFill>
                  <a:srgbClr val="0033CC"/>
                </a:solidFill>
                <a:effectLst>
                  <a:outerShdw blurRad="38100" dist="38100" dir="2700000" algn="tl">
                    <a:srgbClr val="C0C0C0"/>
                  </a:outerShdw>
                </a:effectLst>
              </a:rPr>
              <a:t>Optical Properties</a:t>
            </a:r>
          </a:p>
        </p:txBody>
      </p:sp>
      <p:sp>
        <p:nvSpPr>
          <p:cNvPr id="47108" name="Text Box 16"/>
          <p:cNvSpPr txBox="1">
            <a:spLocks noChangeArrowheads="1"/>
          </p:cNvSpPr>
          <p:nvPr/>
        </p:nvSpPr>
        <p:spPr bwMode="auto">
          <a:xfrm>
            <a:off x="5657850" y="1082675"/>
            <a:ext cx="302418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180000"/>
              </a:lnSpc>
              <a:spcBef>
                <a:spcPct val="50000"/>
              </a:spcBef>
              <a:buFontTx/>
              <a:buNone/>
            </a:pPr>
            <a:r>
              <a:rPr lang="it-IT" altLang="it-IT" sz="1400" b="1">
                <a:solidFill>
                  <a:srgbClr val="00FF00"/>
                </a:solidFill>
                <a:latin typeface="Arial" pitchFamily="34" charset="0"/>
                <a:ea typeface="SimSun" pitchFamily="2" charset="-122"/>
              </a:rPr>
              <a:t>Bragg’s Law</a:t>
            </a:r>
          </a:p>
        </p:txBody>
      </p:sp>
      <p:sp>
        <p:nvSpPr>
          <p:cNvPr id="47109" name="Rectangle 17"/>
          <p:cNvSpPr>
            <a:spLocks noChangeArrowheads="1"/>
          </p:cNvSpPr>
          <p:nvPr/>
        </p:nvSpPr>
        <p:spPr bwMode="auto">
          <a:xfrm>
            <a:off x="5368925" y="1585913"/>
            <a:ext cx="3600450" cy="2449512"/>
          </a:xfrm>
          <a:prstGeom prst="rect">
            <a:avLst/>
          </a:prstGeom>
          <a:solidFill>
            <a:schemeClr val="accent1">
              <a:alpha val="0"/>
            </a:schemeClr>
          </a:solidFill>
          <a:ln w="38100" algn="ctr">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7110" name="AutoShape 19"/>
          <p:cNvSpPr>
            <a:spLocks noChangeArrowheads="1"/>
          </p:cNvSpPr>
          <p:nvPr/>
        </p:nvSpPr>
        <p:spPr bwMode="auto">
          <a:xfrm>
            <a:off x="6521450" y="4237038"/>
            <a:ext cx="863600" cy="504825"/>
          </a:xfrm>
          <a:prstGeom prst="downArrow">
            <a:avLst>
              <a:gd name="adj1" fmla="val 50000"/>
              <a:gd name="adj2" fmla="val 25000"/>
            </a:avLst>
          </a:prstGeom>
          <a:solidFill>
            <a:srgbClr val="000099"/>
          </a:solidFill>
          <a:ln w="9525" algn="ctr">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29" name="Text Box 20"/>
          <p:cNvSpPr txBox="1">
            <a:spLocks noChangeArrowheads="1"/>
          </p:cNvSpPr>
          <p:nvPr/>
        </p:nvSpPr>
        <p:spPr bwMode="auto">
          <a:xfrm>
            <a:off x="5864225" y="4846638"/>
            <a:ext cx="2089150" cy="973137"/>
          </a:xfrm>
          <a:prstGeom prst="rect">
            <a:avLst/>
          </a:prstGeom>
          <a:noFill/>
          <a:ln w="9525" algn="ctr">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eaLnBrk="0" hangingPunct="0">
              <a:lnSpc>
                <a:spcPct val="180000"/>
              </a:lnSpc>
              <a:spcBef>
                <a:spcPct val="50000"/>
              </a:spcBef>
              <a:defRPr/>
            </a:pPr>
            <a:r>
              <a:rPr lang="en-US" sz="1400" b="1" i="1" dirty="0">
                <a:solidFill>
                  <a:srgbClr val="FF3300"/>
                </a:solidFill>
                <a:effectLst>
                  <a:outerShdw blurRad="38100" dist="38100" dir="2700000" algn="tl">
                    <a:srgbClr val="C0C0C0"/>
                  </a:outerShdw>
                </a:effectLst>
                <a:latin typeface="Arial" pitchFamily="34" charset="0"/>
                <a:ea typeface="SimSun" pitchFamily="2" charset="-122"/>
              </a:rPr>
              <a:t>Filling Factor 23%</a:t>
            </a:r>
          </a:p>
          <a:p>
            <a:pPr algn="ctr" eaLnBrk="0" hangingPunct="0">
              <a:lnSpc>
                <a:spcPct val="180000"/>
              </a:lnSpc>
              <a:spcBef>
                <a:spcPct val="50000"/>
              </a:spcBef>
              <a:defRPr/>
            </a:pPr>
            <a:r>
              <a:rPr lang="en-US" sz="1400" b="1" i="1" dirty="0">
                <a:solidFill>
                  <a:srgbClr val="FF3300"/>
                </a:solidFill>
                <a:effectLst>
                  <a:outerShdw blurRad="38100" dist="38100" dir="2700000" algn="tl">
                    <a:srgbClr val="C0C0C0"/>
                  </a:outerShdw>
                </a:effectLst>
                <a:latin typeface="Arial" pitchFamily="34" charset="0"/>
                <a:ea typeface="SimSun" pitchFamily="2" charset="-122"/>
              </a:rPr>
              <a:t>Max 26%</a:t>
            </a:r>
          </a:p>
        </p:txBody>
      </p:sp>
      <p:graphicFrame>
        <p:nvGraphicFramePr>
          <p:cNvPr id="47112" name="Object 23"/>
          <p:cNvGraphicFramePr>
            <a:graphicFrameLocks noGrp="1" noChangeAspect="1"/>
          </p:cNvGraphicFramePr>
          <p:nvPr>
            <p:ph sz="quarter" idx="4294967295"/>
          </p:nvPr>
        </p:nvGraphicFramePr>
        <p:xfrm>
          <a:off x="5997575" y="3074988"/>
          <a:ext cx="2776538" cy="420687"/>
        </p:xfrm>
        <a:graphic>
          <a:graphicData uri="http://schemas.openxmlformats.org/presentationml/2006/ole">
            <mc:AlternateContent xmlns:mc="http://schemas.openxmlformats.org/markup-compatibility/2006">
              <mc:Choice xmlns:v="urn:schemas-microsoft-com:vml" Requires="v">
                <p:oleObj spid="_x0000_s47280" name="Equazione" r:id="rId4" imgW="1675673" imgH="253890" progId="Equation.3">
                  <p:embed/>
                </p:oleObj>
              </mc:Choice>
              <mc:Fallback>
                <p:oleObj name="Equazione" r:id="rId4" imgW="1675673" imgH="253890" progId="Equation.3">
                  <p:embed/>
                  <p:pic>
                    <p:nvPicPr>
                      <p:cNvPr id="0" name="Object 2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7575" y="3074988"/>
                        <a:ext cx="2776538" cy="420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113" name="Object 24"/>
          <p:cNvGraphicFramePr>
            <a:graphicFrameLocks noChangeAspect="1"/>
          </p:cNvGraphicFramePr>
          <p:nvPr/>
        </p:nvGraphicFramePr>
        <p:xfrm>
          <a:off x="320675" y="1333500"/>
          <a:ext cx="4902200" cy="4000500"/>
        </p:xfrm>
        <a:graphic>
          <a:graphicData uri="http://schemas.openxmlformats.org/presentationml/2006/ole">
            <mc:AlternateContent xmlns:mc="http://schemas.openxmlformats.org/markup-compatibility/2006">
              <mc:Choice xmlns:v="urn:schemas-microsoft-com:vml" Requires="v">
                <p:oleObj spid="_x0000_s47281" name="Graph" r:id="rId6" imgW="3878275" imgH="2924861" progId="Origin50.Graph">
                  <p:embed/>
                </p:oleObj>
              </mc:Choice>
              <mc:Fallback>
                <p:oleObj name="Graph" r:id="rId6" imgW="3878275" imgH="2924861" progId="Origin50.Graph">
                  <p:embed/>
                  <p:pic>
                    <p:nvPicPr>
                      <p:cNvPr id="0" name="Object 24"/>
                      <p:cNvPicPr>
                        <a:picLocks noChangeAspect="1" noChangeArrowheads="1"/>
                      </p:cNvPicPr>
                      <p:nvPr/>
                    </p:nvPicPr>
                    <p:blipFill>
                      <a:blip r:embed="rId7">
                        <a:extLst>
                          <a:ext uri="{28A0092B-C50C-407E-A947-70E740481C1C}">
                            <a14:useLocalDpi xmlns:a14="http://schemas.microsoft.com/office/drawing/2010/main" val="0"/>
                          </a:ext>
                        </a:extLst>
                      </a:blip>
                      <a:srcRect r="7605"/>
                      <a:stretch>
                        <a:fillRect/>
                      </a:stretch>
                    </p:blipFill>
                    <p:spPr bwMode="auto">
                      <a:xfrm>
                        <a:off x="320675" y="1333500"/>
                        <a:ext cx="49022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14" name="Oggetto 5"/>
          <p:cNvGraphicFramePr>
            <a:graphicFrameLocks noChangeAspect="1"/>
          </p:cNvGraphicFramePr>
          <p:nvPr/>
        </p:nvGraphicFramePr>
        <p:xfrm>
          <a:off x="5684838" y="1916113"/>
          <a:ext cx="3138487" cy="488950"/>
        </p:xfrm>
        <a:graphic>
          <a:graphicData uri="http://schemas.openxmlformats.org/presentationml/2006/ole">
            <mc:AlternateContent xmlns:mc="http://schemas.openxmlformats.org/markup-compatibility/2006">
              <mc:Choice xmlns:v="urn:schemas-microsoft-com:vml" Requires="v">
                <p:oleObj spid="_x0000_s47282" name="Equazione" r:id="rId8" imgW="1879600" imgH="292100" progId="Equation.3">
                  <p:embed/>
                </p:oleObj>
              </mc:Choice>
              <mc:Fallback>
                <p:oleObj name="Equazione" r:id="rId8" imgW="1879600" imgH="292100" progId="Equation.3">
                  <p:embed/>
                  <p:pic>
                    <p:nvPicPr>
                      <p:cNvPr id="0" name="Oggetto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84838" y="1916113"/>
                        <a:ext cx="31384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15" name="CasellaDiTesto 6"/>
          <p:cNvSpPr txBox="1">
            <a:spLocks noChangeArrowheads="1"/>
          </p:cNvSpPr>
          <p:nvPr/>
        </p:nvSpPr>
        <p:spPr bwMode="auto">
          <a:xfrm>
            <a:off x="946150" y="1220788"/>
            <a:ext cx="51133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solidFill>
                  <a:srgbClr val="006666"/>
                </a:solidFill>
              </a:rPr>
              <a:t>Variable incident angle reflectance measurements of inverse opals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8131" name="Rectangle 3"/>
          <p:cNvSpPr>
            <a:spLocks noChangeArrowheads="1"/>
          </p:cNvSpPr>
          <p:nvPr/>
        </p:nvSpPr>
        <p:spPr bwMode="auto">
          <a:xfrm>
            <a:off x="0" y="1714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grpSp>
        <p:nvGrpSpPr>
          <p:cNvPr id="48132" name="Group 4"/>
          <p:cNvGrpSpPr>
            <a:grpSpLocks/>
          </p:cNvGrpSpPr>
          <p:nvPr/>
        </p:nvGrpSpPr>
        <p:grpSpPr bwMode="auto">
          <a:xfrm>
            <a:off x="0" y="0"/>
            <a:ext cx="9148763" cy="6858000"/>
            <a:chOff x="0" y="315"/>
            <a:chExt cx="6339" cy="9477"/>
          </a:xfrm>
        </p:grpSpPr>
        <p:sp>
          <p:nvSpPr>
            <p:cNvPr id="48149" name="Rectangle 5"/>
            <p:cNvSpPr>
              <a:spLocks noChangeArrowheads="1"/>
            </p:cNvSpPr>
            <p:nvPr/>
          </p:nvSpPr>
          <p:spPr bwMode="auto">
            <a:xfrm>
              <a:off x="0" y="315"/>
              <a:ext cx="138" cy="9472"/>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8150" name="Rectangle 6"/>
            <p:cNvSpPr>
              <a:spLocks noChangeArrowheads="1"/>
            </p:cNvSpPr>
            <p:nvPr/>
          </p:nvSpPr>
          <p:spPr bwMode="auto">
            <a:xfrm>
              <a:off x="6198" y="316"/>
              <a:ext cx="138" cy="9472"/>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8151" name="Rectangle 7"/>
            <p:cNvSpPr>
              <a:spLocks noChangeArrowheads="1"/>
            </p:cNvSpPr>
            <p:nvPr/>
          </p:nvSpPr>
          <p:spPr bwMode="auto">
            <a:xfrm flipH="1">
              <a:off x="1" y="315"/>
              <a:ext cx="6334" cy="139"/>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8152" name="Rectangle 8"/>
            <p:cNvSpPr>
              <a:spLocks noChangeArrowheads="1"/>
            </p:cNvSpPr>
            <p:nvPr/>
          </p:nvSpPr>
          <p:spPr bwMode="auto">
            <a:xfrm flipH="1">
              <a:off x="0" y="9653"/>
              <a:ext cx="6334" cy="139"/>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8153" name="Rectangle 9"/>
            <p:cNvSpPr>
              <a:spLocks noChangeArrowheads="1"/>
            </p:cNvSpPr>
            <p:nvPr/>
          </p:nvSpPr>
          <p:spPr bwMode="auto">
            <a:xfrm flipH="1">
              <a:off x="1" y="9648"/>
              <a:ext cx="138" cy="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8154" name="Rectangle 10"/>
            <p:cNvSpPr>
              <a:spLocks noChangeArrowheads="1"/>
            </p:cNvSpPr>
            <p:nvPr/>
          </p:nvSpPr>
          <p:spPr bwMode="auto">
            <a:xfrm flipH="1">
              <a:off x="6201" y="9651"/>
              <a:ext cx="138" cy="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8155" name="Rectangle 11"/>
            <p:cNvSpPr>
              <a:spLocks noChangeArrowheads="1"/>
            </p:cNvSpPr>
            <p:nvPr/>
          </p:nvSpPr>
          <p:spPr bwMode="auto">
            <a:xfrm flipH="1">
              <a:off x="6198" y="318"/>
              <a:ext cx="138" cy="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8156" name="Rectangle 12"/>
            <p:cNvSpPr>
              <a:spLocks noChangeArrowheads="1"/>
            </p:cNvSpPr>
            <p:nvPr/>
          </p:nvSpPr>
          <p:spPr bwMode="auto">
            <a:xfrm flipH="1">
              <a:off x="0" y="317"/>
              <a:ext cx="138" cy="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grpSp>
      <p:grpSp>
        <p:nvGrpSpPr>
          <p:cNvPr id="48133" name="Group 13"/>
          <p:cNvGrpSpPr>
            <a:grpSpLocks/>
          </p:cNvGrpSpPr>
          <p:nvPr/>
        </p:nvGrpSpPr>
        <p:grpSpPr bwMode="auto">
          <a:xfrm>
            <a:off x="0" y="546100"/>
            <a:ext cx="4724400" cy="4254500"/>
            <a:chOff x="0" y="933"/>
            <a:chExt cx="3152" cy="3041"/>
          </a:xfrm>
        </p:grpSpPr>
        <p:graphicFrame>
          <p:nvGraphicFramePr>
            <p:cNvPr id="48140" name="Object 14"/>
            <p:cNvGraphicFramePr>
              <a:graphicFrameLocks noChangeAspect="1"/>
            </p:cNvGraphicFramePr>
            <p:nvPr/>
          </p:nvGraphicFramePr>
          <p:xfrm>
            <a:off x="0" y="933"/>
            <a:ext cx="2988" cy="2454"/>
          </p:xfrm>
          <a:graphic>
            <a:graphicData uri="http://schemas.openxmlformats.org/presentationml/2006/ole">
              <mc:AlternateContent xmlns:mc="http://schemas.openxmlformats.org/markup-compatibility/2006">
                <mc:Choice xmlns:v="urn:schemas-microsoft-com:vml" Requires="v">
                  <p:oleObj spid="_x0000_s48261" name="Graph" r:id="rId4" imgW="3722218" imgH="3061411" progId="Origin50.Graph">
                    <p:embed/>
                  </p:oleObj>
                </mc:Choice>
                <mc:Fallback>
                  <p:oleObj name="Graph" r:id="rId4" imgW="3722218" imgH="3061411" progId="Origin50.Graph">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33"/>
                          <a:ext cx="2988" cy="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8141" name="Group 15"/>
            <p:cNvGrpSpPr>
              <a:grpSpLocks/>
            </p:cNvGrpSpPr>
            <p:nvPr/>
          </p:nvGrpSpPr>
          <p:grpSpPr bwMode="auto">
            <a:xfrm>
              <a:off x="204" y="1071"/>
              <a:ext cx="2948" cy="2903"/>
              <a:chOff x="204" y="1071"/>
              <a:chExt cx="2948" cy="2903"/>
            </a:xfrm>
          </p:grpSpPr>
          <p:sp>
            <p:nvSpPr>
              <p:cNvPr id="498704" name="Rectangle 16"/>
              <p:cNvSpPr>
                <a:spLocks noChangeArrowheads="1"/>
              </p:cNvSpPr>
              <p:nvPr/>
            </p:nvSpPr>
            <p:spPr bwMode="auto">
              <a:xfrm>
                <a:off x="249" y="3293"/>
                <a:ext cx="2859" cy="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hangingPunct="0">
                  <a:lnSpc>
                    <a:spcPct val="110000"/>
                  </a:lnSpc>
                  <a:spcBef>
                    <a:spcPct val="20000"/>
                  </a:spcBef>
                  <a:defRPr/>
                </a:pPr>
                <a:r>
                  <a:rPr lang="en-GB" sz="1400" b="1" i="1" dirty="0">
                    <a:solidFill>
                      <a:srgbClr val="3333CC"/>
                    </a:solidFill>
                    <a:effectLst>
                      <a:outerShdw blurRad="38100" dist="38100" dir="2700000" algn="tl">
                        <a:srgbClr val="C0C0C0"/>
                      </a:outerShdw>
                    </a:effectLst>
                    <a:latin typeface="Arial" pitchFamily="34" charset="0"/>
                    <a:ea typeface="SimSun" pitchFamily="2" charset="-122"/>
                  </a:rPr>
                  <a:t>Room temperature photoluminescence spectrum of the </a:t>
                </a:r>
                <a:r>
                  <a:rPr lang="en-GB" sz="1400" b="1" i="1" baseline="30000" dirty="0">
                    <a:solidFill>
                      <a:srgbClr val="3333CC"/>
                    </a:solidFill>
                    <a:effectLst>
                      <a:outerShdw blurRad="38100" dist="38100" dir="2700000" algn="tl">
                        <a:srgbClr val="C0C0C0"/>
                      </a:outerShdw>
                    </a:effectLst>
                    <a:latin typeface="Arial" pitchFamily="34" charset="0"/>
                    <a:ea typeface="SimSun" pitchFamily="2" charset="-122"/>
                  </a:rPr>
                  <a:t>4</a:t>
                </a:r>
                <a:r>
                  <a:rPr lang="en-GB" sz="1400" b="1" i="1" dirty="0">
                    <a:solidFill>
                      <a:srgbClr val="3333CC"/>
                    </a:solidFill>
                    <a:effectLst>
                      <a:outerShdw blurRad="38100" dist="38100" dir="2700000" algn="tl">
                        <a:srgbClr val="C0C0C0"/>
                      </a:outerShdw>
                    </a:effectLst>
                    <a:latin typeface="Arial" pitchFamily="34" charset="0"/>
                    <a:ea typeface="SimSun" pitchFamily="2" charset="-122"/>
                  </a:rPr>
                  <a:t>I</a:t>
                </a:r>
                <a:r>
                  <a:rPr lang="en-GB" sz="1400" b="1" i="1" baseline="-25000" dirty="0">
                    <a:solidFill>
                      <a:srgbClr val="3333CC"/>
                    </a:solidFill>
                    <a:effectLst>
                      <a:outerShdw blurRad="38100" dist="38100" dir="2700000" algn="tl">
                        <a:srgbClr val="C0C0C0"/>
                      </a:outerShdw>
                    </a:effectLst>
                    <a:latin typeface="Arial" pitchFamily="34" charset="0"/>
                    <a:ea typeface="SimSun" pitchFamily="2" charset="-122"/>
                  </a:rPr>
                  <a:t>13/2</a:t>
                </a:r>
                <a:r>
                  <a:rPr lang="en-GB" sz="1400" b="1" i="1" dirty="0">
                    <a:solidFill>
                      <a:srgbClr val="3333CC"/>
                    </a:solidFill>
                    <a:effectLst>
                      <a:outerShdw blurRad="38100" dist="38100" dir="2700000" algn="tl">
                        <a:srgbClr val="C0C0C0"/>
                      </a:outerShdw>
                    </a:effectLst>
                    <a:latin typeface="Arial" pitchFamily="34" charset="0"/>
                    <a:ea typeface="SimSun" pitchFamily="2" charset="-122"/>
                  </a:rPr>
                  <a:t> → </a:t>
                </a:r>
                <a:r>
                  <a:rPr lang="en-GB" sz="1400" b="1" i="1" baseline="30000" dirty="0">
                    <a:solidFill>
                      <a:srgbClr val="3333CC"/>
                    </a:solidFill>
                    <a:effectLst>
                      <a:outerShdw blurRad="38100" dist="38100" dir="2700000" algn="tl">
                        <a:srgbClr val="C0C0C0"/>
                      </a:outerShdw>
                    </a:effectLst>
                    <a:latin typeface="Arial" pitchFamily="34" charset="0"/>
                    <a:ea typeface="SimSun" pitchFamily="2" charset="-122"/>
                  </a:rPr>
                  <a:t>4</a:t>
                </a:r>
                <a:r>
                  <a:rPr lang="en-GB" sz="1400" b="1" i="1" dirty="0">
                    <a:solidFill>
                      <a:srgbClr val="3333CC"/>
                    </a:solidFill>
                    <a:effectLst>
                      <a:outerShdw blurRad="38100" dist="38100" dir="2700000" algn="tl">
                        <a:srgbClr val="C0C0C0"/>
                      </a:outerShdw>
                    </a:effectLst>
                    <a:latin typeface="Arial" pitchFamily="34" charset="0"/>
                    <a:ea typeface="SimSun" pitchFamily="2" charset="-122"/>
                  </a:rPr>
                  <a:t>I</a:t>
                </a:r>
                <a:r>
                  <a:rPr lang="en-GB" sz="1400" b="1" i="1" baseline="-25000" dirty="0">
                    <a:solidFill>
                      <a:srgbClr val="3333CC"/>
                    </a:solidFill>
                    <a:effectLst>
                      <a:outerShdw blurRad="38100" dist="38100" dir="2700000" algn="tl">
                        <a:srgbClr val="C0C0C0"/>
                      </a:outerShdw>
                    </a:effectLst>
                    <a:latin typeface="Arial" pitchFamily="34" charset="0"/>
                    <a:ea typeface="SimSun" pitchFamily="2" charset="-122"/>
                  </a:rPr>
                  <a:t>15/2</a:t>
                </a:r>
                <a:r>
                  <a:rPr lang="en-GB" sz="1400" b="1" i="1" dirty="0">
                    <a:solidFill>
                      <a:srgbClr val="3333CC"/>
                    </a:solidFill>
                    <a:effectLst>
                      <a:outerShdw blurRad="38100" dist="38100" dir="2700000" algn="tl">
                        <a:srgbClr val="C0C0C0"/>
                      </a:outerShdw>
                    </a:effectLst>
                    <a:latin typeface="Arial" pitchFamily="34" charset="0"/>
                    <a:ea typeface="SimSun" pitchFamily="2" charset="-122"/>
                  </a:rPr>
                  <a:t> transition of Er3+ ions</a:t>
                </a:r>
                <a:endParaRPr lang="it-IT" sz="1400" b="1" i="1" dirty="0">
                  <a:solidFill>
                    <a:srgbClr val="3333CC"/>
                  </a:solidFill>
                  <a:effectLst>
                    <a:outerShdw blurRad="38100" dist="38100" dir="2700000" algn="tl">
                      <a:srgbClr val="C0C0C0"/>
                    </a:outerShdw>
                  </a:effectLst>
                  <a:latin typeface="Arial" pitchFamily="34" charset="0"/>
                  <a:ea typeface="SimSun" pitchFamily="2" charset="-122"/>
                </a:endParaRPr>
              </a:p>
            </p:txBody>
          </p:sp>
          <p:sp>
            <p:nvSpPr>
              <p:cNvPr id="48143" name="Rectangle 17"/>
              <p:cNvSpPr>
                <a:spLocks noChangeArrowheads="1"/>
              </p:cNvSpPr>
              <p:nvPr/>
            </p:nvSpPr>
            <p:spPr bwMode="auto">
              <a:xfrm>
                <a:off x="204" y="1071"/>
                <a:ext cx="2948" cy="2903"/>
              </a:xfrm>
              <a:prstGeom prst="rect">
                <a:avLst/>
              </a:prstGeom>
              <a:noFill/>
              <a:ln w="25400"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48144" name="Text Box 18"/>
              <p:cNvSpPr txBox="1">
                <a:spLocks noChangeArrowheads="1"/>
              </p:cNvSpPr>
              <p:nvPr/>
            </p:nvSpPr>
            <p:spPr bwMode="auto">
              <a:xfrm>
                <a:off x="884" y="1118"/>
                <a:ext cx="167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180000"/>
                  </a:lnSpc>
                  <a:spcBef>
                    <a:spcPct val="50000"/>
                  </a:spcBef>
                  <a:buFontTx/>
                  <a:buNone/>
                </a:pPr>
                <a:r>
                  <a:rPr lang="en-GB" altLang="it-IT" sz="1400">
                    <a:latin typeface="Arial" pitchFamily="34" charset="0"/>
                    <a:ea typeface="SimSun" pitchFamily="2" charset="-122"/>
                  </a:rPr>
                  <a:t>peak at 1540 nm</a:t>
                </a:r>
                <a:r>
                  <a:rPr lang="it-IT" altLang="it-IT" sz="1400">
                    <a:latin typeface="Arial" pitchFamily="34" charset="0"/>
                    <a:ea typeface="SimSun" pitchFamily="2" charset="-122"/>
                  </a:rPr>
                  <a:t> </a:t>
                </a:r>
              </a:p>
            </p:txBody>
          </p:sp>
          <p:sp>
            <p:nvSpPr>
              <p:cNvPr id="48145" name="Rectangle 19"/>
              <p:cNvSpPr>
                <a:spLocks noChangeArrowheads="1"/>
              </p:cNvSpPr>
              <p:nvPr/>
            </p:nvSpPr>
            <p:spPr bwMode="auto">
              <a:xfrm>
                <a:off x="793" y="2419"/>
                <a:ext cx="583"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it-IT" sz="1400">
                    <a:latin typeface="Arial" pitchFamily="34" charset="0"/>
                    <a:ea typeface="SimSun" pitchFamily="2" charset="-122"/>
                  </a:rPr>
                  <a:t>1490 nm</a:t>
                </a:r>
                <a:endParaRPr lang="it-IT" altLang="it-IT" sz="1400">
                  <a:latin typeface="Arial" pitchFamily="34" charset="0"/>
                  <a:ea typeface="SimSun" pitchFamily="2" charset="-122"/>
                </a:endParaRPr>
              </a:p>
            </p:txBody>
          </p:sp>
          <p:sp>
            <p:nvSpPr>
              <p:cNvPr id="48146" name="Rectangle 20"/>
              <p:cNvSpPr>
                <a:spLocks noChangeArrowheads="1"/>
              </p:cNvSpPr>
              <p:nvPr/>
            </p:nvSpPr>
            <p:spPr bwMode="auto">
              <a:xfrm>
                <a:off x="1655" y="2283"/>
                <a:ext cx="583"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it-IT" sz="1400">
                    <a:latin typeface="Arial" pitchFamily="34" charset="0"/>
                    <a:ea typeface="SimSun" pitchFamily="2" charset="-122"/>
                  </a:rPr>
                  <a:t>1567 nm</a:t>
                </a:r>
                <a:endParaRPr lang="it-IT" altLang="it-IT" sz="1400">
                  <a:latin typeface="Arial" pitchFamily="34" charset="0"/>
                  <a:ea typeface="SimSun" pitchFamily="2" charset="-122"/>
                </a:endParaRPr>
              </a:p>
            </p:txBody>
          </p:sp>
          <p:sp>
            <p:nvSpPr>
              <p:cNvPr id="48147" name="Rectangle 21"/>
              <p:cNvSpPr>
                <a:spLocks noChangeArrowheads="1"/>
              </p:cNvSpPr>
              <p:nvPr/>
            </p:nvSpPr>
            <p:spPr bwMode="auto">
              <a:xfrm>
                <a:off x="2018" y="2556"/>
                <a:ext cx="582"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it-IT" sz="1400">
                    <a:latin typeface="Arial" pitchFamily="34" charset="0"/>
                    <a:ea typeface="SimSun" pitchFamily="2" charset="-122"/>
                  </a:rPr>
                  <a:t>1617</a:t>
                </a:r>
                <a:r>
                  <a:rPr lang="it-IT" altLang="it-IT" sz="1400">
                    <a:latin typeface="Arial" pitchFamily="34" charset="0"/>
                    <a:ea typeface="SimSun" pitchFamily="2" charset="-122"/>
                  </a:rPr>
                  <a:t> nm</a:t>
                </a:r>
              </a:p>
            </p:txBody>
          </p:sp>
          <p:sp>
            <p:nvSpPr>
              <p:cNvPr id="498710" name="Text Box 22"/>
              <p:cNvSpPr txBox="1">
                <a:spLocks noChangeArrowheads="1"/>
              </p:cNvSpPr>
              <p:nvPr/>
            </p:nvSpPr>
            <p:spPr bwMode="auto">
              <a:xfrm>
                <a:off x="1701" y="1707"/>
                <a:ext cx="1043"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eaLnBrk="0" hangingPunct="0">
                  <a:lnSpc>
                    <a:spcPct val="180000"/>
                  </a:lnSpc>
                  <a:spcBef>
                    <a:spcPct val="50000"/>
                  </a:spcBef>
                  <a:defRPr/>
                </a:pPr>
                <a:endParaRPr lang="it-IT" sz="1400" b="1">
                  <a:solidFill>
                    <a:srgbClr val="FF3300"/>
                  </a:solidFill>
                  <a:effectLst>
                    <a:outerShdw blurRad="38100" dist="38100" dir="2700000" algn="tl">
                      <a:srgbClr val="C0C0C0"/>
                    </a:outerShdw>
                  </a:effectLst>
                  <a:latin typeface="Arial" pitchFamily="34" charset="0"/>
                  <a:ea typeface="SimSun" pitchFamily="2" charset="-122"/>
                </a:endParaRPr>
              </a:p>
            </p:txBody>
          </p:sp>
        </p:grpSp>
      </p:grpSp>
      <p:sp>
        <p:nvSpPr>
          <p:cNvPr id="48134" name="Rectangle 23"/>
          <p:cNvSpPr>
            <a:spLocks noChangeArrowheads="1"/>
          </p:cNvSpPr>
          <p:nvPr/>
        </p:nvSpPr>
        <p:spPr bwMode="auto">
          <a:xfrm>
            <a:off x="0" y="1714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graphicFrame>
        <p:nvGraphicFramePr>
          <p:cNvPr id="48135" name="Object 24"/>
          <p:cNvGraphicFramePr>
            <a:graphicFrameLocks noChangeAspect="1"/>
          </p:cNvGraphicFramePr>
          <p:nvPr/>
        </p:nvGraphicFramePr>
        <p:xfrm>
          <a:off x="4953000" y="762000"/>
          <a:ext cx="3992563" cy="3429000"/>
        </p:xfrm>
        <a:graphic>
          <a:graphicData uri="http://schemas.openxmlformats.org/presentationml/2006/ole">
            <mc:AlternateContent xmlns:mc="http://schemas.openxmlformats.org/markup-compatibility/2006">
              <mc:Choice xmlns:v="urn:schemas-microsoft-com:vml" Requires="v">
                <p:oleObj spid="_x0000_s48262" name="Graph" r:id="rId6" imgW="3792931" imgH="2969971" progId="Origin50.Graph">
                  <p:embed/>
                </p:oleObj>
              </mc:Choice>
              <mc:Fallback>
                <p:oleObj name="Graph" r:id="rId6" imgW="3792931" imgH="2969971" progId="Origin50.Graph">
                  <p:embed/>
                  <p:pic>
                    <p:nvPicPr>
                      <p:cNvPr id="0" name="Object 24"/>
                      <p:cNvPicPr>
                        <a:picLocks noChangeAspect="1" noChangeArrowheads="1"/>
                      </p:cNvPicPr>
                      <p:nvPr/>
                    </p:nvPicPr>
                    <p:blipFill>
                      <a:blip r:embed="rId7">
                        <a:extLst>
                          <a:ext uri="{28A0092B-C50C-407E-A947-70E740481C1C}">
                            <a14:useLocalDpi xmlns:a14="http://schemas.microsoft.com/office/drawing/2010/main" val="0"/>
                          </a:ext>
                        </a:extLst>
                      </a:blip>
                      <a:srcRect r="4745"/>
                      <a:stretch>
                        <a:fillRect/>
                      </a:stretch>
                    </p:blipFill>
                    <p:spPr bwMode="auto">
                      <a:xfrm>
                        <a:off x="4953000" y="762000"/>
                        <a:ext cx="39925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36" name="Text Box 26"/>
          <p:cNvSpPr txBox="1">
            <a:spLocks noChangeArrowheads="1"/>
          </p:cNvSpPr>
          <p:nvPr/>
        </p:nvSpPr>
        <p:spPr bwMode="auto">
          <a:xfrm>
            <a:off x="6019800" y="2590800"/>
            <a:ext cx="1584325" cy="484188"/>
          </a:xfrm>
          <a:prstGeom prst="rect">
            <a:avLst/>
          </a:prstGeom>
          <a:noFill/>
          <a:ln w="9525"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180000"/>
              </a:lnSpc>
              <a:spcBef>
                <a:spcPct val="50000"/>
              </a:spcBef>
              <a:buFontTx/>
              <a:buNone/>
            </a:pPr>
            <a:r>
              <a:rPr lang="en-GB" altLang="it-IT" sz="1400" b="1">
                <a:solidFill>
                  <a:srgbClr val="FF3300"/>
                </a:solidFill>
                <a:latin typeface="Arial" pitchFamily="34" charset="0"/>
                <a:ea typeface="SimSun" pitchFamily="2" charset="-122"/>
              </a:rPr>
              <a:t>16.8±0.1 ms</a:t>
            </a:r>
            <a:r>
              <a:rPr lang="it-IT" altLang="it-IT" sz="1400" b="1">
                <a:solidFill>
                  <a:srgbClr val="FF3300"/>
                </a:solidFill>
                <a:latin typeface="Arial" pitchFamily="34" charset="0"/>
                <a:ea typeface="SimSun" pitchFamily="2" charset="-122"/>
              </a:rPr>
              <a:t> </a:t>
            </a:r>
          </a:p>
        </p:txBody>
      </p:sp>
      <p:sp>
        <p:nvSpPr>
          <p:cNvPr id="48137" name="Text Box 28"/>
          <p:cNvSpPr txBox="1">
            <a:spLocks noChangeArrowheads="1"/>
          </p:cNvSpPr>
          <p:nvPr/>
        </p:nvSpPr>
        <p:spPr bwMode="auto">
          <a:xfrm>
            <a:off x="6248400" y="4114800"/>
            <a:ext cx="1728788" cy="549275"/>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l-GR" altLang="it-IT" sz="3000">
                <a:solidFill>
                  <a:schemeClr val="accent2"/>
                </a:solidFill>
                <a:latin typeface="Batang" pitchFamily="18" charset="-127"/>
                <a:ea typeface="Batang" pitchFamily="18" charset="-127"/>
              </a:rPr>
              <a:t>η</a:t>
            </a:r>
            <a:r>
              <a:rPr lang="it-IT" altLang="it-IT" sz="3000">
                <a:solidFill>
                  <a:schemeClr val="accent2"/>
                </a:solidFill>
                <a:latin typeface="Batang" pitchFamily="18" charset="-127"/>
                <a:ea typeface="Batang" pitchFamily="18" charset="-127"/>
              </a:rPr>
              <a:t>= </a:t>
            </a:r>
            <a:r>
              <a:rPr lang="it-IT" altLang="it-IT" sz="3000">
                <a:solidFill>
                  <a:schemeClr val="accent2"/>
                </a:solidFill>
                <a:ea typeface="Batang" pitchFamily="18" charset="-127"/>
              </a:rPr>
              <a:t>90%</a:t>
            </a:r>
            <a:endParaRPr lang="el-GR" altLang="it-IT" sz="3000">
              <a:solidFill>
                <a:schemeClr val="accent2"/>
              </a:solidFill>
              <a:ea typeface="Batang" pitchFamily="18" charset="-127"/>
            </a:endParaRPr>
          </a:p>
        </p:txBody>
      </p:sp>
      <p:sp>
        <p:nvSpPr>
          <p:cNvPr id="48138" name="Rectangle 29"/>
          <p:cNvSpPr>
            <a:spLocks noChangeArrowheads="1"/>
          </p:cNvSpPr>
          <p:nvPr/>
        </p:nvSpPr>
        <p:spPr bwMode="auto">
          <a:xfrm>
            <a:off x="755650" y="0"/>
            <a:ext cx="7416800" cy="92551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it-IT" sz="3100" b="1" i="1">
                <a:solidFill>
                  <a:srgbClr val="FF0000"/>
                </a:solidFill>
              </a:rPr>
              <a:t>Luminescence at 1.5µm</a:t>
            </a:r>
          </a:p>
        </p:txBody>
      </p:sp>
      <p:sp>
        <p:nvSpPr>
          <p:cNvPr id="498718" name="Rectangle 30"/>
          <p:cNvSpPr>
            <a:spLocks noChangeArrowheads="1"/>
          </p:cNvSpPr>
          <p:nvPr/>
        </p:nvSpPr>
        <p:spPr bwMode="auto">
          <a:xfrm>
            <a:off x="76200" y="4876800"/>
            <a:ext cx="89154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defRPr/>
            </a:pPr>
            <a:r>
              <a:rPr lang="it-IT" sz="1600" dirty="0">
                <a:solidFill>
                  <a:srgbClr val="FF0000"/>
                </a:solidFill>
                <a:effectLst>
                  <a:outerShdw blurRad="38100" dist="38100" dir="2700000" algn="tl">
                    <a:srgbClr val="C0C0C0"/>
                  </a:outerShdw>
                </a:effectLst>
                <a:cs typeface="Times New Roman" pitchFamily="18" charset="0"/>
              </a:rPr>
              <a:t>C. Armellini, A. Chiappini, A. </a:t>
            </a:r>
            <a:r>
              <a:rPr lang="it-IT" sz="1600" dirty="0" err="1">
                <a:solidFill>
                  <a:srgbClr val="FF0000"/>
                </a:solidFill>
                <a:effectLst>
                  <a:outerShdw blurRad="38100" dist="38100" dir="2700000" algn="tl">
                    <a:srgbClr val="C0C0C0"/>
                  </a:outerShdw>
                </a:effectLst>
                <a:cs typeface="Times New Roman" pitchFamily="18" charset="0"/>
              </a:rPr>
              <a:t>Chiasera</a:t>
            </a:r>
            <a:r>
              <a:rPr lang="it-IT" sz="1600" dirty="0">
                <a:solidFill>
                  <a:srgbClr val="FF0000"/>
                </a:solidFill>
                <a:effectLst>
                  <a:outerShdw blurRad="38100" dist="38100" dir="2700000" algn="tl">
                    <a:srgbClr val="C0C0C0"/>
                  </a:outerShdw>
                </a:effectLst>
                <a:cs typeface="Times New Roman" pitchFamily="18" charset="0"/>
              </a:rPr>
              <a:t>, M. Ferrari, Y. </a:t>
            </a:r>
            <a:r>
              <a:rPr lang="it-IT" sz="1600" dirty="0" err="1">
                <a:solidFill>
                  <a:srgbClr val="FF0000"/>
                </a:solidFill>
                <a:effectLst>
                  <a:outerShdw blurRad="38100" dist="38100" dir="2700000" algn="tl">
                    <a:srgbClr val="C0C0C0"/>
                  </a:outerShdw>
                </a:effectLst>
                <a:cs typeface="Times New Roman" pitchFamily="18" charset="0"/>
              </a:rPr>
              <a:t>Jestin</a:t>
            </a:r>
            <a:r>
              <a:rPr lang="it-IT" sz="1600" dirty="0">
                <a:solidFill>
                  <a:srgbClr val="FF0000"/>
                </a:solidFill>
                <a:effectLst>
                  <a:outerShdw blurRad="38100" dist="38100" dir="2700000" algn="tl">
                    <a:srgbClr val="C0C0C0"/>
                  </a:outerShdw>
                </a:effectLst>
                <a:cs typeface="Times New Roman" pitchFamily="18" charset="0"/>
              </a:rPr>
              <a:t>, E. Moser, R. </a:t>
            </a:r>
            <a:r>
              <a:rPr lang="it-IT" sz="1600" dirty="0" err="1">
                <a:solidFill>
                  <a:srgbClr val="FF0000"/>
                </a:solidFill>
                <a:effectLst>
                  <a:outerShdw blurRad="38100" dist="38100" dir="2700000" algn="tl">
                    <a:srgbClr val="C0C0C0"/>
                  </a:outerShdw>
                </a:effectLst>
                <a:cs typeface="Times New Roman" pitchFamily="18" charset="0"/>
              </a:rPr>
              <a:t>Retoux</a:t>
            </a:r>
            <a:r>
              <a:rPr lang="it-IT" sz="1600" dirty="0">
                <a:solidFill>
                  <a:srgbClr val="FF0000"/>
                </a:solidFill>
                <a:effectLst>
                  <a:outerShdw blurRad="38100" dist="38100" dir="2700000" algn="tl">
                    <a:srgbClr val="C0C0C0"/>
                  </a:outerShdw>
                </a:effectLst>
                <a:cs typeface="Times New Roman" pitchFamily="18" charset="0"/>
              </a:rPr>
              <a:t>, G. Speranza, L. Minati, G. Nunzi Conti, S. Berneschi, I. Cacciari, S. Pelli, G.C. Righini.</a:t>
            </a:r>
          </a:p>
          <a:p>
            <a:pPr algn="just" eaLnBrk="0" hangingPunct="0">
              <a:defRPr/>
            </a:pPr>
            <a:r>
              <a:rPr lang="en-GB" sz="1600" dirty="0">
                <a:solidFill>
                  <a:srgbClr val="FF0000"/>
                </a:solidFill>
                <a:effectLst>
                  <a:outerShdw blurRad="38100" dist="38100" dir="2700000" algn="tl">
                    <a:srgbClr val="C0C0C0"/>
                  </a:outerShdw>
                </a:effectLst>
                <a:cs typeface="Times New Roman" pitchFamily="18" charset="0"/>
              </a:rPr>
              <a:t>“Fabrication and Characterization of Silica Opals”</a:t>
            </a:r>
            <a:endParaRPr lang="it-IT" sz="1600" dirty="0">
              <a:solidFill>
                <a:srgbClr val="FF0000"/>
              </a:solidFill>
              <a:effectLst>
                <a:outerShdw blurRad="38100" dist="38100" dir="2700000" algn="tl">
                  <a:srgbClr val="C0C0C0"/>
                </a:outerShdw>
              </a:effectLst>
              <a:cs typeface="Times New Roman" pitchFamily="18" charset="0"/>
            </a:endParaRPr>
          </a:p>
          <a:p>
            <a:pPr algn="just" eaLnBrk="0" hangingPunct="0">
              <a:defRPr/>
            </a:pPr>
            <a:r>
              <a:rPr lang="en-GB" sz="1600" dirty="0">
                <a:solidFill>
                  <a:srgbClr val="FF0000"/>
                </a:solidFill>
                <a:effectLst>
                  <a:outerShdw blurRad="38100" dist="38100" dir="2700000" algn="tl">
                    <a:srgbClr val="C0C0C0"/>
                  </a:outerShdw>
                </a:effectLst>
                <a:cs typeface="Times New Roman" pitchFamily="18" charset="0"/>
              </a:rPr>
              <a:t>Advances in Science and Technology Vol. 55 (2008) </a:t>
            </a:r>
            <a:r>
              <a:rPr lang="en-GB" sz="1600" dirty="0" err="1">
                <a:solidFill>
                  <a:srgbClr val="FF0000"/>
                </a:solidFill>
                <a:effectLst>
                  <a:outerShdw blurRad="38100" dist="38100" dir="2700000" algn="tl">
                    <a:srgbClr val="C0C0C0"/>
                  </a:outerShdw>
                </a:effectLst>
                <a:cs typeface="Times New Roman" pitchFamily="18" charset="0"/>
              </a:rPr>
              <a:t>pp</a:t>
            </a:r>
            <a:r>
              <a:rPr lang="en-GB" sz="1600" dirty="0">
                <a:solidFill>
                  <a:srgbClr val="FF0000"/>
                </a:solidFill>
                <a:effectLst>
                  <a:outerShdw blurRad="38100" dist="38100" dir="2700000" algn="tl">
                    <a:srgbClr val="C0C0C0"/>
                  </a:outerShdw>
                </a:effectLst>
                <a:cs typeface="Times New Roman" pitchFamily="18" charset="0"/>
              </a:rPr>
              <a:t> 118-126.</a:t>
            </a:r>
            <a:endParaRPr lang="it-IT" sz="1600" dirty="0">
              <a:solidFill>
                <a:srgbClr val="FF0000"/>
              </a:solidFill>
              <a:effectLst>
                <a:outerShdw blurRad="38100" dist="38100" dir="2700000" algn="tl">
                  <a:srgbClr val="C0C0C0"/>
                </a:outerShdw>
              </a:effectLst>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828800" y="381000"/>
            <a:ext cx="5105400" cy="519113"/>
          </a:xfrm>
          <a:prstGeom prst="rect">
            <a:avLst/>
          </a:prstGeom>
          <a:noFill/>
          <a:ln w="9525">
            <a:noFill/>
            <a:miter lim="800000"/>
            <a:headEnd/>
            <a:tailEnd/>
          </a:ln>
          <a:effectLst/>
        </p:spPr>
        <p:txBody>
          <a:bodyPr>
            <a:spAutoFit/>
          </a:bodyPr>
          <a:lstStyle/>
          <a:p>
            <a:pPr eaLnBrk="0" hangingPunct="0">
              <a:spcBef>
                <a:spcPct val="50000"/>
              </a:spcBef>
              <a:defRPr/>
            </a:pPr>
            <a:r>
              <a:rPr lang="en-US" sz="2800">
                <a:solidFill>
                  <a:srgbClr val="FF0000"/>
                </a:solidFill>
                <a:effectLst>
                  <a:outerShdw blurRad="38100" dist="38100" dir="2700000" algn="tl">
                    <a:srgbClr val="C0C0C0"/>
                  </a:outerShdw>
                </a:effectLst>
              </a:rPr>
              <a:t>Photonic Crystals - fundamentals</a:t>
            </a:r>
          </a:p>
        </p:txBody>
      </p:sp>
      <p:sp>
        <p:nvSpPr>
          <p:cNvPr id="69635" name="Rectangle 3"/>
          <p:cNvSpPr>
            <a:spLocks noChangeArrowheads="1"/>
          </p:cNvSpPr>
          <p:nvPr/>
        </p:nvSpPr>
        <p:spPr bwMode="auto">
          <a:xfrm>
            <a:off x="914400" y="914400"/>
            <a:ext cx="7162800" cy="946150"/>
          </a:xfrm>
          <a:prstGeom prst="rect">
            <a:avLst/>
          </a:prstGeom>
          <a:noFill/>
          <a:ln w="9525">
            <a:noFill/>
            <a:miter lim="800000"/>
            <a:headEnd/>
            <a:tailEnd/>
          </a:ln>
          <a:effectLst/>
        </p:spPr>
        <p:txBody>
          <a:bodyPr>
            <a:spAutoFit/>
          </a:bodyPr>
          <a:lstStyle/>
          <a:p>
            <a:pPr eaLnBrk="0" hangingPunct="0">
              <a:defRPr/>
            </a:pPr>
            <a:r>
              <a:rPr lang="en-US" sz="2800" b="1">
                <a:solidFill>
                  <a:srgbClr val="0033CC"/>
                </a:solidFill>
                <a:effectLst>
                  <a:outerShdw blurRad="38100" dist="38100" dir="2700000" algn="tl">
                    <a:srgbClr val="C0C0C0"/>
                  </a:outerShdw>
                </a:effectLst>
              </a:rPr>
              <a:t>Why are Photonic Materials special? </a:t>
            </a:r>
          </a:p>
          <a:p>
            <a:pPr algn="ctr" eaLnBrk="0" hangingPunct="0">
              <a:defRPr/>
            </a:pPr>
            <a:r>
              <a:rPr lang="en-US" sz="2800" b="1">
                <a:solidFill>
                  <a:srgbClr val="FF0000"/>
                </a:solidFill>
                <a:effectLst>
                  <a:outerShdw blurRad="38100" dist="38100" dir="2700000" algn="tl">
                    <a:srgbClr val="C0C0C0"/>
                  </a:outerShdw>
                </a:effectLst>
              </a:rPr>
              <a:t>Improvement of LED efficiency.</a:t>
            </a:r>
          </a:p>
        </p:txBody>
      </p:sp>
      <p:pic>
        <p:nvPicPr>
          <p:cNvPr id="860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05000"/>
            <a:ext cx="66103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5"/>
          <p:cNvSpPr txBox="1">
            <a:spLocks noChangeArrowheads="1"/>
          </p:cNvSpPr>
          <p:nvPr/>
        </p:nvSpPr>
        <p:spPr bwMode="auto">
          <a:xfrm>
            <a:off x="304800" y="4038600"/>
            <a:ext cx="86106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just">
              <a:spcBef>
                <a:spcPct val="50000"/>
              </a:spcBef>
            </a:pPr>
            <a:r>
              <a:rPr lang="en-US" altLang="it-IT" i="1">
                <a:solidFill>
                  <a:srgbClr val="000000"/>
                </a:solidFill>
                <a:latin typeface="MathPackOne" charset="0"/>
              </a:rPr>
              <a:t>(b) microstructured emitter: light that would not radiate into the emission cone is suppressed by the photonic crystal, i.e. there are no modes for the emission to radiate into, so </a:t>
            </a:r>
            <a:r>
              <a:rPr lang="en-US" altLang="it-IT" i="1">
                <a:solidFill>
                  <a:srgbClr val="FF0000"/>
                </a:solidFill>
                <a:latin typeface="MathPackOne" charset="0"/>
              </a:rPr>
              <a:t>all spontaneous emission is channeled into the “useful”</a:t>
            </a:r>
            <a:r>
              <a:rPr lang="en-US" altLang="it-IT" i="1">
                <a:solidFill>
                  <a:srgbClr val="FF0000"/>
                </a:solidFill>
                <a:latin typeface="MacmillanMixed7" charset="0"/>
              </a:rPr>
              <a:t> </a:t>
            </a:r>
            <a:r>
              <a:rPr lang="en-US" altLang="it-IT" i="1">
                <a:solidFill>
                  <a:srgbClr val="FF0000"/>
                </a:solidFill>
                <a:latin typeface="MathPackOne" charset="0"/>
              </a:rPr>
              <a:t>modes of the device.</a:t>
            </a:r>
            <a:r>
              <a:rPr lang="en-US" altLang="it-IT" i="1">
                <a:solidFill>
                  <a:srgbClr val="000000"/>
                </a:solidFill>
                <a:latin typeface="MathPackOne" charset="0"/>
              </a:rPr>
              <a:t> In principle, the external e</a:t>
            </a:r>
            <a:r>
              <a:rPr lang="en-US" altLang="it-IT" i="1">
                <a:solidFill>
                  <a:srgbClr val="000000"/>
                </a:solidFill>
                <a:latin typeface="MacmillanMixed1" charset="0"/>
              </a:rPr>
              <a:t>ff</a:t>
            </a:r>
            <a:r>
              <a:rPr lang="en-US" altLang="it-IT" i="1">
                <a:solidFill>
                  <a:srgbClr val="000000"/>
                </a:solidFill>
                <a:latin typeface="MathPackOne" charset="0"/>
              </a:rPr>
              <a:t>iency of such a device can reach the internal e</a:t>
            </a:r>
            <a:r>
              <a:rPr lang="en-US" altLang="it-IT" i="1">
                <a:solidFill>
                  <a:srgbClr val="000000"/>
                </a:solidFill>
                <a:latin typeface="MacmillanMixed1" charset="0"/>
              </a:rPr>
              <a:t>ffi</a:t>
            </a:r>
            <a:r>
              <a:rPr lang="en-US" altLang="it-IT" i="1">
                <a:solidFill>
                  <a:srgbClr val="000000"/>
                </a:solidFill>
                <a:latin typeface="MathPackOne" charset="0"/>
              </a:rPr>
              <a:t>ciency of the material of</a:t>
            </a:r>
            <a:r>
              <a:rPr lang="en-US" altLang="it-IT" i="1">
                <a:solidFill>
                  <a:srgbClr val="000000"/>
                </a:solidFill>
                <a:latin typeface="PoltypeAssorted" charset="0"/>
              </a:rPr>
              <a:t> &gt; </a:t>
            </a:r>
            <a:r>
              <a:rPr lang="en-US" altLang="it-IT" i="1">
                <a:solidFill>
                  <a:srgbClr val="000000"/>
                </a:solidFill>
                <a:latin typeface="MathPackOne" charset="0"/>
              </a:rPr>
              <a:t>90%.</a:t>
            </a:r>
          </a:p>
        </p:txBody>
      </p:sp>
    </p:spTree>
    <p:extLst>
      <p:ext uri="{BB962C8B-B14F-4D97-AF65-F5344CB8AC3E}">
        <p14:creationId xmlns:p14="http://schemas.microsoft.com/office/powerpoint/2010/main" val="16860150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1828800" y="381000"/>
            <a:ext cx="5105400" cy="519113"/>
          </a:xfrm>
          <a:prstGeom prst="rect">
            <a:avLst/>
          </a:prstGeom>
          <a:noFill/>
          <a:ln w="9525">
            <a:noFill/>
            <a:miter lim="800000"/>
            <a:headEnd/>
            <a:tailEnd/>
          </a:ln>
          <a:effectLst/>
        </p:spPr>
        <p:txBody>
          <a:bodyPr>
            <a:spAutoFit/>
          </a:bodyPr>
          <a:lstStyle/>
          <a:p>
            <a:pPr eaLnBrk="0" hangingPunct="0">
              <a:spcBef>
                <a:spcPct val="50000"/>
              </a:spcBef>
              <a:defRPr/>
            </a:pPr>
            <a:r>
              <a:rPr lang="en-US" sz="2800">
                <a:solidFill>
                  <a:srgbClr val="FF0000"/>
                </a:solidFill>
                <a:effectLst>
                  <a:outerShdw blurRad="38100" dist="38100" dir="2700000" algn="tl">
                    <a:srgbClr val="C0C0C0"/>
                  </a:outerShdw>
                </a:effectLst>
              </a:rPr>
              <a:t>Photonic Crystals - application</a:t>
            </a:r>
          </a:p>
        </p:txBody>
      </p:sp>
      <p:sp>
        <p:nvSpPr>
          <p:cNvPr id="179203" name="Rectangle 3"/>
          <p:cNvSpPr>
            <a:spLocks noChangeArrowheads="1"/>
          </p:cNvSpPr>
          <p:nvPr/>
        </p:nvSpPr>
        <p:spPr bwMode="auto">
          <a:xfrm>
            <a:off x="152400" y="914400"/>
            <a:ext cx="4419600" cy="519113"/>
          </a:xfrm>
          <a:prstGeom prst="rect">
            <a:avLst/>
          </a:prstGeom>
          <a:noFill/>
          <a:ln w="9525">
            <a:noFill/>
            <a:miter lim="800000"/>
            <a:headEnd/>
            <a:tailEnd/>
          </a:ln>
          <a:effectLst/>
        </p:spPr>
        <p:txBody>
          <a:bodyPr>
            <a:spAutoFit/>
          </a:bodyPr>
          <a:lstStyle/>
          <a:p>
            <a:pPr algn="ctr" eaLnBrk="0" hangingPunct="0">
              <a:defRPr/>
            </a:pPr>
            <a:r>
              <a:rPr lang="en-US" sz="2800" b="1">
                <a:solidFill>
                  <a:srgbClr val="FF0000"/>
                </a:solidFill>
                <a:effectLst>
                  <a:outerShdw blurRad="38100" dist="38100" dir="2700000" algn="tl">
                    <a:srgbClr val="C0C0C0"/>
                  </a:outerShdw>
                </a:effectLst>
              </a:rPr>
              <a:t>Superprism effect</a:t>
            </a:r>
          </a:p>
        </p:txBody>
      </p:sp>
      <p:sp>
        <p:nvSpPr>
          <p:cNvPr id="148484" name="Rectangle 4"/>
          <p:cNvSpPr>
            <a:spLocks noChangeArrowheads="1"/>
          </p:cNvSpPr>
          <p:nvPr/>
        </p:nvSpPr>
        <p:spPr bwMode="auto">
          <a:xfrm>
            <a:off x="609600" y="4572000"/>
            <a:ext cx="7543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just"/>
            <a:r>
              <a:rPr lang="en-US" altLang="it-IT" sz="2000">
                <a:solidFill>
                  <a:srgbClr val="000000"/>
                </a:solidFill>
                <a:latin typeface="Times New Roman" pitchFamily="18" charset="0"/>
              </a:rPr>
              <a:t>The figure shows how the dispersion properties of a photonic crystal can be used. Due to the high dispersion of wavelengths near the band edge, it is possible to separate the spectral contents of an incoming multi-wavelength signal. This particular effect is known as "superprism"</a:t>
            </a:r>
          </a:p>
        </p:txBody>
      </p:sp>
      <p:pic>
        <p:nvPicPr>
          <p:cNvPr id="1484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0104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1501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1828800" y="381000"/>
            <a:ext cx="5105400" cy="519113"/>
          </a:xfrm>
          <a:prstGeom prst="rect">
            <a:avLst/>
          </a:prstGeom>
          <a:noFill/>
          <a:ln w="9525">
            <a:noFill/>
            <a:miter lim="800000"/>
            <a:headEnd/>
            <a:tailEnd/>
          </a:ln>
          <a:effectLst/>
        </p:spPr>
        <p:txBody>
          <a:bodyPr>
            <a:spAutoFit/>
          </a:bodyPr>
          <a:lstStyle/>
          <a:p>
            <a:pPr eaLnBrk="0" hangingPunct="0">
              <a:spcBef>
                <a:spcPct val="50000"/>
              </a:spcBef>
              <a:defRPr/>
            </a:pPr>
            <a:r>
              <a:rPr lang="en-US" sz="2800">
                <a:solidFill>
                  <a:srgbClr val="FF0000"/>
                </a:solidFill>
                <a:effectLst>
                  <a:outerShdw blurRad="38100" dist="38100" dir="2700000" algn="tl">
                    <a:srgbClr val="C0C0C0"/>
                  </a:outerShdw>
                </a:effectLst>
              </a:rPr>
              <a:t>Photonic Crystals - application</a:t>
            </a:r>
          </a:p>
        </p:txBody>
      </p:sp>
      <p:sp>
        <p:nvSpPr>
          <p:cNvPr id="180227" name="Rectangle 3"/>
          <p:cNvSpPr>
            <a:spLocks noChangeArrowheads="1"/>
          </p:cNvSpPr>
          <p:nvPr/>
        </p:nvSpPr>
        <p:spPr bwMode="auto">
          <a:xfrm>
            <a:off x="152400" y="914400"/>
            <a:ext cx="2971800" cy="519113"/>
          </a:xfrm>
          <a:prstGeom prst="rect">
            <a:avLst/>
          </a:prstGeom>
          <a:noFill/>
          <a:ln w="9525">
            <a:noFill/>
            <a:miter lim="800000"/>
            <a:headEnd/>
            <a:tailEnd/>
          </a:ln>
          <a:effectLst/>
        </p:spPr>
        <p:txBody>
          <a:bodyPr>
            <a:spAutoFit/>
          </a:bodyPr>
          <a:lstStyle/>
          <a:p>
            <a:pPr algn="ctr" eaLnBrk="0" hangingPunct="0">
              <a:defRPr/>
            </a:pPr>
            <a:r>
              <a:rPr lang="en-US" sz="2800" b="1">
                <a:solidFill>
                  <a:srgbClr val="FF0000"/>
                </a:solidFill>
                <a:effectLst>
                  <a:outerShdw blurRad="38100" dist="38100" dir="2700000" algn="tl">
                    <a:srgbClr val="C0C0C0"/>
                  </a:outerShdw>
                </a:effectLst>
              </a:rPr>
              <a:t>Superprism effect</a:t>
            </a:r>
          </a:p>
        </p:txBody>
      </p:sp>
      <p:sp>
        <p:nvSpPr>
          <p:cNvPr id="149508" name="Text Box 4"/>
          <p:cNvSpPr txBox="1">
            <a:spLocks noChangeArrowheads="1"/>
          </p:cNvSpPr>
          <p:nvPr/>
        </p:nvSpPr>
        <p:spPr bwMode="auto">
          <a:xfrm>
            <a:off x="381000" y="5715000"/>
            <a:ext cx="8534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just">
              <a:spcBef>
                <a:spcPct val="50000"/>
              </a:spcBef>
              <a:buClr>
                <a:srgbClr val="FF0000"/>
              </a:buClr>
              <a:buFont typeface="Wingdings" pitchFamily="2" charset="2"/>
              <a:buChar char="ü"/>
            </a:pPr>
            <a:r>
              <a:rPr lang="en-US" altLang="it-IT" sz="1400">
                <a:solidFill>
                  <a:srgbClr val="000000"/>
                </a:solidFill>
                <a:latin typeface="Times New Roman" pitchFamily="18" charset="0"/>
              </a:rPr>
              <a:t>H. Kosaka, T. Kawashima, A. Tomita, M. Notomi, T. Tamamura, T. Sato, and S. Kawakami “Superprism phenomena in photonic crystals”, Phys. Rev. B 58 (1998) pp. R10 096-R10 099.</a:t>
            </a:r>
            <a:endParaRPr lang="en-US" altLang="it-IT">
              <a:solidFill>
                <a:srgbClr val="000000"/>
              </a:solidFill>
              <a:latin typeface="Times New Roman" pitchFamily="18" charset="0"/>
            </a:endParaRPr>
          </a:p>
        </p:txBody>
      </p:sp>
      <p:pic>
        <p:nvPicPr>
          <p:cNvPr id="149509" name="Picture 5"/>
          <p:cNvPicPr>
            <a:picLocks noChangeAspect="1" noChangeArrowheads="1"/>
          </p:cNvPicPr>
          <p:nvPr/>
        </p:nvPicPr>
        <p:blipFill>
          <a:blip r:embed="rId2">
            <a:extLst>
              <a:ext uri="{28A0092B-C50C-407E-A947-70E740481C1C}">
                <a14:useLocalDpi xmlns:a14="http://schemas.microsoft.com/office/drawing/2010/main" val="0"/>
              </a:ext>
            </a:extLst>
          </a:blip>
          <a:srcRect l="7648" r="10834"/>
          <a:stretch>
            <a:fillRect/>
          </a:stretch>
        </p:blipFill>
        <p:spPr bwMode="auto">
          <a:xfrm>
            <a:off x="3565525" y="1435100"/>
            <a:ext cx="5426075"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0" name="Rectangle 6"/>
          <p:cNvSpPr>
            <a:spLocks noChangeArrowheads="1"/>
          </p:cNvSpPr>
          <p:nvPr/>
        </p:nvSpPr>
        <p:spPr bwMode="auto">
          <a:xfrm>
            <a:off x="228600" y="1905000"/>
            <a:ext cx="3276600" cy="3521075"/>
          </a:xfrm>
          <a:prstGeom prst="rect">
            <a:avLst/>
          </a:prstGeom>
          <a:noFill/>
          <a:ln w="9525">
            <a:noFill/>
            <a:miter lim="800000"/>
            <a:headEnd/>
            <a:tailEnd/>
          </a:ln>
          <a:effectLst/>
        </p:spPr>
        <p:txBody>
          <a:bodyPr>
            <a:spAutoFit/>
          </a:bodyPr>
          <a:lstStyle/>
          <a:p>
            <a:pPr algn="just" eaLnBrk="0" hangingPunct="0">
              <a:defRPr/>
            </a:pPr>
            <a:r>
              <a:rPr lang="en-US" sz="2500">
                <a:solidFill>
                  <a:srgbClr val="000000"/>
                </a:solidFill>
              </a:rPr>
              <a:t>The self-organized 3D photonic crystal, with the stacking structure analogous to that of simple hexagonal graphite, employed to </a:t>
            </a:r>
            <a:r>
              <a:rPr lang="en-US" sz="2500">
                <a:solidFill>
                  <a:srgbClr val="FF0000"/>
                </a:solidFill>
                <a:effectLst>
                  <a:outerShdw blurRad="38100" dist="38100" dir="2700000" algn="tl">
                    <a:srgbClr val="C0C0C0"/>
                  </a:outerShdw>
                </a:effectLst>
              </a:rPr>
              <a:t>demonstrate superprism effect</a:t>
            </a:r>
            <a:r>
              <a:rPr lang="en-US" sz="2500">
                <a:solidFill>
                  <a:srgbClr val="000000"/>
                </a:solidFill>
              </a:rPr>
              <a:t> in the optical frequency region.</a:t>
            </a:r>
          </a:p>
        </p:txBody>
      </p:sp>
    </p:spTree>
    <p:extLst>
      <p:ext uri="{BB962C8B-B14F-4D97-AF65-F5344CB8AC3E}">
        <p14:creationId xmlns:p14="http://schemas.microsoft.com/office/powerpoint/2010/main" val="39286523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1828800" y="381000"/>
            <a:ext cx="5105400" cy="519113"/>
          </a:xfrm>
          <a:prstGeom prst="rect">
            <a:avLst/>
          </a:prstGeom>
          <a:noFill/>
          <a:ln w="9525">
            <a:noFill/>
            <a:miter lim="800000"/>
            <a:headEnd/>
            <a:tailEnd/>
          </a:ln>
          <a:effectLst/>
        </p:spPr>
        <p:txBody>
          <a:bodyPr>
            <a:spAutoFit/>
          </a:bodyPr>
          <a:lstStyle/>
          <a:p>
            <a:pPr eaLnBrk="0" hangingPunct="0">
              <a:spcBef>
                <a:spcPct val="50000"/>
              </a:spcBef>
              <a:defRPr/>
            </a:pPr>
            <a:r>
              <a:rPr lang="en-US" sz="2800">
                <a:solidFill>
                  <a:srgbClr val="FF0000"/>
                </a:solidFill>
                <a:effectLst>
                  <a:outerShdw blurRad="38100" dist="38100" dir="2700000" algn="tl">
                    <a:srgbClr val="C0C0C0"/>
                  </a:outerShdw>
                </a:effectLst>
              </a:rPr>
              <a:t>Photonic Crystals - application</a:t>
            </a:r>
          </a:p>
        </p:txBody>
      </p:sp>
      <p:sp>
        <p:nvSpPr>
          <p:cNvPr id="181251" name="Rectangle 3"/>
          <p:cNvSpPr>
            <a:spLocks noChangeArrowheads="1"/>
          </p:cNvSpPr>
          <p:nvPr/>
        </p:nvSpPr>
        <p:spPr bwMode="auto">
          <a:xfrm>
            <a:off x="152400" y="914400"/>
            <a:ext cx="2971800" cy="519113"/>
          </a:xfrm>
          <a:prstGeom prst="rect">
            <a:avLst/>
          </a:prstGeom>
          <a:noFill/>
          <a:ln w="9525">
            <a:noFill/>
            <a:miter lim="800000"/>
            <a:headEnd/>
            <a:tailEnd/>
          </a:ln>
          <a:effectLst/>
        </p:spPr>
        <p:txBody>
          <a:bodyPr>
            <a:spAutoFit/>
          </a:bodyPr>
          <a:lstStyle/>
          <a:p>
            <a:pPr algn="ctr" eaLnBrk="0" hangingPunct="0">
              <a:defRPr/>
            </a:pPr>
            <a:r>
              <a:rPr lang="en-US" sz="2800" b="1">
                <a:solidFill>
                  <a:srgbClr val="FF0000"/>
                </a:solidFill>
                <a:effectLst>
                  <a:outerShdw blurRad="38100" dist="38100" dir="2700000" algn="tl">
                    <a:srgbClr val="C0C0C0"/>
                  </a:outerShdw>
                </a:effectLst>
              </a:rPr>
              <a:t>Superprism effect</a:t>
            </a:r>
          </a:p>
        </p:txBody>
      </p:sp>
      <p:pic>
        <p:nvPicPr>
          <p:cNvPr id="150532" name="Picture 4"/>
          <p:cNvPicPr>
            <a:picLocks noChangeAspect="1" noChangeArrowheads="1"/>
          </p:cNvPicPr>
          <p:nvPr/>
        </p:nvPicPr>
        <p:blipFill>
          <a:blip r:embed="rId2">
            <a:extLst>
              <a:ext uri="{28A0092B-C50C-407E-A947-70E740481C1C}">
                <a14:useLocalDpi xmlns:a14="http://schemas.microsoft.com/office/drawing/2010/main" val="0"/>
              </a:ext>
            </a:extLst>
          </a:blip>
          <a:srcRect l="4616" r="2307"/>
          <a:stretch>
            <a:fillRect/>
          </a:stretch>
        </p:blipFill>
        <p:spPr bwMode="auto">
          <a:xfrm>
            <a:off x="3892550" y="1143000"/>
            <a:ext cx="5049838"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Text Box 5"/>
          <p:cNvSpPr txBox="1">
            <a:spLocks noChangeArrowheads="1"/>
          </p:cNvSpPr>
          <p:nvPr/>
        </p:nvSpPr>
        <p:spPr bwMode="auto">
          <a:xfrm>
            <a:off x="228600" y="1752600"/>
            <a:ext cx="3505200"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just">
              <a:spcBef>
                <a:spcPct val="50000"/>
              </a:spcBef>
            </a:pPr>
            <a:r>
              <a:rPr lang="en-US" altLang="it-IT" sz="2200">
                <a:solidFill>
                  <a:srgbClr val="000000"/>
                </a:solidFill>
                <a:latin typeface="Times New Roman" pitchFamily="18" charset="0"/>
              </a:rPr>
              <a:t>Photographs showing light-beam swing inside the photonic crystal. The tilting angle of the incident light was slightly altered from +7° (left) to -7° (right). Both paths show negative bending. The incident light has a wavelength 956 nm (</a:t>
            </a:r>
            <a:r>
              <a:rPr lang="en-US" altLang="it-IT" sz="2200">
                <a:solidFill>
                  <a:srgbClr val="000000"/>
                </a:solidFill>
                <a:latin typeface="Times New Roman" pitchFamily="18" charset="0"/>
                <a:sym typeface="Symbol" pitchFamily="18" charset="2"/>
              </a:rPr>
              <a:t>/a=0.33)</a:t>
            </a:r>
            <a:r>
              <a:rPr lang="en-US" altLang="it-IT" sz="2200">
                <a:solidFill>
                  <a:srgbClr val="000000"/>
                </a:solidFill>
                <a:latin typeface="Times New Roman" pitchFamily="18" charset="0"/>
              </a:rPr>
              <a:t> with TM polarization. The crystal size is 0.5 mm x 0.5 mm.</a:t>
            </a:r>
          </a:p>
        </p:txBody>
      </p:sp>
      <p:sp>
        <p:nvSpPr>
          <p:cNvPr id="150534" name="Text Box 6"/>
          <p:cNvSpPr txBox="1">
            <a:spLocks noChangeArrowheads="1"/>
          </p:cNvSpPr>
          <p:nvPr/>
        </p:nvSpPr>
        <p:spPr bwMode="auto">
          <a:xfrm>
            <a:off x="3886200" y="5257800"/>
            <a:ext cx="5029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just">
              <a:spcBef>
                <a:spcPct val="50000"/>
              </a:spcBef>
              <a:buClr>
                <a:srgbClr val="FF0000"/>
              </a:buClr>
              <a:buFont typeface="Wingdings" pitchFamily="2" charset="2"/>
              <a:buChar char="ü"/>
            </a:pPr>
            <a:r>
              <a:rPr lang="en-US" altLang="it-IT" sz="1400">
                <a:solidFill>
                  <a:srgbClr val="000000"/>
                </a:solidFill>
                <a:latin typeface="Times New Roman" pitchFamily="18" charset="0"/>
              </a:rPr>
              <a:t>H. Kosaka, T. Kawashima, A. Tomita, M. Notomi, T. Tamamura, T. Sato, and S. Kawakami “Superprism phenomena in photonic crystals”, Phys. Rev. B 58 (1998) pp. R10 096-R10 099.</a:t>
            </a:r>
            <a:endParaRPr lang="en-US" altLang="it-IT">
              <a:solidFill>
                <a:srgbClr val="000000"/>
              </a:solidFill>
              <a:latin typeface="Times New Roman" pitchFamily="18" charset="0"/>
            </a:endParaRPr>
          </a:p>
        </p:txBody>
      </p:sp>
    </p:spTree>
    <p:extLst>
      <p:ext uri="{BB962C8B-B14F-4D97-AF65-F5344CB8AC3E}">
        <p14:creationId xmlns:p14="http://schemas.microsoft.com/office/powerpoint/2010/main" val="846914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1828800" y="381000"/>
            <a:ext cx="5105400" cy="519113"/>
          </a:xfrm>
          <a:prstGeom prst="rect">
            <a:avLst/>
          </a:prstGeom>
          <a:noFill/>
          <a:ln w="9525">
            <a:noFill/>
            <a:miter lim="800000"/>
            <a:headEnd/>
            <a:tailEnd/>
          </a:ln>
          <a:effectLst/>
        </p:spPr>
        <p:txBody>
          <a:bodyPr>
            <a:spAutoFit/>
          </a:bodyPr>
          <a:lstStyle/>
          <a:p>
            <a:pPr eaLnBrk="0" hangingPunct="0">
              <a:spcBef>
                <a:spcPct val="50000"/>
              </a:spcBef>
              <a:defRPr/>
            </a:pPr>
            <a:r>
              <a:rPr lang="en-US" sz="2800">
                <a:solidFill>
                  <a:srgbClr val="FF0000"/>
                </a:solidFill>
                <a:effectLst>
                  <a:outerShdw blurRad="38100" dist="38100" dir="2700000" algn="tl">
                    <a:srgbClr val="C0C0C0"/>
                  </a:outerShdw>
                </a:effectLst>
              </a:rPr>
              <a:t>Photonic Crystals - application</a:t>
            </a:r>
          </a:p>
        </p:txBody>
      </p:sp>
      <p:sp>
        <p:nvSpPr>
          <p:cNvPr id="182275" name="Rectangle 3"/>
          <p:cNvSpPr>
            <a:spLocks noChangeArrowheads="1"/>
          </p:cNvSpPr>
          <p:nvPr/>
        </p:nvSpPr>
        <p:spPr bwMode="auto">
          <a:xfrm>
            <a:off x="152400" y="914400"/>
            <a:ext cx="2971800" cy="519113"/>
          </a:xfrm>
          <a:prstGeom prst="rect">
            <a:avLst/>
          </a:prstGeom>
          <a:noFill/>
          <a:ln w="9525">
            <a:noFill/>
            <a:miter lim="800000"/>
            <a:headEnd/>
            <a:tailEnd/>
          </a:ln>
          <a:effectLst/>
        </p:spPr>
        <p:txBody>
          <a:bodyPr>
            <a:spAutoFit/>
          </a:bodyPr>
          <a:lstStyle/>
          <a:p>
            <a:pPr algn="ctr" eaLnBrk="0" hangingPunct="0">
              <a:defRPr/>
            </a:pPr>
            <a:r>
              <a:rPr lang="en-US" sz="2800" b="1">
                <a:solidFill>
                  <a:srgbClr val="FF0000"/>
                </a:solidFill>
                <a:effectLst>
                  <a:outerShdw blurRad="38100" dist="38100" dir="2700000" algn="tl">
                    <a:srgbClr val="C0C0C0"/>
                  </a:outerShdw>
                </a:effectLst>
              </a:rPr>
              <a:t>Superprism effect</a:t>
            </a:r>
          </a:p>
        </p:txBody>
      </p:sp>
      <p:pic>
        <p:nvPicPr>
          <p:cNvPr id="151556" name="Picture 4"/>
          <p:cNvPicPr>
            <a:picLocks noChangeAspect="1" noChangeArrowheads="1"/>
          </p:cNvPicPr>
          <p:nvPr/>
        </p:nvPicPr>
        <p:blipFill>
          <a:blip r:embed="rId2">
            <a:extLst>
              <a:ext uri="{28A0092B-C50C-407E-A947-70E740481C1C}">
                <a14:useLocalDpi xmlns:a14="http://schemas.microsoft.com/office/drawing/2010/main" val="0"/>
              </a:ext>
            </a:extLst>
          </a:blip>
          <a:srcRect l="4616" r="2307"/>
          <a:stretch>
            <a:fillRect/>
          </a:stretch>
        </p:blipFill>
        <p:spPr bwMode="auto">
          <a:xfrm>
            <a:off x="4648200" y="1371600"/>
            <a:ext cx="4294188"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7" name="Text Box 5"/>
          <p:cNvSpPr txBox="1">
            <a:spLocks noChangeArrowheads="1"/>
          </p:cNvSpPr>
          <p:nvPr/>
        </p:nvSpPr>
        <p:spPr bwMode="auto">
          <a:xfrm>
            <a:off x="152400" y="2438400"/>
            <a:ext cx="4114800" cy="2227263"/>
          </a:xfrm>
          <a:prstGeom prst="rect">
            <a:avLst/>
          </a:prstGeom>
          <a:noFill/>
          <a:ln w="9525">
            <a:noFill/>
            <a:miter lim="800000"/>
            <a:headEnd/>
            <a:tailEnd/>
          </a:ln>
          <a:effectLst/>
        </p:spPr>
        <p:txBody>
          <a:bodyPr>
            <a:spAutoFit/>
          </a:bodyPr>
          <a:lstStyle/>
          <a:p>
            <a:pPr algn="just" eaLnBrk="0" hangingPunct="0">
              <a:defRPr/>
            </a:pPr>
            <a:r>
              <a:rPr lang="en-US" sz="2800">
                <a:solidFill>
                  <a:srgbClr val="0033CC"/>
                </a:solidFill>
                <a:effectLst>
                  <a:outerShdw blurRad="38100" dist="38100" dir="2700000" algn="tl">
                    <a:srgbClr val="C0C0C0"/>
                  </a:outerShdw>
                </a:effectLst>
              </a:rPr>
              <a:t>If Snell’s law is applied</a:t>
            </a:r>
            <a:r>
              <a:rPr lang="en-US" sz="2800">
                <a:solidFill>
                  <a:srgbClr val="000000"/>
                </a:solidFill>
              </a:rPr>
              <a:t> without regard to the photonic band anisotropy, this phenomenon implies a </a:t>
            </a:r>
            <a:r>
              <a:rPr lang="en-US" sz="2800" i="1">
                <a:solidFill>
                  <a:srgbClr val="0033CC"/>
                </a:solidFill>
                <a:effectLst>
                  <a:outerShdw blurRad="38100" dist="38100" dir="2700000" algn="tl">
                    <a:srgbClr val="C0C0C0"/>
                  </a:outerShdw>
                </a:effectLst>
              </a:rPr>
              <a:t>negative refractive index</a:t>
            </a:r>
            <a:r>
              <a:rPr lang="en-US" sz="2800">
                <a:solidFill>
                  <a:srgbClr val="0033CC"/>
                </a:solidFill>
                <a:effectLst>
                  <a:outerShdw blurRad="38100" dist="38100" dir="2700000" algn="tl">
                    <a:srgbClr val="C0C0C0"/>
                  </a:outerShdw>
                </a:effectLst>
              </a:rPr>
              <a:t>.</a:t>
            </a:r>
          </a:p>
        </p:txBody>
      </p:sp>
      <p:sp>
        <p:nvSpPr>
          <p:cNvPr id="151558" name="Text Box 6"/>
          <p:cNvSpPr txBox="1">
            <a:spLocks noChangeArrowheads="1"/>
          </p:cNvSpPr>
          <p:nvPr/>
        </p:nvSpPr>
        <p:spPr bwMode="auto">
          <a:xfrm>
            <a:off x="609600" y="5334000"/>
            <a:ext cx="8077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just">
              <a:spcBef>
                <a:spcPct val="50000"/>
              </a:spcBef>
              <a:buClr>
                <a:srgbClr val="FF0000"/>
              </a:buClr>
              <a:buFont typeface="Wingdings" pitchFamily="2" charset="2"/>
              <a:buChar char="ü"/>
            </a:pPr>
            <a:r>
              <a:rPr lang="en-US" altLang="it-IT" sz="1400">
                <a:solidFill>
                  <a:srgbClr val="000000"/>
                </a:solidFill>
                <a:latin typeface="Times New Roman" pitchFamily="18" charset="0"/>
              </a:rPr>
              <a:t>H. Kosaka, T. Kawashima, A. Tomita, M. Notomi, T. Tamamura, T. Sato, and S. Kawakami “Superprism phenomena in photonic crystals”, Phys. Rev. B 58 (1998) pp. R10 096-R10 099.</a:t>
            </a:r>
            <a:endParaRPr lang="en-US" altLang="it-IT">
              <a:solidFill>
                <a:srgbClr val="000000"/>
              </a:solidFill>
              <a:latin typeface="Times New Roman" pitchFamily="18" charset="0"/>
            </a:endParaRPr>
          </a:p>
        </p:txBody>
      </p:sp>
    </p:spTree>
    <p:extLst>
      <p:ext uri="{BB962C8B-B14F-4D97-AF65-F5344CB8AC3E}">
        <p14:creationId xmlns:p14="http://schemas.microsoft.com/office/powerpoint/2010/main" val="11670794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1828800" y="381000"/>
            <a:ext cx="5105400" cy="519113"/>
          </a:xfrm>
          <a:prstGeom prst="rect">
            <a:avLst/>
          </a:prstGeom>
          <a:noFill/>
          <a:ln w="9525">
            <a:noFill/>
            <a:miter lim="800000"/>
            <a:headEnd/>
            <a:tailEnd/>
          </a:ln>
          <a:effectLst/>
        </p:spPr>
        <p:txBody>
          <a:bodyPr>
            <a:spAutoFit/>
          </a:bodyPr>
          <a:lstStyle/>
          <a:p>
            <a:pPr eaLnBrk="0" hangingPunct="0">
              <a:spcBef>
                <a:spcPct val="50000"/>
              </a:spcBef>
              <a:defRPr/>
            </a:pPr>
            <a:r>
              <a:rPr lang="en-US" sz="2800">
                <a:solidFill>
                  <a:srgbClr val="FF0000"/>
                </a:solidFill>
                <a:effectLst>
                  <a:outerShdw blurRad="38100" dist="38100" dir="2700000" algn="tl">
                    <a:srgbClr val="C0C0C0"/>
                  </a:outerShdw>
                </a:effectLst>
              </a:rPr>
              <a:t>Photonic Crystals - application</a:t>
            </a:r>
          </a:p>
        </p:txBody>
      </p:sp>
      <p:sp>
        <p:nvSpPr>
          <p:cNvPr id="183299" name="Rectangle 3"/>
          <p:cNvSpPr>
            <a:spLocks noChangeArrowheads="1"/>
          </p:cNvSpPr>
          <p:nvPr/>
        </p:nvSpPr>
        <p:spPr bwMode="auto">
          <a:xfrm>
            <a:off x="152400" y="838200"/>
            <a:ext cx="2971800" cy="519113"/>
          </a:xfrm>
          <a:prstGeom prst="rect">
            <a:avLst/>
          </a:prstGeom>
          <a:noFill/>
          <a:ln w="9525">
            <a:noFill/>
            <a:miter lim="800000"/>
            <a:headEnd/>
            <a:tailEnd/>
          </a:ln>
          <a:effectLst/>
        </p:spPr>
        <p:txBody>
          <a:bodyPr>
            <a:spAutoFit/>
          </a:bodyPr>
          <a:lstStyle/>
          <a:p>
            <a:pPr algn="ctr" eaLnBrk="0" hangingPunct="0">
              <a:defRPr/>
            </a:pPr>
            <a:r>
              <a:rPr lang="en-US" sz="2800" b="1">
                <a:solidFill>
                  <a:srgbClr val="FF0000"/>
                </a:solidFill>
                <a:effectLst>
                  <a:outerShdw blurRad="38100" dist="38100" dir="2700000" algn="tl">
                    <a:srgbClr val="C0C0C0"/>
                  </a:outerShdw>
                </a:effectLst>
              </a:rPr>
              <a:t>Superprism effect</a:t>
            </a:r>
          </a:p>
        </p:txBody>
      </p:sp>
      <p:sp>
        <p:nvSpPr>
          <p:cNvPr id="152580" name="Text Box 4"/>
          <p:cNvSpPr txBox="1">
            <a:spLocks noChangeArrowheads="1"/>
          </p:cNvSpPr>
          <p:nvPr/>
        </p:nvSpPr>
        <p:spPr bwMode="auto">
          <a:xfrm>
            <a:off x="609600" y="5334000"/>
            <a:ext cx="8077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just">
              <a:spcBef>
                <a:spcPct val="50000"/>
              </a:spcBef>
              <a:buClr>
                <a:srgbClr val="FF0000"/>
              </a:buClr>
              <a:buFont typeface="Wingdings" pitchFamily="2" charset="2"/>
              <a:buChar char="ü"/>
            </a:pPr>
            <a:r>
              <a:rPr lang="en-US" altLang="it-IT" sz="1400">
                <a:solidFill>
                  <a:srgbClr val="000000"/>
                </a:solidFill>
                <a:latin typeface="Times New Roman" pitchFamily="18" charset="0"/>
              </a:rPr>
              <a:t>H. Kosaka, T. Kawashima, A. Tomita, M. Notomi, T. Tamamura, T. Sato, and S. Kawakami “Superprism phenomenaSuperprism Phenomena in Photonic Crystals: Toward Microscale Lightwave Circuits”, Journal of Lightwave Technology, 17 (1999) pp. 2032-2038.</a:t>
            </a:r>
          </a:p>
        </p:txBody>
      </p:sp>
      <p:grpSp>
        <p:nvGrpSpPr>
          <p:cNvPr id="152581" name="Group 5"/>
          <p:cNvGrpSpPr>
            <a:grpSpLocks/>
          </p:cNvGrpSpPr>
          <p:nvPr/>
        </p:nvGrpSpPr>
        <p:grpSpPr bwMode="auto">
          <a:xfrm>
            <a:off x="381000" y="1981200"/>
            <a:ext cx="2819400" cy="2514600"/>
            <a:chOff x="240" y="1344"/>
            <a:chExt cx="1776" cy="1584"/>
          </a:xfrm>
        </p:grpSpPr>
        <p:pic>
          <p:nvPicPr>
            <p:cNvPr id="152605" name="Picture 6" descr="Pris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1488"/>
              <a:ext cx="158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606" name="Text Box 7"/>
            <p:cNvSpPr txBox="1">
              <a:spLocks noChangeArrowheads="1"/>
            </p:cNvSpPr>
            <p:nvPr/>
          </p:nvSpPr>
          <p:spPr bwMode="auto">
            <a:xfrm>
              <a:off x="1440" y="1344"/>
              <a:ext cx="5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it-IT">
                  <a:solidFill>
                    <a:srgbClr val="0033CC"/>
                  </a:solidFill>
                  <a:latin typeface="Symbol" pitchFamily="18" charset="2"/>
                  <a:sym typeface="Symbol" pitchFamily="18" charset="2"/>
                </a:rPr>
                <a:t> 10°</a:t>
              </a:r>
              <a:endParaRPr lang="en-US" altLang="it-IT">
                <a:solidFill>
                  <a:srgbClr val="0033CC"/>
                </a:solidFill>
                <a:latin typeface="Symbol" pitchFamily="18" charset="2"/>
              </a:endParaRPr>
            </a:p>
          </p:txBody>
        </p:sp>
        <p:sp>
          <p:nvSpPr>
            <p:cNvPr id="183304" name="Text Box 8"/>
            <p:cNvSpPr txBox="1">
              <a:spLocks noChangeArrowheads="1"/>
            </p:cNvSpPr>
            <p:nvPr/>
          </p:nvSpPr>
          <p:spPr bwMode="auto">
            <a:xfrm>
              <a:off x="240" y="2640"/>
              <a:ext cx="1680" cy="288"/>
            </a:xfrm>
            <a:prstGeom prst="rect">
              <a:avLst/>
            </a:prstGeom>
            <a:noFill/>
            <a:ln w="9525">
              <a:noFill/>
              <a:miter lim="800000"/>
              <a:headEnd/>
              <a:tailEnd/>
            </a:ln>
            <a:effectLst/>
          </p:spPr>
          <p:txBody>
            <a:bodyPr>
              <a:spAutoFit/>
            </a:bodyPr>
            <a:lstStyle/>
            <a:p>
              <a:pPr eaLnBrk="0" hangingPunct="0">
                <a:spcBef>
                  <a:spcPct val="50000"/>
                </a:spcBef>
                <a:defRPr/>
              </a:pPr>
              <a:r>
                <a:rPr lang="en-US" i="1">
                  <a:solidFill>
                    <a:srgbClr val="0033CC"/>
                  </a:solidFill>
                  <a:effectLst>
                    <a:outerShdw blurRad="38100" dist="38100" dir="2700000" algn="tl">
                      <a:srgbClr val="C0C0C0"/>
                    </a:outerShdw>
                  </a:effectLst>
                  <a:sym typeface="Symbol" pitchFamily="18" charset="2"/>
                </a:rPr>
                <a:t>Conventional prism</a:t>
              </a:r>
            </a:p>
          </p:txBody>
        </p:sp>
      </p:grpSp>
      <p:sp>
        <p:nvSpPr>
          <p:cNvPr id="152582" name="AutoShape 9"/>
          <p:cNvSpPr>
            <a:spLocks noChangeArrowheads="1"/>
          </p:cNvSpPr>
          <p:nvPr/>
        </p:nvSpPr>
        <p:spPr bwMode="auto">
          <a:xfrm>
            <a:off x="3505200" y="3352800"/>
            <a:ext cx="990600" cy="228600"/>
          </a:xfrm>
          <a:prstGeom prst="rightArrow">
            <a:avLst>
              <a:gd name="adj1" fmla="val 50000"/>
              <a:gd name="adj2" fmla="val 108333"/>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it-IT" altLang="it-IT" sz="1800">
              <a:solidFill>
                <a:srgbClr val="000000"/>
              </a:solidFill>
            </a:endParaRPr>
          </a:p>
        </p:txBody>
      </p:sp>
      <p:sp>
        <p:nvSpPr>
          <p:cNvPr id="183306" name="Text Box 10"/>
          <p:cNvSpPr txBox="1">
            <a:spLocks noChangeArrowheads="1"/>
          </p:cNvSpPr>
          <p:nvPr/>
        </p:nvSpPr>
        <p:spPr bwMode="auto">
          <a:xfrm>
            <a:off x="3429000" y="3733800"/>
            <a:ext cx="1219200" cy="519113"/>
          </a:xfrm>
          <a:prstGeom prst="rect">
            <a:avLst/>
          </a:prstGeom>
          <a:noFill/>
          <a:ln w="9525">
            <a:noFill/>
            <a:miter lim="800000"/>
            <a:headEnd/>
            <a:tailEnd/>
          </a:ln>
          <a:effectLst/>
        </p:spPr>
        <p:txBody>
          <a:bodyPr>
            <a:spAutoFit/>
          </a:bodyPr>
          <a:lstStyle/>
          <a:p>
            <a:pPr eaLnBrk="0" hangingPunct="0">
              <a:spcBef>
                <a:spcPct val="50000"/>
              </a:spcBef>
              <a:defRPr/>
            </a:pPr>
            <a:r>
              <a:rPr lang="en-US" sz="2000" b="1">
                <a:solidFill>
                  <a:srgbClr val="FF0000"/>
                </a:solidFill>
                <a:effectLst>
                  <a:outerShdw blurRad="38100" dist="38100" dir="2700000" algn="tl">
                    <a:srgbClr val="C0C0C0"/>
                  </a:outerShdw>
                </a:effectLst>
              </a:rPr>
              <a:t>X</a:t>
            </a:r>
            <a:r>
              <a:rPr lang="en-US" sz="2800" b="1">
                <a:solidFill>
                  <a:srgbClr val="FF0000"/>
                </a:solidFill>
                <a:effectLst>
                  <a:outerShdw blurRad="38100" dist="38100" dir="2700000" algn="tl">
                    <a:srgbClr val="C0C0C0"/>
                  </a:outerShdw>
                </a:effectLst>
              </a:rPr>
              <a:t> 500</a:t>
            </a:r>
          </a:p>
        </p:txBody>
      </p:sp>
      <p:sp>
        <p:nvSpPr>
          <p:cNvPr id="183307" name="Text Box 11"/>
          <p:cNvSpPr txBox="1">
            <a:spLocks noChangeArrowheads="1"/>
          </p:cNvSpPr>
          <p:nvPr/>
        </p:nvSpPr>
        <p:spPr bwMode="auto">
          <a:xfrm>
            <a:off x="5181600" y="4114800"/>
            <a:ext cx="3429000" cy="822325"/>
          </a:xfrm>
          <a:prstGeom prst="rect">
            <a:avLst/>
          </a:prstGeom>
          <a:noFill/>
          <a:ln w="9525">
            <a:noFill/>
            <a:miter lim="800000"/>
            <a:headEnd/>
            <a:tailEnd/>
          </a:ln>
          <a:effectLst/>
        </p:spPr>
        <p:txBody>
          <a:bodyPr>
            <a:spAutoFit/>
          </a:bodyPr>
          <a:lstStyle/>
          <a:p>
            <a:pPr algn="ctr" eaLnBrk="0" hangingPunct="0">
              <a:defRPr/>
            </a:pPr>
            <a:r>
              <a:rPr lang="en-US" i="1">
                <a:solidFill>
                  <a:srgbClr val="0033CC"/>
                </a:solidFill>
                <a:effectLst>
                  <a:outerShdw blurRad="38100" dist="38100" dir="2700000" algn="tl">
                    <a:srgbClr val="C0C0C0"/>
                  </a:outerShdw>
                </a:effectLst>
              </a:rPr>
              <a:t>Superprism </a:t>
            </a:r>
          </a:p>
          <a:p>
            <a:pPr algn="ctr" eaLnBrk="0" hangingPunct="0">
              <a:defRPr/>
            </a:pPr>
            <a:r>
              <a:rPr lang="en-US" i="1">
                <a:solidFill>
                  <a:srgbClr val="0033CC"/>
                </a:solidFill>
                <a:effectLst>
                  <a:outerShdw blurRad="38100" dist="38100" dir="2700000" algn="tl">
                    <a:srgbClr val="C0C0C0"/>
                  </a:outerShdw>
                </a:effectLst>
              </a:rPr>
              <a:t>made of Photonic Crystal</a:t>
            </a:r>
          </a:p>
        </p:txBody>
      </p:sp>
      <p:grpSp>
        <p:nvGrpSpPr>
          <p:cNvPr id="152585" name="Group 12"/>
          <p:cNvGrpSpPr>
            <a:grpSpLocks/>
          </p:cNvGrpSpPr>
          <p:nvPr/>
        </p:nvGrpSpPr>
        <p:grpSpPr bwMode="auto">
          <a:xfrm>
            <a:off x="4648200" y="1981200"/>
            <a:ext cx="4229100" cy="2244725"/>
            <a:chOff x="2214" y="2857"/>
            <a:chExt cx="6660" cy="3536"/>
          </a:xfrm>
        </p:grpSpPr>
        <p:pic>
          <p:nvPicPr>
            <p:cNvPr id="152586" name="Picture 13" descr="Superpris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 y="2857"/>
              <a:ext cx="5130" cy="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7" name="Arc 14"/>
            <p:cNvSpPr>
              <a:spLocks/>
            </p:cNvSpPr>
            <p:nvPr/>
          </p:nvSpPr>
          <p:spPr bwMode="auto">
            <a:xfrm rot="771201">
              <a:off x="5994" y="3754"/>
              <a:ext cx="1440" cy="1980"/>
            </a:xfrm>
            <a:custGeom>
              <a:avLst/>
              <a:gdLst>
                <a:gd name="T0" fmla="*/ 0 w 21600"/>
                <a:gd name="T1" fmla="*/ 0 h 21600"/>
                <a:gd name="T2" fmla="*/ 96 w 21600"/>
                <a:gd name="T3" fmla="*/ 181 h 21600"/>
                <a:gd name="T4" fmla="*/ 0 w 21600"/>
                <a:gd name="T5" fmla="*/ 18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00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algn="ctr"/>
              <a:endParaRPr lang="it-IT" sz="1800">
                <a:solidFill>
                  <a:srgbClr val="000000"/>
                </a:solidFill>
                <a:latin typeface="Arial" pitchFamily="34" charset="0"/>
              </a:endParaRPr>
            </a:p>
          </p:txBody>
        </p:sp>
        <p:sp>
          <p:nvSpPr>
            <p:cNvPr id="152588" name="Text Box 15"/>
            <p:cNvSpPr txBox="1">
              <a:spLocks noChangeArrowheads="1"/>
            </p:cNvSpPr>
            <p:nvPr/>
          </p:nvSpPr>
          <p:spPr bwMode="auto">
            <a:xfrm>
              <a:off x="7254" y="4294"/>
              <a:ext cx="16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it-IT" altLang="it-IT" sz="2200">
                  <a:solidFill>
                    <a:srgbClr val="FF0000"/>
                  </a:solidFill>
                  <a:latin typeface="Times New Roman" pitchFamily="18" charset="0"/>
                </a:rPr>
                <a:t>~ 50°</a:t>
              </a:r>
            </a:p>
          </p:txBody>
        </p:sp>
        <p:sp>
          <p:nvSpPr>
            <p:cNvPr id="152589" name="Line 16"/>
            <p:cNvSpPr>
              <a:spLocks noChangeShapeType="1"/>
            </p:cNvSpPr>
            <p:nvPr/>
          </p:nvSpPr>
          <p:spPr bwMode="auto">
            <a:xfrm>
              <a:off x="2934" y="5017"/>
              <a:ext cx="1800" cy="0"/>
            </a:xfrm>
            <a:prstGeom prst="line">
              <a:avLst/>
            </a:prstGeom>
            <a:noFill/>
            <a:ln w="3810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it-IT" sz="1800">
                <a:solidFill>
                  <a:srgbClr val="000000"/>
                </a:solidFill>
                <a:latin typeface="Arial" pitchFamily="34" charset="0"/>
              </a:endParaRPr>
            </a:p>
          </p:txBody>
        </p:sp>
        <p:sp>
          <p:nvSpPr>
            <p:cNvPr id="152590" name="Text Box 17"/>
            <p:cNvSpPr txBox="1">
              <a:spLocks noChangeArrowheads="1"/>
            </p:cNvSpPr>
            <p:nvPr/>
          </p:nvSpPr>
          <p:spPr bwMode="auto">
            <a:xfrm>
              <a:off x="2214" y="2857"/>
              <a:ext cx="2640"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it-IT" altLang="it-IT" sz="2200">
                  <a:solidFill>
                    <a:srgbClr val="00CC99"/>
                  </a:solidFill>
                  <a:latin typeface="Symbol" pitchFamily="18" charset="2"/>
                </a:rPr>
                <a:t>Dl = 1%</a:t>
              </a:r>
            </a:p>
            <a:p>
              <a:pPr algn="ctr"/>
              <a:r>
                <a:rPr lang="it-IT" altLang="it-IT" sz="1800">
                  <a:solidFill>
                    <a:srgbClr val="00CC99"/>
                  </a:solidFill>
                  <a:latin typeface="Symbol" pitchFamily="18" charset="2"/>
                </a:rPr>
                <a:t>0.99 m</a:t>
              </a:r>
              <a:r>
                <a:rPr lang="it-IT" altLang="it-IT" sz="1800">
                  <a:solidFill>
                    <a:srgbClr val="00CC99"/>
                  </a:solidFill>
                  <a:latin typeface="Times New Roman" pitchFamily="18" charset="0"/>
                </a:rPr>
                <a:t>m – 1</a:t>
              </a:r>
              <a:r>
                <a:rPr lang="it-IT" altLang="it-IT" sz="1800">
                  <a:solidFill>
                    <a:srgbClr val="00CC99"/>
                  </a:solidFill>
                  <a:latin typeface="Symbol" pitchFamily="18" charset="2"/>
                </a:rPr>
                <a:t>m</a:t>
              </a:r>
              <a:r>
                <a:rPr lang="it-IT" altLang="it-IT" sz="1800">
                  <a:solidFill>
                    <a:srgbClr val="00CC99"/>
                  </a:solidFill>
                  <a:latin typeface="Times New Roman" pitchFamily="18" charset="0"/>
                </a:rPr>
                <a:t>m</a:t>
              </a:r>
              <a:endParaRPr lang="it-IT" altLang="it-IT" sz="1800">
                <a:solidFill>
                  <a:srgbClr val="00CC99"/>
                </a:solidFill>
                <a:latin typeface="Symbol" pitchFamily="18" charset="2"/>
              </a:endParaRPr>
            </a:p>
          </p:txBody>
        </p:sp>
        <p:sp>
          <p:nvSpPr>
            <p:cNvPr id="152591" name="Text Box 18"/>
            <p:cNvSpPr txBox="1">
              <a:spLocks noChangeArrowheads="1"/>
            </p:cNvSpPr>
            <p:nvPr/>
          </p:nvSpPr>
          <p:spPr bwMode="auto">
            <a:xfrm>
              <a:off x="6354" y="4477"/>
              <a:ext cx="54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it-IT" altLang="it-IT" sz="1200">
                  <a:solidFill>
                    <a:srgbClr val="339966"/>
                  </a:solidFill>
                  <a:latin typeface="Symbol" pitchFamily="18" charset="2"/>
                </a:rPr>
                <a:t>l</a:t>
              </a:r>
              <a:r>
                <a:rPr lang="it-IT" altLang="it-IT" sz="1200" baseline="-25000">
                  <a:solidFill>
                    <a:srgbClr val="339966"/>
                  </a:solidFill>
                  <a:latin typeface="Symbol" pitchFamily="18" charset="2"/>
                </a:rPr>
                <a:t>3</a:t>
              </a:r>
            </a:p>
          </p:txBody>
        </p:sp>
        <p:sp>
          <p:nvSpPr>
            <p:cNvPr id="152592" name="Text Box 19"/>
            <p:cNvSpPr txBox="1">
              <a:spLocks noChangeArrowheads="1"/>
            </p:cNvSpPr>
            <p:nvPr/>
          </p:nvSpPr>
          <p:spPr bwMode="auto">
            <a:xfrm>
              <a:off x="6534" y="4837"/>
              <a:ext cx="54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it-IT" altLang="it-IT" sz="1400">
                  <a:solidFill>
                    <a:srgbClr val="339966"/>
                  </a:solidFill>
                  <a:latin typeface="Symbol" pitchFamily="18" charset="2"/>
                </a:rPr>
                <a:t>l</a:t>
              </a:r>
              <a:r>
                <a:rPr lang="it-IT" altLang="it-IT" sz="1400" baseline="-25000">
                  <a:solidFill>
                    <a:srgbClr val="339966"/>
                  </a:solidFill>
                  <a:latin typeface="Symbol" pitchFamily="18" charset="2"/>
                </a:rPr>
                <a:t>2</a:t>
              </a:r>
            </a:p>
          </p:txBody>
        </p:sp>
        <p:sp>
          <p:nvSpPr>
            <p:cNvPr id="152593" name="Text Box 20"/>
            <p:cNvSpPr txBox="1">
              <a:spLocks noChangeArrowheads="1"/>
            </p:cNvSpPr>
            <p:nvPr/>
          </p:nvSpPr>
          <p:spPr bwMode="auto">
            <a:xfrm>
              <a:off x="6174" y="4128"/>
              <a:ext cx="540"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it-IT" altLang="it-IT" sz="1200">
                  <a:solidFill>
                    <a:srgbClr val="339966"/>
                  </a:solidFill>
                  <a:latin typeface="Symbol" pitchFamily="18" charset="2"/>
                </a:rPr>
                <a:t>l</a:t>
              </a:r>
              <a:r>
                <a:rPr lang="it-IT" altLang="it-IT" sz="1200" baseline="-25000">
                  <a:solidFill>
                    <a:srgbClr val="339966"/>
                  </a:solidFill>
                  <a:latin typeface="Symbol" pitchFamily="18" charset="2"/>
                </a:rPr>
                <a:t>4</a:t>
              </a:r>
            </a:p>
          </p:txBody>
        </p:sp>
        <p:sp>
          <p:nvSpPr>
            <p:cNvPr id="152594" name="Text Box 21"/>
            <p:cNvSpPr txBox="1">
              <a:spLocks noChangeArrowheads="1"/>
            </p:cNvSpPr>
            <p:nvPr/>
          </p:nvSpPr>
          <p:spPr bwMode="auto">
            <a:xfrm>
              <a:off x="6354" y="5208"/>
              <a:ext cx="54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it-IT" altLang="it-IT" sz="1200">
                  <a:solidFill>
                    <a:srgbClr val="339966"/>
                  </a:solidFill>
                  <a:latin typeface="Symbol" pitchFamily="18" charset="2"/>
                </a:rPr>
                <a:t>l</a:t>
              </a:r>
              <a:r>
                <a:rPr lang="it-IT" altLang="it-IT" sz="1200" baseline="-25000">
                  <a:solidFill>
                    <a:srgbClr val="339966"/>
                  </a:solidFill>
                  <a:latin typeface="Symbol" pitchFamily="18" charset="2"/>
                </a:rPr>
                <a:t>1</a:t>
              </a:r>
            </a:p>
          </p:txBody>
        </p:sp>
        <p:sp>
          <p:nvSpPr>
            <p:cNvPr id="183318" name="Text Box 22"/>
            <p:cNvSpPr txBox="1">
              <a:spLocks noChangeArrowheads="1"/>
            </p:cNvSpPr>
            <p:nvPr/>
          </p:nvSpPr>
          <p:spPr bwMode="auto">
            <a:xfrm>
              <a:off x="6714" y="3217"/>
              <a:ext cx="1440" cy="900"/>
            </a:xfrm>
            <a:prstGeom prst="rect">
              <a:avLst/>
            </a:prstGeom>
            <a:noFill/>
            <a:ln w="9525">
              <a:noFill/>
              <a:miter lim="800000"/>
              <a:headEnd/>
              <a:tailEnd/>
            </a:ln>
          </p:spPr>
          <p:txBody>
            <a:bodyPr/>
            <a:lstStyle/>
            <a:p>
              <a:pPr eaLnBrk="0" hangingPunct="0">
                <a:defRPr/>
              </a:pPr>
              <a:r>
                <a:rPr lang="it-IT" sz="2000">
                  <a:solidFill>
                    <a:srgbClr val="0000FF"/>
                  </a:solidFill>
                  <a:effectLst>
                    <a:outerShdw blurRad="38100" dist="38100" dir="2700000" algn="tl">
                      <a:srgbClr val="C0C0C0"/>
                    </a:outerShdw>
                  </a:effectLst>
                  <a:latin typeface="Symbol" pitchFamily="18" charset="2"/>
                </a:rPr>
                <a:t>l</a:t>
              </a:r>
              <a:r>
                <a:rPr lang="it-IT" sz="2000" baseline="-25000">
                  <a:solidFill>
                    <a:srgbClr val="0000FF"/>
                  </a:solidFill>
                  <a:effectLst>
                    <a:outerShdw blurRad="38100" dist="38100" dir="2700000" algn="tl">
                      <a:srgbClr val="C0C0C0"/>
                    </a:outerShdw>
                  </a:effectLst>
                  <a:latin typeface="Symbol" pitchFamily="18" charset="2"/>
                </a:rPr>
                <a:t>1</a:t>
              </a:r>
              <a:r>
                <a:rPr lang="it-IT" sz="2000">
                  <a:solidFill>
                    <a:srgbClr val="0000FF"/>
                  </a:solidFill>
                  <a:effectLst>
                    <a:outerShdw blurRad="38100" dist="38100" dir="2700000" algn="tl">
                      <a:srgbClr val="C0C0C0"/>
                    </a:outerShdw>
                  </a:effectLst>
                  <a:latin typeface="Symbol" pitchFamily="18" charset="2"/>
                </a:rPr>
                <a:t>&gt;l</a:t>
              </a:r>
              <a:r>
                <a:rPr lang="it-IT" sz="2000" baseline="-25000">
                  <a:solidFill>
                    <a:srgbClr val="0000FF"/>
                  </a:solidFill>
                  <a:effectLst>
                    <a:outerShdw blurRad="38100" dist="38100" dir="2700000" algn="tl">
                      <a:srgbClr val="C0C0C0"/>
                    </a:outerShdw>
                  </a:effectLst>
                  <a:latin typeface="Symbol" pitchFamily="18" charset="2"/>
                </a:rPr>
                <a:t>6</a:t>
              </a:r>
            </a:p>
          </p:txBody>
        </p:sp>
        <p:sp>
          <p:nvSpPr>
            <p:cNvPr id="152596" name="Text Box 23"/>
            <p:cNvSpPr txBox="1">
              <a:spLocks noChangeArrowheads="1"/>
            </p:cNvSpPr>
            <p:nvPr/>
          </p:nvSpPr>
          <p:spPr bwMode="auto">
            <a:xfrm>
              <a:off x="5994" y="3673"/>
              <a:ext cx="54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it-IT" altLang="it-IT" sz="1200">
                  <a:solidFill>
                    <a:srgbClr val="339966"/>
                  </a:solidFill>
                  <a:latin typeface="Symbol" pitchFamily="18" charset="2"/>
                </a:rPr>
                <a:t>l</a:t>
              </a:r>
              <a:r>
                <a:rPr lang="it-IT" altLang="it-IT" sz="1200" baseline="-25000">
                  <a:solidFill>
                    <a:srgbClr val="339966"/>
                  </a:solidFill>
                  <a:latin typeface="Symbol" pitchFamily="18" charset="2"/>
                </a:rPr>
                <a:t>5</a:t>
              </a:r>
            </a:p>
          </p:txBody>
        </p:sp>
        <p:sp>
          <p:nvSpPr>
            <p:cNvPr id="152597" name="Text Box 24"/>
            <p:cNvSpPr txBox="1">
              <a:spLocks noChangeArrowheads="1"/>
            </p:cNvSpPr>
            <p:nvPr/>
          </p:nvSpPr>
          <p:spPr bwMode="auto">
            <a:xfrm>
              <a:off x="5814" y="3397"/>
              <a:ext cx="54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it-IT" altLang="it-IT" sz="1200">
                  <a:solidFill>
                    <a:srgbClr val="339966"/>
                  </a:solidFill>
                  <a:latin typeface="Symbol" pitchFamily="18" charset="2"/>
                </a:rPr>
                <a:t>l</a:t>
              </a:r>
              <a:r>
                <a:rPr lang="it-IT" altLang="it-IT" sz="1200" baseline="-25000">
                  <a:solidFill>
                    <a:srgbClr val="339966"/>
                  </a:solidFill>
                  <a:latin typeface="Symbol" pitchFamily="18" charset="2"/>
                </a:rPr>
                <a:t>6</a:t>
              </a:r>
            </a:p>
          </p:txBody>
        </p:sp>
        <p:sp>
          <p:nvSpPr>
            <p:cNvPr id="152598" name="Line 25"/>
            <p:cNvSpPr>
              <a:spLocks noChangeShapeType="1"/>
            </p:cNvSpPr>
            <p:nvPr/>
          </p:nvSpPr>
          <p:spPr bwMode="auto">
            <a:xfrm>
              <a:off x="3294" y="4297"/>
              <a:ext cx="2160" cy="1080"/>
            </a:xfrm>
            <a:prstGeom prst="line">
              <a:avLst/>
            </a:prstGeom>
            <a:noFill/>
            <a:ln w="2857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algn="ctr"/>
              <a:endParaRPr lang="it-IT" sz="1800">
                <a:solidFill>
                  <a:srgbClr val="000000"/>
                </a:solidFill>
                <a:latin typeface="Arial" pitchFamily="34" charset="0"/>
              </a:endParaRPr>
            </a:p>
          </p:txBody>
        </p:sp>
        <p:sp>
          <p:nvSpPr>
            <p:cNvPr id="152599" name="Line 26"/>
            <p:cNvSpPr>
              <a:spLocks noChangeShapeType="1"/>
            </p:cNvSpPr>
            <p:nvPr/>
          </p:nvSpPr>
          <p:spPr bwMode="auto">
            <a:xfrm>
              <a:off x="4734" y="5017"/>
              <a:ext cx="2160" cy="720"/>
            </a:xfrm>
            <a:prstGeom prst="line">
              <a:avLst/>
            </a:prstGeom>
            <a:noFill/>
            <a:ln w="1905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it-IT" sz="1800">
                <a:solidFill>
                  <a:srgbClr val="000000"/>
                </a:solidFill>
                <a:latin typeface="Arial" pitchFamily="34" charset="0"/>
              </a:endParaRPr>
            </a:p>
          </p:txBody>
        </p:sp>
        <p:sp>
          <p:nvSpPr>
            <p:cNvPr id="152600" name="Line 27"/>
            <p:cNvSpPr>
              <a:spLocks noChangeShapeType="1"/>
            </p:cNvSpPr>
            <p:nvPr/>
          </p:nvSpPr>
          <p:spPr bwMode="auto">
            <a:xfrm>
              <a:off x="4734" y="5017"/>
              <a:ext cx="1980" cy="180"/>
            </a:xfrm>
            <a:prstGeom prst="line">
              <a:avLst/>
            </a:prstGeom>
            <a:noFill/>
            <a:ln w="1905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it-IT" sz="1800">
                <a:solidFill>
                  <a:srgbClr val="000000"/>
                </a:solidFill>
                <a:latin typeface="Arial" pitchFamily="34" charset="0"/>
              </a:endParaRPr>
            </a:p>
          </p:txBody>
        </p:sp>
        <p:sp>
          <p:nvSpPr>
            <p:cNvPr id="152601" name="Line 28"/>
            <p:cNvSpPr>
              <a:spLocks noChangeShapeType="1"/>
            </p:cNvSpPr>
            <p:nvPr/>
          </p:nvSpPr>
          <p:spPr bwMode="auto">
            <a:xfrm flipV="1">
              <a:off x="4734" y="4477"/>
              <a:ext cx="1620" cy="540"/>
            </a:xfrm>
            <a:prstGeom prst="line">
              <a:avLst/>
            </a:prstGeom>
            <a:noFill/>
            <a:ln w="1905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it-IT" sz="1800">
                <a:solidFill>
                  <a:srgbClr val="000000"/>
                </a:solidFill>
                <a:latin typeface="Arial" pitchFamily="34" charset="0"/>
              </a:endParaRPr>
            </a:p>
          </p:txBody>
        </p:sp>
        <p:sp>
          <p:nvSpPr>
            <p:cNvPr id="152602" name="Line 29"/>
            <p:cNvSpPr>
              <a:spLocks noChangeShapeType="1"/>
            </p:cNvSpPr>
            <p:nvPr/>
          </p:nvSpPr>
          <p:spPr bwMode="auto">
            <a:xfrm flipV="1">
              <a:off x="4734" y="4117"/>
              <a:ext cx="1440" cy="900"/>
            </a:xfrm>
            <a:prstGeom prst="line">
              <a:avLst/>
            </a:prstGeom>
            <a:noFill/>
            <a:ln w="1905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it-IT" sz="1800">
                <a:solidFill>
                  <a:srgbClr val="000000"/>
                </a:solidFill>
                <a:latin typeface="Arial" pitchFamily="34" charset="0"/>
              </a:endParaRPr>
            </a:p>
          </p:txBody>
        </p:sp>
        <p:sp>
          <p:nvSpPr>
            <p:cNvPr id="152603" name="Line 30"/>
            <p:cNvSpPr>
              <a:spLocks noChangeShapeType="1"/>
            </p:cNvSpPr>
            <p:nvPr/>
          </p:nvSpPr>
          <p:spPr bwMode="auto">
            <a:xfrm flipV="1">
              <a:off x="4734" y="3757"/>
              <a:ext cx="1260" cy="1260"/>
            </a:xfrm>
            <a:prstGeom prst="line">
              <a:avLst/>
            </a:prstGeom>
            <a:noFill/>
            <a:ln w="1270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it-IT" sz="1800">
                <a:solidFill>
                  <a:srgbClr val="000000"/>
                </a:solidFill>
                <a:latin typeface="Arial" pitchFamily="34" charset="0"/>
              </a:endParaRPr>
            </a:p>
          </p:txBody>
        </p:sp>
        <p:sp>
          <p:nvSpPr>
            <p:cNvPr id="152604" name="Line 31"/>
            <p:cNvSpPr>
              <a:spLocks noChangeShapeType="1"/>
            </p:cNvSpPr>
            <p:nvPr/>
          </p:nvSpPr>
          <p:spPr bwMode="auto">
            <a:xfrm flipV="1">
              <a:off x="4734" y="4837"/>
              <a:ext cx="1800" cy="180"/>
            </a:xfrm>
            <a:prstGeom prst="line">
              <a:avLst/>
            </a:prstGeom>
            <a:noFill/>
            <a:ln w="1270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it-IT" sz="1800">
                <a:solidFill>
                  <a:srgbClr val="000000"/>
                </a:solidFill>
                <a:latin typeface="Arial" pitchFamily="34" charset="0"/>
              </a:endParaRPr>
            </a:p>
          </p:txBody>
        </p:sp>
      </p:grpSp>
    </p:spTree>
    <p:extLst>
      <p:ext uri="{BB962C8B-B14F-4D97-AF65-F5344CB8AC3E}">
        <p14:creationId xmlns:p14="http://schemas.microsoft.com/office/powerpoint/2010/main" val="130462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31" name="Text Box 7"/>
          <p:cNvSpPr txBox="1">
            <a:spLocks noChangeArrowheads="1"/>
          </p:cNvSpPr>
          <p:nvPr/>
        </p:nvSpPr>
        <p:spPr bwMode="auto">
          <a:xfrm>
            <a:off x="288925" y="3141663"/>
            <a:ext cx="8496300" cy="1228725"/>
          </a:xfrm>
          <a:prstGeom prst="rect">
            <a:avLst/>
          </a:prstGeom>
          <a:noFill/>
          <a:ln w="9525">
            <a:noFill/>
            <a:miter lim="800000"/>
            <a:headEnd/>
            <a:tailEnd/>
          </a:ln>
          <a:effectLst/>
        </p:spPr>
        <p:txBody>
          <a:bodyPr lIns="82945" tIns="41473" rIns="82945" bIns="41473">
            <a:spAutoFit/>
          </a:bodyPr>
          <a:lstStyle/>
          <a:p>
            <a:pPr marL="625475" algn="ctr" defTabSz="828675" hangingPunct="0">
              <a:lnSpc>
                <a:spcPct val="93000"/>
              </a:lnSpc>
              <a:spcBef>
                <a:spcPct val="50000"/>
              </a:spcBef>
              <a:buClr>
                <a:srgbClr val="000000"/>
              </a:buClr>
              <a:buSzPct val="45000"/>
              <a:tabLst>
                <a:tab pos="1433513" algn="l"/>
              </a:tabLst>
              <a:defRPr/>
            </a:pPr>
            <a:r>
              <a:rPr lang="en-US" sz="4000" cap="small" dirty="0">
                <a:solidFill>
                  <a:srgbClr val="0033CC"/>
                </a:solidFill>
                <a:cs typeface="Times New Roman" pitchFamily="18" charset="0"/>
              </a:rPr>
              <a:t>Motivation of Glass Photonics Research</a:t>
            </a:r>
            <a:endParaRPr lang="en-US" sz="4000" b="1" dirty="0">
              <a:solidFill>
                <a:srgbClr val="FF0000"/>
              </a:solidFill>
              <a:latin typeface="+mj-lt"/>
              <a:cs typeface="Lucida Sans Unicode" pitchFamily="34" charset="0"/>
            </a:endParaRPr>
          </a:p>
        </p:txBody>
      </p:sp>
      <p:grpSp>
        <p:nvGrpSpPr>
          <p:cNvPr id="36867" name="Gruppo 1"/>
          <p:cNvGrpSpPr>
            <a:grpSpLocks/>
          </p:cNvGrpSpPr>
          <p:nvPr/>
        </p:nvGrpSpPr>
        <p:grpSpPr bwMode="auto">
          <a:xfrm>
            <a:off x="422275" y="128588"/>
            <a:ext cx="8229600" cy="1428750"/>
            <a:chOff x="422275" y="128446"/>
            <a:chExt cx="8229600" cy="1428892"/>
          </a:xfrm>
        </p:grpSpPr>
        <p:grpSp>
          <p:nvGrpSpPr>
            <p:cNvPr id="36868" name="Gruppo 2"/>
            <p:cNvGrpSpPr>
              <a:grpSpLocks/>
            </p:cNvGrpSpPr>
            <p:nvPr/>
          </p:nvGrpSpPr>
          <p:grpSpPr bwMode="auto">
            <a:xfrm>
              <a:off x="422275" y="252413"/>
              <a:ext cx="8229600" cy="1304925"/>
              <a:chOff x="457200" y="389793"/>
              <a:chExt cx="8229600" cy="1305062"/>
            </a:xfrm>
          </p:grpSpPr>
          <p:sp>
            <p:nvSpPr>
              <p:cNvPr id="36870" name="WordArt 50"/>
              <p:cNvSpPr>
                <a:spLocks noChangeAspect="1" noChangeArrowheads="1" noChangeShapeType="1" noTextEdit="1"/>
              </p:cNvSpPr>
              <p:nvPr/>
            </p:nvSpPr>
            <p:spPr bwMode="auto">
              <a:xfrm>
                <a:off x="1979712" y="389793"/>
                <a:ext cx="1078323" cy="153721"/>
              </a:xfrm>
              <a:prstGeom prst="rect">
                <a:avLst/>
              </a:prstGeom>
            </p:spPr>
            <p:txBody>
              <a:bodyPr wrap="none" fromWordArt="1">
                <a:prstTxWarp prst="textPlain">
                  <a:avLst>
                    <a:gd name="adj" fmla="val 50000"/>
                  </a:avLst>
                </a:prstTxWarp>
                <a:scene3d>
                  <a:camera prst="legacyPerspectiveTopRight"/>
                  <a:lightRig rig="legacyHarsh3" dir="b"/>
                </a:scene3d>
                <a:sp3d extrusionH="887400" prstMaterial="legacyMatte">
                  <a:extrusionClr>
                    <a:srgbClr val="C0C0C0"/>
                  </a:extrusionClr>
                </a:sp3d>
              </a:bodyPr>
              <a:lstStyle/>
              <a:p>
                <a:pPr algn="ctr"/>
                <a:r>
                  <a:rPr lang="it-IT" sz="2000" kern="10">
                    <a:ln w="9525">
                      <a:round/>
                      <a:headEnd/>
                      <a:tailEnd/>
                    </a:ln>
                    <a:gradFill rotWithShape="1">
                      <a:gsLst>
                        <a:gs pos="0">
                          <a:srgbClr val="FF0000"/>
                        </a:gs>
                        <a:gs pos="100000">
                          <a:srgbClr val="FFCCCC"/>
                        </a:gs>
                      </a:gsLst>
                      <a:lin ang="18900000" scaled="1"/>
                    </a:gradFill>
                    <a:latin typeface="Arial Black"/>
                  </a:rPr>
                  <a:t>CNR DSFTM</a:t>
                </a:r>
              </a:p>
            </p:txBody>
          </p:sp>
          <p:pic>
            <p:nvPicPr>
              <p:cNvPr id="368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8680"/>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68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28446"/>
              <a:ext cx="354171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067570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1828800" y="381000"/>
            <a:ext cx="5105400" cy="519113"/>
          </a:xfrm>
          <a:prstGeom prst="rect">
            <a:avLst/>
          </a:prstGeom>
          <a:noFill/>
          <a:ln w="9525">
            <a:noFill/>
            <a:miter lim="800000"/>
            <a:headEnd/>
            <a:tailEnd/>
          </a:ln>
          <a:effectLst/>
        </p:spPr>
        <p:txBody>
          <a:bodyPr>
            <a:spAutoFit/>
          </a:bodyPr>
          <a:lstStyle/>
          <a:p>
            <a:pPr eaLnBrk="0" hangingPunct="0">
              <a:spcBef>
                <a:spcPct val="50000"/>
              </a:spcBef>
              <a:defRPr/>
            </a:pPr>
            <a:r>
              <a:rPr lang="en-US" sz="2800">
                <a:solidFill>
                  <a:srgbClr val="FF0000"/>
                </a:solidFill>
                <a:effectLst>
                  <a:outerShdw blurRad="38100" dist="38100" dir="2700000" algn="tl">
                    <a:srgbClr val="C0C0C0"/>
                  </a:outerShdw>
                </a:effectLst>
              </a:rPr>
              <a:t>Photonic Crystals - application</a:t>
            </a:r>
          </a:p>
        </p:txBody>
      </p:sp>
      <p:sp>
        <p:nvSpPr>
          <p:cNvPr id="184323" name="Rectangle 3"/>
          <p:cNvSpPr>
            <a:spLocks noChangeArrowheads="1"/>
          </p:cNvSpPr>
          <p:nvPr/>
        </p:nvSpPr>
        <p:spPr bwMode="auto">
          <a:xfrm>
            <a:off x="152400" y="838200"/>
            <a:ext cx="2971800" cy="519113"/>
          </a:xfrm>
          <a:prstGeom prst="rect">
            <a:avLst/>
          </a:prstGeom>
          <a:noFill/>
          <a:ln w="9525">
            <a:noFill/>
            <a:miter lim="800000"/>
            <a:headEnd/>
            <a:tailEnd/>
          </a:ln>
          <a:effectLst/>
        </p:spPr>
        <p:txBody>
          <a:bodyPr>
            <a:spAutoFit/>
          </a:bodyPr>
          <a:lstStyle/>
          <a:p>
            <a:pPr algn="ctr" eaLnBrk="0" hangingPunct="0">
              <a:defRPr/>
            </a:pPr>
            <a:r>
              <a:rPr lang="en-US" sz="2800" b="1">
                <a:solidFill>
                  <a:srgbClr val="FF0000"/>
                </a:solidFill>
                <a:effectLst>
                  <a:outerShdw blurRad="38100" dist="38100" dir="2700000" algn="tl">
                    <a:srgbClr val="C0C0C0"/>
                  </a:outerShdw>
                </a:effectLst>
              </a:rPr>
              <a:t>Superprism effect</a:t>
            </a:r>
          </a:p>
        </p:txBody>
      </p:sp>
      <p:sp>
        <p:nvSpPr>
          <p:cNvPr id="153604" name="Text Box 4"/>
          <p:cNvSpPr txBox="1">
            <a:spLocks noChangeArrowheads="1"/>
          </p:cNvSpPr>
          <p:nvPr/>
        </p:nvSpPr>
        <p:spPr bwMode="auto">
          <a:xfrm>
            <a:off x="228600" y="5029200"/>
            <a:ext cx="4343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just">
              <a:spcBef>
                <a:spcPct val="50000"/>
              </a:spcBef>
              <a:buClr>
                <a:srgbClr val="FF0000"/>
              </a:buClr>
              <a:buFont typeface="Wingdings" pitchFamily="2" charset="2"/>
              <a:buChar char="ü"/>
            </a:pPr>
            <a:r>
              <a:rPr lang="en-US" altLang="it-IT" sz="1400">
                <a:solidFill>
                  <a:srgbClr val="000000"/>
                </a:solidFill>
                <a:latin typeface="Times New Roman" pitchFamily="18" charset="0"/>
              </a:rPr>
              <a:t>H. Kosaka, T. Kawashima, A. Tomita, M. Notomi, T. Tamamura, T. Sato, and S. Kawakami “Superprism phenomenaSuperprism Phenomena in Photonic Crystals: Toward Microscale Lightwave Circuits”, Journal of Lightwave Technology, 17 (1999) pp. 2032-2038.</a:t>
            </a:r>
          </a:p>
        </p:txBody>
      </p:sp>
      <p:sp>
        <p:nvSpPr>
          <p:cNvPr id="184325" name="Text Box 5"/>
          <p:cNvSpPr txBox="1">
            <a:spLocks noChangeArrowheads="1"/>
          </p:cNvSpPr>
          <p:nvPr/>
        </p:nvSpPr>
        <p:spPr bwMode="auto">
          <a:xfrm>
            <a:off x="5181600" y="1066800"/>
            <a:ext cx="3505200" cy="4968875"/>
          </a:xfrm>
          <a:prstGeom prst="rect">
            <a:avLst/>
          </a:prstGeom>
          <a:noFill/>
          <a:ln w="9525">
            <a:noFill/>
            <a:miter lim="800000"/>
            <a:headEnd/>
            <a:tailEnd/>
          </a:ln>
          <a:effectLst/>
        </p:spPr>
        <p:txBody>
          <a:bodyPr>
            <a:spAutoFit/>
          </a:bodyPr>
          <a:lstStyle/>
          <a:p>
            <a:pPr algn="just" eaLnBrk="0" hangingPunct="0">
              <a:defRPr/>
            </a:pPr>
            <a:r>
              <a:rPr lang="en-US" sz="2000">
                <a:solidFill>
                  <a:srgbClr val="000000"/>
                </a:solidFill>
              </a:rPr>
              <a:t>(a) light paths inside a PC with incident light of 0.99-</a:t>
            </a:r>
            <a:r>
              <a:rPr lang="en-US" sz="2000">
                <a:solidFill>
                  <a:srgbClr val="000000"/>
                </a:solidFill>
                <a:latin typeface="Symbol" pitchFamily="18" charset="2"/>
              </a:rPr>
              <a:t>m</a:t>
            </a:r>
            <a:r>
              <a:rPr lang="en-US" sz="2000">
                <a:solidFill>
                  <a:srgbClr val="000000"/>
                </a:solidFill>
              </a:rPr>
              <a:t>m and 1.0-</a:t>
            </a:r>
            <a:r>
              <a:rPr lang="en-US" sz="2000">
                <a:solidFill>
                  <a:srgbClr val="000000"/>
                </a:solidFill>
                <a:latin typeface="Symbol" pitchFamily="18" charset="2"/>
              </a:rPr>
              <a:t>m</a:t>
            </a:r>
            <a:r>
              <a:rPr lang="en-US" sz="2000">
                <a:solidFill>
                  <a:srgbClr val="000000"/>
                </a:solidFill>
              </a:rPr>
              <a:t>m wavelengths. </a:t>
            </a:r>
            <a:r>
              <a:rPr lang="en-US" sz="2000">
                <a:solidFill>
                  <a:srgbClr val="0033CC"/>
                </a:solidFill>
                <a:effectLst>
                  <a:outerShdw blurRad="38100" dist="38100" dir="2700000" algn="tl">
                    <a:srgbClr val="C0C0C0"/>
                  </a:outerShdw>
                </a:effectLst>
              </a:rPr>
              <a:t>A large swing reaching 50° was achieved with a slight wavelength change of 1%.</a:t>
            </a:r>
            <a:r>
              <a:rPr lang="en-US" sz="2000">
                <a:solidFill>
                  <a:srgbClr val="000000"/>
                </a:solidFill>
              </a:rPr>
              <a:t> The incident light was polarized in the TM mode and tilted at 15° from normal to the crystal edge and </a:t>
            </a:r>
          </a:p>
          <a:p>
            <a:pPr algn="just" eaLnBrk="0" hangingPunct="0">
              <a:defRPr/>
            </a:pPr>
            <a:r>
              <a:rPr lang="en-US" sz="2000">
                <a:solidFill>
                  <a:srgbClr val="000000"/>
                </a:solidFill>
              </a:rPr>
              <a:t>(b) light propagation in a conventional Si crystal under the same condition as (a). </a:t>
            </a:r>
            <a:r>
              <a:rPr lang="en-US" sz="2000">
                <a:solidFill>
                  <a:srgbClr val="0033CC"/>
                </a:solidFill>
                <a:effectLst>
                  <a:outerShdw blurRad="38100" dist="38100" dir="2700000" algn="tl">
                    <a:srgbClr val="C0C0C0"/>
                  </a:outerShdw>
                </a:effectLst>
              </a:rPr>
              <a:t>The two beams with different wavelengths traced almost the same paths.</a:t>
            </a:r>
          </a:p>
        </p:txBody>
      </p:sp>
      <p:pic>
        <p:nvPicPr>
          <p:cNvPr id="1536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48768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6867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1828800" y="381000"/>
            <a:ext cx="5105400" cy="519113"/>
          </a:xfrm>
          <a:prstGeom prst="rect">
            <a:avLst/>
          </a:prstGeom>
          <a:noFill/>
          <a:ln w="9525">
            <a:noFill/>
            <a:miter lim="800000"/>
            <a:headEnd/>
            <a:tailEnd/>
          </a:ln>
          <a:effectLst/>
        </p:spPr>
        <p:txBody>
          <a:bodyPr>
            <a:spAutoFit/>
          </a:bodyPr>
          <a:lstStyle/>
          <a:p>
            <a:pPr eaLnBrk="0" hangingPunct="0">
              <a:spcBef>
                <a:spcPct val="50000"/>
              </a:spcBef>
              <a:defRPr/>
            </a:pPr>
            <a:r>
              <a:rPr lang="en-US" sz="2800">
                <a:solidFill>
                  <a:srgbClr val="FF0000"/>
                </a:solidFill>
                <a:effectLst>
                  <a:outerShdw blurRad="38100" dist="38100" dir="2700000" algn="tl">
                    <a:srgbClr val="C0C0C0"/>
                  </a:outerShdw>
                </a:effectLst>
              </a:rPr>
              <a:t>Photonic Crystals - application</a:t>
            </a:r>
          </a:p>
        </p:txBody>
      </p:sp>
      <p:sp>
        <p:nvSpPr>
          <p:cNvPr id="185347" name="Rectangle 3"/>
          <p:cNvSpPr>
            <a:spLocks noChangeArrowheads="1"/>
          </p:cNvSpPr>
          <p:nvPr/>
        </p:nvSpPr>
        <p:spPr bwMode="auto">
          <a:xfrm>
            <a:off x="533400" y="762000"/>
            <a:ext cx="7391400" cy="519113"/>
          </a:xfrm>
          <a:prstGeom prst="rect">
            <a:avLst/>
          </a:prstGeom>
          <a:noFill/>
          <a:ln w="9525">
            <a:noFill/>
            <a:miter lim="800000"/>
            <a:headEnd/>
            <a:tailEnd/>
          </a:ln>
          <a:effectLst/>
        </p:spPr>
        <p:txBody>
          <a:bodyPr>
            <a:spAutoFit/>
          </a:bodyPr>
          <a:lstStyle/>
          <a:p>
            <a:pPr algn="ctr" eaLnBrk="0" hangingPunct="0">
              <a:defRPr/>
            </a:pPr>
            <a:r>
              <a:rPr lang="en-US" sz="2800" b="1">
                <a:solidFill>
                  <a:srgbClr val="FF0000"/>
                </a:solidFill>
                <a:effectLst>
                  <a:outerShdw blurRad="38100" dist="38100" dir="2700000" algn="tl">
                    <a:srgbClr val="C0C0C0"/>
                  </a:outerShdw>
                </a:effectLst>
              </a:rPr>
              <a:t>Superprism effect: 1D superprism </a:t>
            </a:r>
            <a:r>
              <a:rPr lang="en-US" sz="1800" b="1">
                <a:solidFill>
                  <a:srgbClr val="FF0000"/>
                </a:solidFill>
                <a:effectLst>
                  <a:outerShdw blurRad="38100" dist="38100" dir="2700000" algn="tl">
                    <a:srgbClr val="C0C0C0"/>
                  </a:outerShdw>
                </a:effectLst>
              </a:rPr>
              <a:t>(plan view)</a:t>
            </a:r>
          </a:p>
        </p:txBody>
      </p:sp>
      <p:pic>
        <p:nvPicPr>
          <p:cNvPr id="154628" name="Picture 4" descr="Superprisma1D(plan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71628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Text Box 5"/>
          <p:cNvSpPr txBox="1">
            <a:spLocks noChangeArrowheads="1"/>
          </p:cNvSpPr>
          <p:nvPr/>
        </p:nvSpPr>
        <p:spPr bwMode="auto">
          <a:xfrm>
            <a:off x="533400" y="5181600"/>
            <a:ext cx="7848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just">
              <a:spcBef>
                <a:spcPct val="50000"/>
              </a:spcBef>
              <a:buClr>
                <a:srgbClr val="FF0000"/>
              </a:buClr>
              <a:buFont typeface="Wingdings" pitchFamily="2" charset="2"/>
              <a:buChar char="ü"/>
            </a:pPr>
            <a:r>
              <a:rPr lang="en-US" altLang="it-IT" sz="1600">
                <a:solidFill>
                  <a:srgbClr val="000000"/>
                </a:solidFill>
                <a:latin typeface="Times New Roman" pitchFamily="18" charset="0"/>
              </a:rPr>
              <a:t>A. Bakhtazad, A.G. Kirk, “</a:t>
            </a:r>
            <a:r>
              <a:rPr lang="en-US" altLang="it-IT" sz="1600" b="1">
                <a:solidFill>
                  <a:srgbClr val="333399"/>
                </a:solidFill>
                <a:latin typeface="Times New Roman" pitchFamily="18" charset="0"/>
              </a:rPr>
              <a:t>Superprism effect with planar 1-D photonic crystal”</a:t>
            </a:r>
            <a:r>
              <a:rPr lang="en-US" altLang="it-IT" sz="1600">
                <a:solidFill>
                  <a:srgbClr val="000000"/>
                </a:solidFill>
                <a:latin typeface="Times New Roman" pitchFamily="18" charset="0"/>
              </a:rPr>
              <a:t>, Proceedings of the SPIE, Volume 5360, pp. 364-372 (2004) </a:t>
            </a:r>
          </a:p>
        </p:txBody>
      </p:sp>
    </p:spTree>
    <p:extLst>
      <p:ext uri="{BB962C8B-B14F-4D97-AF65-F5344CB8AC3E}">
        <p14:creationId xmlns:p14="http://schemas.microsoft.com/office/powerpoint/2010/main" val="20113812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5636" name="Group 4"/>
          <p:cNvGrpSpPr>
            <a:grpSpLocks/>
          </p:cNvGrpSpPr>
          <p:nvPr/>
        </p:nvGrpSpPr>
        <p:grpSpPr bwMode="auto">
          <a:xfrm>
            <a:off x="323850" y="1628775"/>
            <a:ext cx="3960813" cy="2711450"/>
            <a:chOff x="1610" y="709"/>
            <a:chExt cx="3856" cy="2978"/>
          </a:xfrm>
        </p:grpSpPr>
        <p:pic>
          <p:nvPicPr>
            <p:cNvPr id="32563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5472" t="15184" r="48070"/>
            <a:stretch>
              <a:fillRect/>
            </a:stretch>
          </p:blipFill>
          <p:spPr bwMode="auto">
            <a:xfrm>
              <a:off x="1610" y="709"/>
              <a:ext cx="3855" cy="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sy="-100000" kx="3284103" algn="bl" rotWithShape="0">
                      <a:schemeClr val="bg2">
                        <a:alpha val="50000"/>
                      </a:schemeClr>
                    </a:outerShdw>
                  </a:effectLst>
                </a14:hiddenEffects>
              </a:ext>
            </a:extLst>
          </p:spPr>
        </p:pic>
        <p:pic>
          <p:nvPicPr>
            <p:cNvPr id="32563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5417" r="48102" b="16792"/>
            <a:stretch>
              <a:fillRect/>
            </a:stretch>
          </p:blipFill>
          <p:spPr bwMode="auto">
            <a:xfrm>
              <a:off x="1610" y="2205"/>
              <a:ext cx="3856" cy="1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sy="-100000" kx="3284103" algn="bl" rotWithShape="0">
                      <a:schemeClr val="bg2">
                        <a:alpha val="50000"/>
                      </a:schemeClr>
                    </a:outerShdw>
                  </a:effectLst>
                </a14:hiddenEffects>
              </a:ext>
            </a:extLst>
          </p:spPr>
        </p:pic>
      </p:grpSp>
      <p:sp>
        <p:nvSpPr>
          <p:cNvPr id="325639" name="Rectangle 7"/>
          <p:cNvSpPr>
            <a:spLocks noChangeArrowheads="1"/>
          </p:cNvSpPr>
          <p:nvPr/>
        </p:nvSpPr>
        <p:spPr bwMode="auto">
          <a:xfrm>
            <a:off x="684213" y="0"/>
            <a:ext cx="748823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100" b="1">
                <a:solidFill>
                  <a:schemeClr val="tx1"/>
                </a:solidFill>
                <a:latin typeface="Lucida Sans" pitchFamily="34" charset="0"/>
              </a:defRPr>
            </a:lvl1pPr>
            <a:lvl2pPr algn="ctr">
              <a:defRPr sz="4100" b="1">
                <a:solidFill>
                  <a:schemeClr val="tx1"/>
                </a:solidFill>
                <a:latin typeface="Lucida Sans" pitchFamily="34" charset="0"/>
              </a:defRPr>
            </a:lvl2pPr>
            <a:lvl3pPr algn="ctr">
              <a:defRPr sz="4100" b="1">
                <a:solidFill>
                  <a:schemeClr val="tx1"/>
                </a:solidFill>
                <a:latin typeface="Lucida Sans" pitchFamily="34" charset="0"/>
              </a:defRPr>
            </a:lvl3pPr>
            <a:lvl4pPr algn="ctr">
              <a:defRPr sz="4100" b="1">
                <a:solidFill>
                  <a:schemeClr val="tx1"/>
                </a:solidFill>
                <a:latin typeface="Lucida Sans" pitchFamily="34" charset="0"/>
              </a:defRPr>
            </a:lvl4pPr>
            <a:lvl5pPr algn="ctr">
              <a:defRPr sz="4100" b="1">
                <a:solidFill>
                  <a:schemeClr val="tx1"/>
                </a:solidFill>
                <a:latin typeface="Lucida Sans" pitchFamily="34" charset="0"/>
              </a:defRPr>
            </a:lvl5pPr>
            <a:lvl6pPr marL="457200" algn="ctr" fontAlgn="base">
              <a:spcBef>
                <a:spcPct val="0"/>
              </a:spcBef>
              <a:spcAft>
                <a:spcPct val="0"/>
              </a:spcAft>
              <a:defRPr sz="4100" b="1">
                <a:solidFill>
                  <a:schemeClr val="tx1"/>
                </a:solidFill>
                <a:latin typeface="Lucida Sans" pitchFamily="34" charset="0"/>
              </a:defRPr>
            </a:lvl6pPr>
            <a:lvl7pPr marL="914400" algn="ctr" fontAlgn="base">
              <a:spcBef>
                <a:spcPct val="0"/>
              </a:spcBef>
              <a:spcAft>
                <a:spcPct val="0"/>
              </a:spcAft>
              <a:defRPr sz="4100" b="1">
                <a:solidFill>
                  <a:schemeClr val="tx1"/>
                </a:solidFill>
                <a:latin typeface="Lucida Sans" pitchFamily="34" charset="0"/>
              </a:defRPr>
            </a:lvl7pPr>
            <a:lvl8pPr marL="1371600" algn="ctr" fontAlgn="base">
              <a:spcBef>
                <a:spcPct val="0"/>
              </a:spcBef>
              <a:spcAft>
                <a:spcPct val="0"/>
              </a:spcAft>
              <a:defRPr sz="4100" b="1">
                <a:solidFill>
                  <a:schemeClr val="tx1"/>
                </a:solidFill>
                <a:latin typeface="Lucida Sans" pitchFamily="34" charset="0"/>
              </a:defRPr>
            </a:lvl8pPr>
            <a:lvl9pPr marL="1828800" algn="ctr" fontAlgn="base">
              <a:spcBef>
                <a:spcPct val="0"/>
              </a:spcBef>
              <a:spcAft>
                <a:spcPct val="0"/>
              </a:spcAft>
              <a:defRPr sz="4100" b="1">
                <a:solidFill>
                  <a:schemeClr val="tx1"/>
                </a:solidFill>
                <a:latin typeface="Lucida Sans" pitchFamily="34" charset="0"/>
              </a:defRPr>
            </a:lvl9pPr>
          </a:lstStyle>
          <a:p>
            <a:pPr algn="r"/>
            <a:r>
              <a:rPr lang="it-IT" altLang="it-IT" sz="2900" b="0" i="1" smtClean="0">
                <a:solidFill>
                  <a:srgbClr val="FF3300"/>
                </a:solidFill>
              </a:rPr>
              <a:t>Strain </a:t>
            </a:r>
            <a:r>
              <a:rPr lang="en-US" altLang="it-IT" sz="2900" b="0" i="1" smtClean="0">
                <a:solidFill>
                  <a:srgbClr val="FF3300"/>
                </a:solidFill>
              </a:rPr>
              <a:t>Sensor</a:t>
            </a:r>
            <a:r>
              <a:rPr lang="it-IT" altLang="it-IT" sz="2900" b="0" i="1" smtClean="0">
                <a:solidFill>
                  <a:srgbClr val="FF3300"/>
                </a:solidFill>
              </a:rPr>
              <a:t> </a:t>
            </a:r>
            <a:endParaRPr lang="en-BZ" altLang="it-IT" sz="2900" b="0" i="1" smtClean="0">
              <a:solidFill>
                <a:srgbClr val="FF3300"/>
              </a:solidFill>
            </a:endParaRPr>
          </a:p>
        </p:txBody>
      </p:sp>
      <p:graphicFrame>
        <p:nvGraphicFramePr>
          <p:cNvPr id="325640" name="Object 8"/>
          <p:cNvGraphicFramePr>
            <a:graphicFrameLocks noChangeAspect="1"/>
          </p:cNvGraphicFramePr>
          <p:nvPr/>
        </p:nvGraphicFramePr>
        <p:xfrm>
          <a:off x="611188" y="5157788"/>
          <a:ext cx="2881312" cy="720725"/>
        </p:xfrm>
        <a:graphic>
          <a:graphicData uri="http://schemas.openxmlformats.org/presentationml/2006/ole">
            <mc:AlternateContent xmlns:mc="http://schemas.openxmlformats.org/markup-compatibility/2006">
              <mc:Choice xmlns:v="urn:schemas-microsoft-com:vml" Requires="v">
                <p:oleObj spid="_x0000_s149518" name="Equation" r:id="rId5" imgW="965200" imgH="241300" progId="Equation.3">
                  <p:embed/>
                </p:oleObj>
              </mc:Choice>
              <mc:Fallback>
                <p:oleObj name="Equation" r:id="rId5" imgW="9652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5157788"/>
                        <a:ext cx="28813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2564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4663" y="2781300"/>
            <a:ext cx="4625975"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43" name="Rectangle 11"/>
          <p:cNvSpPr>
            <a:spLocks noChangeArrowheads="1"/>
          </p:cNvSpPr>
          <p:nvPr/>
        </p:nvSpPr>
        <p:spPr bwMode="auto">
          <a:xfrm>
            <a:off x="827088" y="908050"/>
            <a:ext cx="7005637" cy="366713"/>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r>
              <a:rPr lang="en-US" altLang="it-IT" sz="1800" smtClean="0">
                <a:solidFill>
                  <a:prstClr val="black"/>
                </a:solidFill>
                <a:latin typeface="Book Antiqua" pitchFamily="18" charset="0"/>
              </a:rPr>
              <a:t>Material: </a:t>
            </a:r>
            <a:r>
              <a:rPr lang="en-US" altLang="it-IT" sz="1800" b="1" i="1" smtClean="0">
                <a:solidFill>
                  <a:srgbClr val="FF0000"/>
                </a:solidFill>
                <a:latin typeface="Book Antiqua" pitchFamily="18" charset="0"/>
              </a:rPr>
              <a:t>Changing the structural color</a:t>
            </a:r>
            <a:r>
              <a:rPr lang="en-US" altLang="it-IT" sz="1800" smtClean="0">
                <a:solidFill>
                  <a:prstClr val="white"/>
                </a:solidFill>
                <a:latin typeface="Book Antiqua" pitchFamily="18" charset="0"/>
              </a:rPr>
              <a:t> under an </a:t>
            </a:r>
            <a:r>
              <a:rPr lang="en-US" altLang="it-IT" sz="1800" b="1" i="1" smtClean="0">
                <a:solidFill>
                  <a:prstClr val="black"/>
                </a:solidFill>
                <a:latin typeface="Book Antiqua" pitchFamily="18" charset="0"/>
              </a:rPr>
              <a:t>external stimulus</a:t>
            </a:r>
            <a:r>
              <a:rPr lang="en-US" altLang="it-IT" sz="1800" smtClean="0">
                <a:solidFill>
                  <a:prstClr val="white"/>
                </a:solidFill>
                <a:latin typeface="Book Antiqua" pitchFamily="18" charset="0"/>
              </a:rPr>
              <a:t> </a:t>
            </a:r>
          </a:p>
        </p:txBody>
      </p:sp>
      <p:sp>
        <p:nvSpPr>
          <p:cNvPr id="325644" name="Text Box 12"/>
          <p:cNvSpPr txBox="1">
            <a:spLocks noChangeArrowheads="1"/>
          </p:cNvSpPr>
          <p:nvPr/>
        </p:nvSpPr>
        <p:spPr bwMode="auto">
          <a:xfrm>
            <a:off x="250825" y="6168231"/>
            <a:ext cx="8220075" cy="366713"/>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altLang="it-IT" sz="1800" b="1" i="1" dirty="0" smtClean="0">
                <a:solidFill>
                  <a:srgbClr val="0033CC"/>
                </a:solidFill>
                <a:effectLst>
                  <a:outerShdw blurRad="38100" dist="38100" dir="2700000" algn="tl">
                    <a:srgbClr val="000000"/>
                  </a:outerShdw>
                </a:effectLst>
                <a:latin typeface="Book Antiqua" pitchFamily="18" charset="0"/>
              </a:rPr>
              <a:t>Blue </a:t>
            </a:r>
            <a:r>
              <a:rPr lang="it-IT" altLang="it-IT" sz="1800" b="1" i="1" dirty="0" err="1" smtClean="0">
                <a:solidFill>
                  <a:srgbClr val="0033CC"/>
                </a:solidFill>
                <a:effectLst>
                  <a:outerShdw blurRad="38100" dist="38100" dir="2700000" algn="tl">
                    <a:srgbClr val="000000"/>
                  </a:outerShdw>
                </a:effectLst>
                <a:latin typeface="Book Antiqua" pitchFamily="18" charset="0"/>
              </a:rPr>
              <a:t>shift</a:t>
            </a:r>
            <a:r>
              <a:rPr lang="it-IT" altLang="it-IT" sz="1800" b="1" i="1" dirty="0" smtClean="0">
                <a:solidFill>
                  <a:srgbClr val="0033CC"/>
                </a:solidFill>
                <a:effectLst>
                  <a:outerShdw blurRad="38100" dist="38100" dir="2700000" algn="tl">
                    <a:srgbClr val="000000"/>
                  </a:outerShdw>
                </a:effectLst>
                <a:latin typeface="Book Antiqua" pitchFamily="18" charset="0"/>
              </a:rPr>
              <a:t> </a:t>
            </a:r>
            <a:r>
              <a:rPr lang="it-IT" altLang="it-IT" sz="1800" i="1" dirty="0" smtClean="0">
                <a:solidFill>
                  <a:prstClr val="black"/>
                </a:solidFill>
                <a:latin typeface="Book Antiqua" pitchFamily="18" charset="0"/>
              </a:rPr>
              <a:t>of the </a:t>
            </a:r>
            <a:r>
              <a:rPr lang="it-IT" altLang="it-IT" sz="1800" i="1" dirty="0" err="1" smtClean="0">
                <a:solidFill>
                  <a:prstClr val="black"/>
                </a:solidFill>
                <a:latin typeface="Book Antiqua" pitchFamily="18" charset="0"/>
              </a:rPr>
              <a:t>wavelenght</a:t>
            </a:r>
            <a:r>
              <a:rPr lang="it-IT" altLang="it-IT" sz="1800" i="1" dirty="0" smtClean="0">
                <a:solidFill>
                  <a:prstClr val="black"/>
                </a:solidFill>
                <a:latin typeface="Book Antiqua" pitchFamily="18" charset="0"/>
              </a:rPr>
              <a:t> of the </a:t>
            </a:r>
            <a:r>
              <a:rPr lang="it-IT" altLang="it-IT" sz="1800" i="1" dirty="0" err="1" smtClean="0">
                <a:solidFill>
                  <a:prstClr val="black"/>
                </a:solidFill>
                <a:latin typeface="Book Antiqua" pitchFamily="18" charset="0"/>
              </a:rPr>
              <a:t>diffraction</a:t>
            </a:r>
            <a:r>
              <a:rPr lang="it-IT" altLang="it-IT" sz="1800" i="1" dirty="0" smtClean="0">
                <a:solidFill>
                  <a:prstClr val="black"/>
                </a:solidFill>
                <a:latin typeface="Book Antiqua" pitchFamily="18" charset="0"/>
              </a:rPr>
              <a:t> </a:t>
            </a:r>
            <a:r>
              <a:rPr lang="it-IT" altLang="it-IT" sz="1800" i="1" dirty="0" err="1" smtClean="0">
                <a:solidFill>
                  <a:prstClr val="black"/>
                </a:solidFill>
                <a:latin typeface="Book Antiqua" pitchFamily="18" charset="0"/>
              </a:rPr>
              <a:t>peak</a:t>
            </a:r>
            <a:r>
              <a:rPr lang="it-IT" altLang="it-IT" sz="1800" i="1" dirty="0" smtClean="0">
                <a:solidFill>
                  <a:prstClr val="black"/>
                </a:solidFill>
                <a:latin typeface="Book Antiqua" pitchFamily="18" charset="0"/>
              </a:rPr>
              <a:t> </a:t>
            </a:r>
            <a:r>
              <a:rPr lang="it-IT" altLang="it-IT" sz="1800" i="1" dirty="0" err="1" smtClean="0">
                <a:solidFill>
                  <a:prstClr val="black"/>
                </a:solidFill>
                <a:latin typeface="Book Antiqua" pitchFamily="18" charset="0"/>
              </a:rPr>
              <a:t>as</a:t>
            </a:r>
            <a:r>
              <a:rPr lang="it-IT" altLang="it-IT" sz="1800" i="1" dirty="0" smtClean="0">
                <a:solidFill>
                  <a:prstClr val="black"/>
                </a:solidFill>
                <a:latin typeface="Book Antiqua" pitchFamily="18" charset="0"/>
              </a:rPr>
              <a:t> a </a:t>
            </a:r>
            <a:r>
              <a:rPr lang="it-IT" altLang="it-IT" sz="1800" i="1" dirty="0" err="1" smtClean="0">
                <a:solidFill>
                  <a:prstClr val="black"/>
                </a:solidFill>
                <a:latin typeface="Book Antiqua" pitchFamily="18" charset="0"/>
              </a:rPr>
              <a:t>function</a:t>
            </a:r>
            <a:r>
              <a:rPr lang="it-IT" altLang="it-IT" sz="1800" i="1" dirty="0" smtClean="0">
                <a:solidFill>
                  <a:prstClr val="black"/>
                </a:solidFill>
                <a:latin typeface="Book Antiqua" pitchFamily="18" charset="0"/>
              </a:rPr>
              <a:t> of the </a:t>
            </a:r>
            <a:r>
              <a:rPr lang="it-IT" altLang="it-IT" sz="1800" b="1" i="1" dirty="0" err="1" smtClean="0">
                <a:solidFill>
                  <a:srgbClr val="FF0000"/>
                </a:solidFill>
                <a:effectLst>
                  <a:outerShdw blurRad="38100" dist="38100" dir="2700000" algn="tl">
                    <a:srgbClr val="000000"/>
                  </a:outerShdw>
                </a:effectLst>
                <a:latin typeface="Book Antiqua" pitchFamily="18" charset="0"/>
              </a:rPr>
              <a:t>applied</a:t>
            </a:r>
            <a:r>
              <a:rPr lang="it-IT" altLang="it-IT" sz="1800" b="1" i="1" dirty="0" smtClean="0">
                <a:solidFill>
                  <a:srgbClr val="FF0000"/>
                </a:solidFill>
                <a:effectLst>
                  <a:outerShdw blurRad="38100" dist="38100" dir="2700000" algn="tl">
                    <a:srgbClr val="000000"/>
                  </a:outerShdw>
                </a:effectLst>
                <a:latin typeface="Book Antiqua" pitchFamily="18" charset="0"/>
              </a:rPr>
              <a:t> </a:t>
            </a:r>
            <a:r>
              <a:rPr lang="it-IT" altLang="it-IT" sz="1800" b="1" i="1" dirty="0" err="1" smtClean="0">
                <a:solidFill>
                  <a:srgbClr val="FF0000"/>
                </a:solidFill>
                <a:effectLst>
                  <a:outerShdw blurRad="38100" dist="38100" dir="2700000" algn="tl">
                    <a:srgbClr val="000000"/>
                  </a:outerShdw>
                </a:effectLst>
                <a:latin typeface="Book Antiqua" pitchFamily="18" charset="0"/>
              </a:rPr>
              <a:t>strain</a:t>
            </a:r>
            <a:r>
              <a:rPr lang="it-IT" altLang="it-IT" sz="1800" i="1" dirty="0" smtClean="0">
                <a:solidFill>
                  <a:srgbClr val="0033CC"/>
                </a:solidFill>
                <a:latin typeface="Book Antiqua" pitchFamily="18" charset="0"/>
              </a:rPr>
              <a:t> </a:t>
            </a:r>
          </a:p>
        </p:txBody>
      </p:sp>
      <p:sp>
        <p:nvSpPr>
          <p:cNvPr id="325645" name="Text Box 13"/>
          <p:cNvSpPr txBox="1">
            <a:spLocks noChangeArrowheads="1"/>
          </p:cNvSpPr>
          <p:nvPr/>
        </p:nvSpPr>
        <p:spPr bwMode="auto">
          <a:xfrm>
            <a:off x="4859338" y="1557338"/>
            <a:ext cx="3384550" cy="366712"/>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it-IT" sz="1800" smtClean="0">
                <a:solidFill>
                  <a:prstClr val="white"/>
                </a:solidFill>
                <a:latin typeface="Book Antiqua" pitchFamily="18" charset="0"/>
              </a:rPr>
              <a:t>Recognize this by </a:t>
            </a:r>
            <a:r>
              <a:rPr lang="en-US" altLang="it-IT" sz="1800" b="1" i="1" smtClean="0">
                <a:solidFill>
                  <a:srgbClr val="0033CC"/>
                </a:solidFill>
                <a:effectLst>
                  <a:outerShdw blurRad="38100" dist="38100" dir="2700000" algn="tl">
                    <a:srgbClr val="000000"/>
                  </a:outerShdw>
                </a:effectLst>
                <a:latin typeface="Book Antiqua" pitchFamily="18" charset="0"/>
              </a:rPr>
              <a:t>naked eyes</a:t>
            </a:r>
          </a:p>
        </p:txBody>
      </p:sp>
      <p:sp>
        <p:nvSpPr>
          <p:cNvPr id="325646" name="AutoShape 14"/>
          <p:cNvSpPr>
            <a:spLocks noChangeArrowheads="1"/>
          </p:cNvSpPr>
          <p:nvPr/>
        </p:nvSpPr>
        <p:spPr bwMode="auto">
          <a:xfrm>
            <a:off x="8459788" y="908050"/>
            <a:ext cx="142875" cy="863600"/>
          </a:xfrm>
          <a:prstGeom prst="curvedLeftArrow">
            <a:avLst>
              <a:gd name="adj1" fmla="val 120889"/>
              <a:gd name="adj2" fmla="val 241778"/>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sy="-100000" kx="3284103" algn="bl" rotWithShape="0">
                    <a:schemeClr val="bg2">
                      <a:alpha val="50000"/>
                    </a:schemeClr>
                  </a:outerShdw>
                </a:effectLst>
              </a14:hiddenEffects>
            </a:ext>
          </a:extLst>
        </p:spPr>
        <p:txBody>
          <a:bodyPr wrap="none" anchor="ctr"/>
          <a:lstStyle/>
          <a:p>
            <a:endParaRPr lang="it-IT" sz="1800" baseline="30000" smtClean="0">
              <a:solidFill>
                <a:prstClr val="white"/>
              </a:solidFill>
              <a:latin typeface="Book Antiqua" pitchFamily="18" charset="0"/>
            </a:endParaRPr>
          </a:p>
        </p:txBody>
      </p:sp>
      <p:sp>
        <p:nvSpPr>
          <p:cNvPr id="325647" name="Text Box 15"/>
          <p:cNvSpPr txBox="1">
            <a:spLocks noChangeArrowheads="1"/>
          </p:cNvSpPr>
          <p:nvPr/>
        </p:nvSpPr>
        <p:spPr bwMode="auto">
          <a:xfrm>
            <a:off x="5148263" y="2349500"/>
            <a:ext cx="1695450" cy="366713"/>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altLang="it-IT" sz="1800" b="1" i="1" smtClean="0">
                <a:solidFill>
                  <a:srgbClr val="00FF00"/>
                </a:solidFill>
                <a:effectLst>
                  <a:outerShdw blurRad="38100" dist="38100" dir="2700000" algn="tl">
                    <a:srgbClr val="000000"/>
                  </a:outerShdw>
                </a:effectLst>
                <a:latin typeface="Book Antiqua" pitchFamily="18" charset="0"/>
              </a:rPr>
              <a:t>How it works?</a:t>
            </a:r>
          </a:p>
        </p:txBody>
      </p:sp>
    </p:spTree>
    <p:extLst>
      <p:ext uri="{BB962C8B-B14F-4D97-AF65-F5344CB8AC3E}">
        <p14:creationId xmlns:p14="http://schemas.microsoft.com/office/powerpoint/2010/main" val="13082030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92" name="Rectangle 12"/>
          <p:cNvSpPr>
            <a:spLocks noChangeArrowheads="1"/>
          </p:cNvSpPr>
          <p:nvPr/>
        </p:nvSpPr>
        <p:spPr bwMode="auto">
          <a:xfrm>
            <a:off x="684213" y="0"/>
            <a:ext cx="748823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100" b="1">
                <a:solidFill>
                  <a:schemeClr val="tx1"/>
                </a:solidFill>
                <a:latin typeface="Lucida Sans" pitchFamily="34" charset="0"/>
              </a:defRPr>
            </a:lvl1pPr>
            <a:lvl2pPr algn="ctr">
              <a:defRPr sz="4100" b="1">
                <a:solidFill>
                  <a:schemeClr val="tx1"/>
                </a:solidFill>
                <a:latin typeface="Lucida Sans" pitchFamily="34" charset="0"/>
              </a:defRPr>
            </a:lvl2pPr>
            <a:lvl3pPr algn="ctr">
              <a:defRPr sz="4100" b="1">
                <a:solidFill>
                  <a:schemeClr val="tx1"/>
                </a:solidFill>
                <a:latin typeface="Lucida Sans" pitchFamily="34" charset="0"/>
              </a:defRPr>
            </a:lvl3pPr>
            <a:lvl4pPr algn="ctr">
              <a:defRPr sz="4100" b="1">
                <a:solidFill>
                  <a:schemeClr val="tx1"/>
                </a:solidFill>
                <a:latin typeface="Lucida Sans" pitchFamily="34" charset="0"/>
              </a:defRPr>
            </a:lvl4pPr>
            <a:lvl5pPr algn="ctr">
              <a:defRPr sz="4100" b="1">
                <a:solidFill>
                  <a:schemeClr val="tx1"/>
                </a:solidFill>
                <a:latin typeface="Lucida Sans" pitchFamily="34" charset="0"/>
              </a:defRPr>
            </a:lvl5pPr>
            <a:lvl6pPr marL="457200" algn="ctr" fontAlgn="base">
              <a:spcBef>
                <a:spcPct val="0"/>
              </a:spcBef>
              <a:spcAft>
                <a:spcPct val="0"/>
              </a:spcAft>
              <a:defRPr sz="4100" b="1">
                <a:solidFill>
                  <a:schemeClr val="tx1"/>
                </a:solidFill>
                <a:latin typeface="Lucida Sans" pitchFamily="34" charset="0"/>
              </a:defRPr>
            </a:lvl6pPr>
            <a:lvl7pPr marL="914400" algn="ctr" fontAlgn="base">
              <a:spcBef>
                <a:spcPct val="0"/>
              </a:spcBef>
              <a:spcAft>
                <a:spcPct val="0"/>
              </a:spcAft>
              <a:defRPr sz="4100" b="1">
                <a:solidFill>
                  <a:schemeClr val="tx1"/>
                </a:solidFill>
                <a:latin typeface="Lucida Sans" pitchFamily="34" charset="0"/>
              </a:defRPr>
            </a:lvl7pPr>
            <a:lvl8pPr marL="1371600" algn="ctr" fontAlgn="base">
              <a:spcBef>
                <a:spcPct val="0"/>
              </a:spcBef>
              <a:spcAft>
                <a:spcPct val="0"/>
              </a:spcAft>
              <a:defRPr sz="4100" b="1">
                <a:solidFill>
                  <a:schemeClr val="tx1"/>
                </a:solidFill>
                <a:latin typeface="Lucida Sans" pitchFamily="34" charset="0"/>
              </a:defRPr>
            </a:lvl8pPr>
            <a:lvl9pPr marL="1828800" algn="ctr" fontAlgn="base">
              <a:spcBef>
                <a:spcPct val="0"/>
              </a:spcBef>
              <a:spcAft>
                <a:spcPct val="0"/>
              </a:spcAft>
              <a:defRPr sz="4100" b="1">
                <a:solidFill>
                  <a:schemeClr val="tx1"/>
                </a:solidFill>
                <a:latin typeface="Lucida Sans" pitchFamily="34" charset="0"/>
              </a:defRPr>
            </a:lvl9pPr>
          </a:lstStyle>
          <a:p>
            <a:pPr algn="r"/>
            <a:r>
              <a:rPr lang="it-IT" altLang="it-IT" sz="2900" b="0" i="1" smtClean="0">
                <a:solidFill>
                  <a:srgbClr val="FF3300"/>
                </a:solidFill>
              </a:rPr>
              <a:t>Strain </a:t>
            </a:r>
            <a:r>
              <a:rPr lang="en-US" altLang="it-IT" sz="2900" b="0" i="1" smtClean="0">
                <a:solidFill>
                  <a:srgbClr val="FF3300"/>
                </a:solidFill>
              </a:rPr>
              <a:t>Sensor</a:t>
            </a:r>
            <a:r>
              <a:rPr lang="it-IT" altLang="it-IT" sz="2900" b="0" i="1" smtClean="0">
                <a:solidFill>
                  <a:srgbClr val="FF3300"/>
                </a:solidFill>
              </a:rPr>
              <a:t> </a:t>
            </a:r>
            <a:endParaRPr lang="en-BZ" altLang="it-IT" sz="2900" b="0" i="1" smtClean="0">
              <a:solidFill>
                <a:srgbClr val="FF3300"/>
              </a:solidFill>
            </a:endParaRPr>
          </a:p>
        </p:txBody>
      </p:sp>
      <p:sp>
        <p:nvSpPr>
          <p:cNvPr id="302093" name="Text Box 13"/>
          <p:cNvSpPr txBox="1">
            <a:spLocks noChangeArrowheads="1"/>
          </p:cNvSpPr>
          <p:nvPr/>
        </p:nvSpPr>
        <p:spPr bwMode="auto">
          <a:xfrm>
            <a:off x="1187450" y="260350"/>
            <a:ext cx="4681538" cy="396875"/>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it-IT" sz="2000" b="1" i="1" smtClean="0">
                <a:solidFill>
                  <a:srgbClr val="0033CC"/>
                </a:solidFill>
                <a:effectLst>
                  <a:outerShdw blurRad="38100" dist="38100" dir="2700000" algn="tl">
                    <a:srgbClr val="000000"/>
                  </a:outerShdw>
                </a:effectLst>
                <a:latin typeface="Book Antiqua" pitchFamily="18" charset="0"/>
              </a:rPr>
              <a:t>Experimental validation</a:t>
            </a:r>
          </a:p>
        </p:txBody>
      </p:sp>
      <p:sp>
        <p:nvSpPr>
          <p:cNvPr id="302096" name="Rectangle 16"/>
          <p:cNvSpPr>
            <a:spLocks noChangeArrowheads="1"/>
          </p:cNvSpPr>
          <p:nvPr/>
        </p:nvSpPr>
        <p:spPr bwMode="auto">
          <a:xfrm>
            <a:off x="250825" y="6142038"/>
            <a:ext cx="8569325" cy="396875"/>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r>
              <a:rPr lang="it-IT" altLang="it-IT" sz="1000" b="1" u="sng" smtClean="0">
                <a:solidFill>
                  <a:srgbClr val="0033CC"/>
                </a:solidFill>
                <a:latin typeface="Century Schoolbook" pitchFamily="18" charset="0"/>
              </a:rPr>
              <a:t>D. Zonta, A. Chiappini, A. Chiasera, M. Ferrari, M. Pozzi, L. Battisti, M. Benedetti, </a:t>
            </a:r>
            <a:r>
              <a:rPr lang="en-US" altLang="it-IT" sz="1000" b="1" u="sng" smtClean="0">
                <a:solidFill>
                  <a:srgbClr val="0033CC"/>
                </a:solidFill>
                <a:latin typeface="Century Schoolbook" pitchFamily="18" charset="0"/>
              </a:rPr>
              <a:t>Proc. of SPIE 7292 (2009) pp. 729215-1 - 729215-10.</a:t>
            </a:r>
            <a:r>
              <a:rPr lang="it-IT" altLang="it-IT" sz="1000" b="1" u="sng" smtClean="0">
                <a:solidFill>
                  <a:srgbClr val="0033CC"/>
                </a:solidFill>
                <a:latin typeface="Century Schoolbook" pitchFamily="18" charset="0"/>
              </a:rPr>
              <a:t> </a:t>
            </a:r>
          </a:p>
        </p:txBody>
      </p:sp>
      <p:pic>
        <p:nvPicPr>
          <p:cNvPr id="302099" name="Picture 19"/>
          <p:cNvPicPr>
            <a:picLocks noChangeAspect="1" noChangeArrowheads="1"/>
          </p:cNvPicPr>
          <p:nvPr/>
        </p:nvPicPr>
        <p:blipFill>
          <a:blip r:embed="rId3">
            <a:extLst>
              <a:ext uri="{28A0092B-C50C-407E-A947-70E740481C1C}">
                <a14:useLocalDpi xmlns:a14="http://schemas.microsoft.com/office/drawing/2010/main" val="0"/>
              </a:ext>
            </a:extLst>
          </a:blip>
          <a:srcRect l="10912" r="5237"/>
          <a:stretch>
            <a:fillRect/>
          </a:stretch>
        </p:blipFill>
        <p:spPr bwMode="auto">
          <a:xfrm>
            <a:off x="4284663" y="1484313"/>
            <a:ext cx="4224337" cy="4433887"/>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2100" name="Text Box 20"/>
          <p:cNvSpPr txBox="1">
            <a:spLocks noChangeArrowheads="1"/>
          </p:cNvSpPr>
          <p:nvPr/>
        </p:nvSpPr>
        <p:spPr bwMode="auto">
          <a:xfrm>
            <a:off x="1835150" y="885825"/>
            <a:ext cx="915988" cy="396875"/>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altLang="it-IT" sz="2000" b="1" i="1" smtClean="0">
                <a:solidFill>
                  <a:srgbClr val="FF0000"/>
                </a:solidFill>
                <a:latin typeface="Book Antiqua" pitchFamily="18" charset="0"/>
              </a:rPr>
              <a:t>Initial</a:t>
            </a:r>
          </a:p>
        </p:txBody>
      </p:sp>
      <p:sp>
        <p:nvSpPr>
          <p:cNvPr id="302101" name="Text Box 21"/>
          <p:cNvSpPr txBox="1">
            <a:spLocks noChangeArrowheads="1"/>
          </p:cNvSpPr>
          <p:nvPr/>
        </p:nvSpPr>
        <p:spPr bwMode="auto">
          <a:xfrm>
            <a:off x="1763713" y="3590925"/>
            <a:ext cx="1812925" cy="396875"/>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altLang="it-IT" sz="2000" b="1" i="1" smtClean="0">
                <a:solidFill>
                  <a:srgbClr val="FF0000"/>
                </a:solidFill>
                <a:latin typeface="Book Antiqua" pitchFamily="18" charset="0"/>
              </a:rPr>
              <a:t>Applied strain</a:t>
            </a:r>
          </a:p>
        </p:txBody>
      </p:sp>
      <p:sp>
        <p:nvSpPr>
          <p:cNvPr id="302102" name="Text Box 22"/>
          <p:cNvSpPr txBox="1">
            <a:spLocks noChangeArrowheads="1"/>
          </p:cNvSpPr>
          <p:nvPr/>
        </p:nvSpPr>
        <p:spPr bwMode="auto">
          <a:xfrm>
            <a:off x="5076825" y="1052513"/>
            <a:ext cx="3167063" cy="396875"/>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it-IT" altLang="it-IT" sz="2000" b="1" i="1" smtClean="0">
                <a:solidFill>
                  <a:srgbClr val="00FF00"/>
                </a:solidFill>
                <a:effectLst>
                  <a:outerShdw blurRad="38100" dist="38100" dir="2700000" algn="tl">
                    <a:srgbClr val="000000"/>
                  </a:outerShdw>
                </a:effectLst>
                <a:latin typeface="Book Antiqua" pitchFamily="18" charset="0"/>
              </a:rPr>
              <a:t>Experimental set-up</a:t>
            </a:r>
          </a:p>
        </p:txBody>
      </p:sp>
      <p:pic>
        <p:nvPicPr>
          <p:cNvPr id="302104" name="Picture 24" descr="DSCN069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450" y="4149725"/>
            <a:ext cx="2592388" cy="1944688"/>
          </a:xfrm>
          <a:prstGeom prst="rect">
            <a:avLst/>
          </a:prstGeom>
          <a:noFill/>
          <a:extLst>
            <a:ext uri="{909E8E84-426E-40DD-AFC4-6F175D3DCCD1}">
              <a14:hiddenFill xmlns:a14="http://schemas.microsoft.com/office/drawing/2010/main">
                <a:solidFill>
                  <a:srgbClr val="FFFFFF"/>
                </a:solidFill>
              </a14:hiddenFill>
            </a:ext>
          </a:extLst>
        </p:spPr>
      </p:pic>
      <p:pic>
        <p:nvPicPr>
          <p:cNvPr id="302105" name="Picture 25" descr="DSCN0670"/>
          <p:cNvPicPr>
            <a:picLocks noChangeAspect="1" noChangeArrowheads="1"/>
          </p:cNvPicPr>
          <p:nvPr/>
        </p:nvPicPr>
        <p:blipFill>
          <a:blip r:embed="rId5" cstate="print">
            <a:extLst>
              <a:ext uri="{28A0092B-C50C-407E-A947-70E740481C1C}">
                <a14:useLocalDpi xmlns:a14="http://schemas.microsoft.com/office/drawing/2010/main" val="0"/>
              </a:ext>
            </a:extLst>
          </a:blip>
          <a:srcRect t="19991" b="13376"/>
          <a:stretch>
            <a:fillRect/>
          </a:stretch>
        </p:blipFill>
        <p:spPr bwMode="auto">
          <a:xfrm>
            <a:off x="1187450" y="1268413"/>
            <a:ext cx="2430463" cy="2159000"/>
          </a:xfrm>
          <a:prstGeom prst="rect">
            <a:avLst/>
          </a:prstGeom>
          <a:noFill/>
          <a:extLst>
            <a:ext uri="{909E8E84-426E-40DD-AFC4-6F175D3DCCD1}">
              <a14:hiddenFill xmlns:a14="http://schemas.microsoft.com/office/drawing/2010/main">
                <a:solidFill>
                  <a:srgbClr val="FFFFFF"/>
                </a:solidFill>
              </a14:hiddenFill>
            </a:ext>
          </a:extLst>
        </p:spPr>
      </p:pic>
      <p:sp>
        <p:nvSpPr>
          <p:cNvPr id="302107" name="Line 27"/>
          <p:cNvSpPr>
            <a:spLocks noChangeShapeType="1"/>
          </p:cNvSpPr>
          <p:nvPr/>
        </p:nvSpPr>
        <p:spPr bwMode="auto">
          <a:xfrm rot="16200000" flipV="1">
            <a:off x="2520157" y="4760118"/>
            <a:ext cx="0" cy="792163"/>
          </a:xfrm>
          <a:prstGeom prst="line">
            <a:avLst/>
          </a:prstGeom>
          <a:noFill/>
          <a:ln w="254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t-IT" sz="1800" baseline="30000" smtClean="0">
              <a:solidFill>
                <a:prstClr val="white"/>
              </a:solidFill>
              <a:latin typeface="Book Antiqua" pitchFamily="18" charset="0"/>
            </a:endParaRPr>
          </a:p>
        </p:txBody>
      </p:sp>
      <p:sp>
        <p:nvSpPr>
          <p:cNvPr id="302108" name="Text Box 28"/>
          <p:cNvSpPr txBox="1">
            <a:spLocks noChangeArrowheads="1"/>
          </p:cNvSpPr>
          <p:nvPr/>
        </p:nvSpPr>
        <p:spPr bwMode="auto">
          <a:xfrm>
            <a:off x="2124075" y="4868863"/>
            <a:ext cx="8636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sz="1200" b="1" smtClean="0">
                <a:solidFill>
                  <a:srgbClr val="FF0000"/>
                </a:solidFill>
                <a:ea typeface="MS Mincho" pitchFamily="49" charset="-128"/>
              </a:rPr>
              <a:t>L</a:t>
            </a:r>
            <a:r>
              <a:rPr lang="en-GB" altLang="ja-JP" sz="1200" b="1" smtClean="0">
                <a:solidFill>
                  <a:srgbClr val="FF0000"/>
                </a:solidFill>
                <a:ea typeface="MS Mincho" pitchFamily="49" charset="-128"/>
              </a:rPr>
              <a:t> + ΔL</a:t>
            </a:r>
            <a:endParaRPr lang="it-IT" altLang="it-IT" sz="1800" baseline="30000" smtClean="0">
              <a:solidFill>
                <a:prstClr val="white"/>
              </a:solidFill>
              <a:latin typeface="Book Antiqua" pitchFamily="18" charset="0"/>
              <a:ea typeface="MS Mincho" pitchFamily="49" charset="-128"/>
            </a:endParaRPr>
          </a:p>
        </p:txBody>
      </p:sp>
      <p:sp>
        <p:nvSpPr>
          <p:cNvPr id="302109" name="Line 29"/>
          <p:cNvSpPr>
            <a:spLocks noChangeShapeType="1"/>
          </p:cNvSpPr>
          <p:nvPr/>
        </p:nvSpPr>
        <p:spPr bwMode="auto">
          <a:xfrm rot="16200000" flipV="1">
            <a:off x="2844007" y="1845468"/>
            <a:ext cx="0" cy="1439863"/>
          </a:xfrm>
          <a:prstGeom prst="line">
            <a:avLst/>
          </a:prstGeom>
          <a:noFill/>
          <a:ln w="254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t-IT" sz="1800" baseline="30000" smtClean="0">
              <a:solidFill>
                <a:prstClr val="white"/>
              </a:solidFill>
              <a:latin typeface="Book Antiqua" pitchFamily="18" charset="0"/>
            </a:endParaRPr>
          </a:p>
        </p:txBody>
      </p:sp>
      <p:sp>
        <p:nvSpPr>
          <p:cNvPr id="302110" name="Text Box 30"/>
          <p:cNvSpPr txBox="1">
            <a:spLocks noChangeArrowheads="1"/>
          </p:cNvSpPr>
          <p:nvPr/>
        </p:nvSpPr>
        <p:spPr bwMode="auto">
          <a:xfrm>
            <a:off x="2411413" y="2276475"/>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sz="1200" b="1" smtClean="0">
                <a:solidFill>
                  <a:srgbClr val="FF0000"/>
                </a:solidFill>
                <a:ea typeface="MS Mincho" pitchFamily="49" charset="-128"/>
              </a:rPr>
              <a:t>L</a:t>
            </a:r>
            <a:endParaRPr lang="it-IT" altLang="it-IT" sz="1800" baseline="30000" smtClean="0">
              <a:solidFill>
                <a:prstClr val="white"/>
              </a:solidFill>
              <a:latin typeface="Book Antiqua" pitchFamily="18" charset="0"/>
              <a:ea typeface="MS Mincho" pitchFamily="49" charset="-128"/>
            </a:endParaRPr>
          </a:p>
        </p:txBody>
      </p:sp>
    </p:spTree>
    <p:extLst>
      <p:ext uri="{BB962C8B-B14F-4D97-AF65-F5344CB8AC3E}">
        <p14:creationId xmlns:p14="http://schemas.microsoft.com/office/powerpoint/2010/main" val="17323620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68" name="Rectangle 12"/>
          <p:cNvSpPr>
            <a:spLocks noChangeArrowheads="1"/>
          </p:cNvSpPr>
          <p:nvPr/>
        </p:nvSpPr>
        <p:spPr bwMode="auto">
          <a:xfrm>
            <a:off x="684213" y="0"/>
            <a:ext cx="748823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100" b="1">
                <a:solidFill>
                  <a:schemeClr val="tx1"/>
                </a:solidFill>
                <a:latin typeface="Lucida Sans" pitchFamily="34" charset="0"/>
              </a:defRPr>
            </a:lvl1pPr>
            <a:lvl2pPr algn="ctr">
              <a:defRPr sz="4100" b="1">
                <a:solidFill>
                  <a:schemeClr val="tx1"/>
                </a:solidFill>
                <a:latin typeface="Lucida Sans" pitchFamily="34" charset="0"/>
              </a:defRPr>
            </a:lvl2pPr>
            <a:lvl3pPr algn="ctr">
              <a:defRPr sz="4100" b="1">
                <a:solidFill>
                  <a:schemeClr val="tx1"/>
                </a:solidFill>
                <a:latin typeface="Lucida Sans" pitchFamily="34" charset="0"/>
              </a:defRPr>
            </a:lvl3pPr>
            <a:lvl4pPr algn="ctr">
              <a:defRPr sz="4100" b="1">
                <a:solidFill>
                  <a:schemeClr val="tx1"/>
                </a:solidFill>
                <a:latin typeface="Lucida Sans" pitchFamily="34" charset="0"/>
              </a:defRPr>
            </a:lvl4pPr>
            <a:lvl5pPr algn="ctr">
              <a:defRPr sz="4100" b="1">
                <a:solidFill>
                  <a:schemeClr val="tx1"/>
                </a:solidFill>
                <a:latin typeface="Lucida Sans" pitchFamily="34" charset="0"/>
              </a:defRPr>
            </a:lvl5pPr>
            <a:lvl6pPr marL="457200" algn="ctr" fontAlgn="base">
              <a:spcBef>
                <a:spcPct val="0"/>
              </a:spcBef>
              <a:spcAft>
                <a:spcPct val="0"/>
              </a:spcAft>
              <a:defRPr sz="4100" b="1">
                <a:solidFill>
                  <a:schemeClr val="tx1"/>
                </a:solidFill>
                <a:latin typeface="Lucida Sans" pitchFamily="34" charset="0"/>
              </a:defRPr>
            </a:lvl6pPr>
            <a:lvl7pPr marL="914400" algn="ctr" fontAlgn="base">
              <a:spcBef>
                <a:spcPct val="0"/>
              </a:spcBef>
              <a:spcAft>
                <a:spcPct val="0"/>
              </a:spcAft>
              <a:defRPr sz="4100" b="1">
                <a:solidFill>
                  <a:schemeClr val="tx1"/>
                </a:solidFill>
                <a:latin typeface="Lucida Sans" pitchFamily="34" charset="0"/>
              </a:defRPr>
            </a:lvl7pPr>
            <a:lvl8pPr marL="1371600" algn="ctr" fontAlgn="base">
              <a:spcBef>
                <a:spcPct val="0"/>
              </a:spcBef>
              <a:spcAft>
                <a:spcPct val="0"/>
              </a:spcAft>
              <a:defRPr sz="4100" b="1">
                <a:solidFill>
                  <a:schemeClr val="tx1"/>
                </a:solidFill>
                <a:latin typeface="Lucida Sans" pitchFamily="34" charset="0"/>
              </a:defRPr>
            </a:lvl8pPr>
            <a:lvl9pPr marL="1828800" algn="ctr" fontAlgn="base">
              <a:spcBef>
                <a:spcPct val="0"/>
              </a:spcBef>
              <a:spcAft>
                <a:spcPct val="0"/>
              </a:spcAft>
              <a:defRPr sz="4100" b="1">
                <a:solidFill>
                  <a:schemeClr val="tx1"/>
                </a:solidFill>
                <a:latin typeface="Lucida Sans" pitchFamily="34" charset="0"/>
              </a:defRPr>
            </a:lvl9pPr>
          </a:lstStyle>
          <a:p>
            <a:pPr algn="r"/>
            <a:r>
              <a:rPr lang="it-IT" altLang="it-IT" sz="2900" b="0" i="1" smtClean="0">
                <a:solidFill>
                  <a:srgbClr val="FF3300"/>
                </a:solidFill>
              </a:rPr>
              <a:t>Strain </a:t>
            </a:r>
            <a:r>
              <a:rPr lang="en-US" altLang="it-IT" sz="2900" b="0" i="1" smtClean="0">
                <a:solidFill>
                  <a:srgbClr val="FF3300"/>
                </a:solidFill>
              </a:rPr>
              <a:t>Sensor</a:t>
            </a:r>
            <a:r>
              <a:rPr lang="it-IT" altLang="it-IT" sz="2900" b="0" i="1" smtClean="0">
                <a:solidFill>
                  <a:srgbClr val="FF3300"/>
                </a:solidFill>
              </a:rPr>
              <a:t> </a:t>
            </a:r>
            <a:endParaRPr lang="en-BZ" altLang="it-IT" sz="2900" b="0" i="1" smtClean="0">
              <a:solidFill>
                <a:srgbClr val="FF3300"/>
              </a:solidFill>
            </a:endParaRPr>
          </a:p>
        </p:txBody>
      </p:sp>
      <p:sp>
        <p:nvSpPr>
          <p:cNvPr id="326669" name="Text Box 13"/>
          <p:cNvSpPr txBox="1">
            <a:spLocks noChangeArrowheads="1"/>
          </p:cNvSpPr>
          <p:nvPr/>
        </p:nvSpPr>
        <p:spPr bwMode="auto">
          <a:xfrm>
            <a:off x="684213" y="871538"/>
            <a:ext cx="4681537" cy="396875"/>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it-IT" altLang="it-IT" sz="2000" b="1" i="1" smtClean="0">
                <a:solidFill>
                  <a:srgbClr val="0033CC"/>
                </a:solidFill>
                <a:effectLst>
                  <a:outerShdw blurRad="38100" dist="38100" dir="2700000" algn="tl">
                    <a:srgbClr val="000000"/>
                  </a:outerShdw>
                </a:effectLst>
                <a:latin typeface="Book Antiqua" pitchFamily="18" charset="0"/>
              </a:rPr>
              <a:t>Response </a:t>
            </a:r>
            <a:r>
              <a:rPr lang="en-US" altLang="it-IT" sz="2000" b="1" i="1" smtClean="0">
                <a:solidFill>
                  <a:srgbClr val="0033CC"/>
                </a:solidFill>
                <a:effectLst>
                  <a:outerShdw blurRad="38100" dist="38100" dir="2700000" algn="tl">
                    <a:srgbClr val="000000"/>
                  </a:outerShdw>
                </a:effectLst>
                <a:latin typeface="Book Antiqua" pitchFamily="18" charset="0"/>
              </a:rPr>
              <a:t>Characterisation</a:t>
            </a:r>
          </a:p>
        </p:txBody>
      </p:sp>
      <p:sp>
        <p:nvSpPr>
          <p:cNvPr id="326672" name="Rectangle 16"/>
          <p:cNvSpPr>
            <a:spLocks noChangeArrowheads="1"/>
          </p:cNvSpPr>
          <p:nvPr/>
        </p:nvSpPr>
        <p:spPr bwMode="auto">
          <a:xfrm>
            <a:off x="358775" y="5795300"/>
            <a:ext cx="8569325" cy="396875"/>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r>
              <a:rPr lang="it-IT" altLang="it-IT" sz="1000" b="1" u="sng" dirty="0" smtClean="0">
                <a:solidFill>
                  <a:srgbClr val="0033CC"/>
                </a:solidFill>
                <a:latin typeface="Century Schoolbook" pitchFamily="18" charset="0"/>
              </a:rPr>
              <a:t>D. Zonta, A. Chiappini, A. </a:t>
            </a:r>
            <a:r>
              <a:rPr lang="it-IT" altLang="it-IT" sz="1000" b="1" u="sng" dirty="0" err="1" smtClean="0">
                <a:solidFill>
                  <a:srgbClr val="0033CC"/>
                </a:solidFill>
                <a:latin typeface="Century Schoolbook" pitchFamily="18" charset="0"/>
              </a:rPr>
              <a:t>Chiasera</a:t>
            </a:r>
            <a:r>
              <a:rPr lang="it-IT" altLang="it-IT" sz="1000" b="1" u="sng" dirty="0" smtClean="0">
                <a:solidFill>
                  <a:srgbClr val="0033CC"/>
                </a:solidFill>
                <a:latin typeface="Century Schoolbook" pitchFamily="18" charset="0"/>
              </a:rPr>
              <a:t>, M. Ferrari, M. Pozzi, L. Battisti, M. Benedetti, </a:t>
            </a:r>
            <a:r>
              <a:rPr lang="en-US" altLang="it-IT" sz="1000" b="1" u="sng" dirty="0" smtClean="0">
                <a:solidFill>
                  <a:srgbClr val="0033CC"/>
                </a:solidFill>
                <a:latin typeface="Century Schoolbook" pitchFamily="18" charset="0"/>
              </a:rPr>
              <a:t>Proc. of SPIE 7292 (2009) pp. 729215-1 - 729215-10.</a:t>
            </a:r>
            <a:r>
              <a:rPr lang="it-IT" altLang="it-IT" sz="1000" b="1" u="sng" dirty="0" smtClean="0">
                <a:solidFill>
                  <a:srgbClr val="0033CC"/>
                </a:solidFill>
                <a:latin typeface="Century Schoolbook" pitchFamily="18" charset="0"/>
              </a:rPr>
              <a:t> </a:t>
            </a:r>
          </a:p>
        </p:txBody>
      </p:sp>
      <p:sp>
        <p:nvSpPr>
          <p:cNvPr id="326676" name="Rectangle 20"/>
          <p:cNvSpPr>
            <a:spLocks noChangeArrowheads="1"/>
          </p:cNvSpPr>
          <p:nvPr/>
        </p:nvSpPr>
        <p:spPr bwMode="auto">
          <a:xfrm>
            <a:off x="0" y="2362200"/>
            <a:ext cx="9144000" cy="0"/>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endParaRPr lang="it-IT" sz="1800" baseline="30000" smtClean="0">
              <a:solidFill>
                <a:prstClr val="white"/>
              </a:solidFill>
              <a:latin typeface="Book Antiqua" pitchFamily="18" charset="0"/>
            </a:endParaRPr>
          </a:p>
        </p:txBody>
      </p:sp>
      <p:graphicFrame>
        <p:nvGraphicFramePr>
          <p:cNvPr id="326675" name="Object 19"/>
          <p:cNvGraphicFramePr>
            <a:graphicFrameLocks noChangeAspect="1"/>
          </p:cNvGraphicFramePr>
          <p:nvPr/>
        </p:nvGraphicFramePr>
        <p:xfrm>
          <a:off x="250825" y="1341438"/>
          <a:ext cx="4602163" cy="3576637"/>
        </p:xfrm>
        <a:graphic>
          <a:graphicData uri="http://schemas.openxmlformats.org/presentationml/2006/ole">
            <mc:AlternateContent xmlns:mc="http://schemas.openxmlformats.org/markup-compatibility/2006">
              <mc:Choice xmlns:v="urn:schemas-microsoft-com:vml" Requires="v">
                <p:oleObj spid="_x0000_s150554" name="Graph" r:id="rId4" imgW="4043520" imgH="3232800" progId="Origin50.Graph">
                  <p:embed/>
                </p:oleObj>
              </mc:Choice>
              <mc:Fallback>
                <p:oleObj name="Graph" r:id="rId4" imgW="4043520" imgH="32328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4802" t="9341" r="7204" b="5338"/>
                      <a:stretch>
                        <a:fillRect/>
                      </a:stretch>
                    </p:blipFill>
                    <p:spPr bwMode="auto">
                      <a:xfrm>
                        <a:off x="250825" y="1341438"/>
                        <a:ext cx="4602163" cy="3576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6678" name="Rectangle 22"/>
          <p:cNvSpPr>
            <a:spLocks noChangeArrowheads="1"/>
          </p:cNvSpPr>
          <p:nvPr/>
        </p:nvSpPr>
        <p:spPr bwMode="auto">
          <a:xfrm>
            <a:off x="0" y="2362200"/>
            <a:ext cx="9144000" cy="0"/>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endParaRPr lang="it-IT" sz="1800" baseline="30000" smtClean="0">
              <a:solidFill>
                <a:prstClr val="white"/>
              </a:solidFill>
              <a:latin typeface="Book Antiqua" pitchFamily="18" charset="0"/>
            </a:endParaRPr>
          </a:p>
        </p:txBody>
      </p:sp>
      <p:graphicFrame>
        <p:nvGraphicFramePr>
          <p:cNvPr id="326677" name="Object 21"/>
          <p:cNvGraphicFramePr>
            <a:graphicFrameLocks noChangeAspect="1"/>
          </p:cNvGraphicFramePr>
          <p:nvPr/>
        </p:nvGraphicFramePr>
        <p:xfrm>
          <a:off x="4859338" y="2060575"/>
          <a:ext cx="3995737" cy="2925763"/>
        </p:xfrm>
        <a:graphic>
          <a:graphicData uri="http://schemas.openxmlformats.org/presentationml/2006/ole">
            <mc:AlternateContent xmlns:mc="http://schemas.openxmlformats.org/markup-compatibility/2006">
              <mc:Choice xmlns:v="urn:schemas-microsoft-com:vml" Requires="v">
                <p:oleObj spid="_x0000_s150555" name="Graph" r:id="rId6" imgW="4145280" imgH="3246730" progId="Origin50.Graph">
                  <p:embed/>
                </p:oleObj>
              </mc:Choice>
              <mc:Fallback>
                <p:oleObj name="Graph" r:id="rId6" imgW="4145280" imgH="324673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990" t="8415" r="4424" b="5315"/>
                      <a:stretch>
                        <a:fillRect/>
                      </a:stretch>
                    </p:blipFill>
                    <p:spPr bwMode="auto">
                      <a:xfrm>
                        <a:off x="4859338" y="2060575"/>
                        <a:ext cx="3995737" cy="2925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6679" name="Rectangle 23"/>
          <p:cNvSpPr>
            <a:spLocks noChangeArrowheads="1"/>
          </p:cNvSpPr>
          <p:nvPr/>
        </p:nvSpPr>
        <p:spPr bwMode="auto">
          <a:xfrm>
            <a:off x="5795963" y="1484313"/>
            <a:ext cx="2881312" cy="366712"/>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r>
              <a:rPr lang="en-GB" altLang="it-IT" sz="1800" smtClean="0">
                <a:solidFill>
                  <a:prstClr val="white"/>
                </a:solidFill>
                <a:latin typeface="Book Antiqua" pitchFamily="18" charset="0"/>
              </a:rPr>
              <a:t>d</a:t>
            </a:r>
            <a:r>
              <a:rPr lang="en-GB" altLang="it-IT" sz="1800" baseline="-25000" smtClean="0">
                <a:solidFill>
                  <a:prstClr val="white"/>
                </a:solidFill>
                <a:latin typeface="Book Antiqua" pitchFamily="18" charset="0"/>
              </a:rPr>
              <a:t>111,</a:t>
            </a:r>
            <a:r>
              <a:rPr lang="en-GB" altLang="it-IT" sz="1800" smtClean="0">
                <a:solidFill>
                  <a:prstClr val="white"/>
                </a:solidFill>
                <a:latin typeface="Book Antiqua" pitchFamily="18" charset="0"/>
              </a:rPr>
              <a:t> decreases linearly</a:t>
            </a:r>
            <a:endParaRPr lang="it-IT" altLang="it-IT" sz="1800" smtClean="0">
              <a:solidFill>
                <a:prstClr val="white"/>
              </a:solidFill>
              <a:latin typeface="Book Antiqua" pitchFamily="18" charset="0"/>
            </a:endParaRPr>
          </a:p>
        </p:txBody>
      </p:sp>
      <p:sp>
        <p:nvSpPr>
          <p:cNvPr id="326680" name="Rectangle 24"/>
          <p:cNvSpPr>
            <a:spLocks noChangeArrowheads="1"/>
          </p:cNvSpPr>
          <p:nvPr/>
        </p:nvSpPr>
        <p:spPr bwMode="auto">
          <a:xfrm>
            <a:off x="4643438" y="5341938"/>
            <a:ext cx="4227512" cy="823912"/>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r>
              <a:rPr lang="en-GB" altLang="it-IT" sz="1800" baseline="30000" smtClean="0">
                <a:solidFill>
                  <a:prstClr val="white"/>
                </a:solidFill>
                <a:latin typeface="Book Antiqua" pitchFamily="18" charset="0"/>
              </a:rPr>
              <a:t>the position of the peak does not change significantly, </a:t>
            </a:r>
          </a:p>
          <a:p>
            <a:r>
              <a:rPr lang="en-GB" altLang="it-IT" sz="1800" baseline="30000" smtClean="0">
                <a:solidFill>
                  <a:prstClr val="white"/>
                </a:solidFill>
                <a:latin typeface="Book Antiqua" pitchFamily="18" charset="0"/>
              </a:rPr>
              <a:t>Inter lanar</a:t>
            </a:r>
            <a:r>
              <a:rPr lang="en-GB" altLang="it-IT" sz="1800" smtClean="0">
                <a:solidFill>
                  <a:prstClr val="white"/>
                </a:solidFill>
                <a:latin typeface="Book Antiqua" pitchFamily="18" charset="0"/>
              </a:rPr>
              <a:t> </a:t>
            </a:r>
            <a:r>
              <a:rPr lang="en-GB" altLang="it-IT" sz="1800" baseline="30000" smtClean="0">
                <a:solidFill>
                  <a:prstClr val="white"/>
                </a:solidFill>
                <a:latin typeface="Book Antiqua" pitchFamily="18" charset="0"/>
              </a:rPr>
              <a:t> distance remains constant for the applied strain,</a:t>
            </a:r>
          </a:p>
          <a:p>
            <a:r>
              <a:rPr lang="en-GB" altLang="it-IT" sz="1800" baseline="30000" smtClean="0">
                <a:solidFill>
                  <a:prstClr val="white"/>
                </a:solidFill>
                <a:latin typeface="Book Antiqua" pitchFamily="18" charset="0"/>
              </a:rPr>
              <a:t> since the PS spheres are in contact with each other</a:t>
            </a:r>
            <a:r>
              <a:rPr lang="it-IT" altLang="it-IT" sz="1800" smtClean="0">
                <a:solidFill>
                  <a:prstClr val="white"/>
                </a:solidFill>
                <a:latin typeface="Book Antiqua" pitchFamily="18" charset="0"/>
              </a:rPr>
              <a:t> </a:t>
            </a:r>
          </a:p>
        </p:txBody>
      </p:sp>
      <p:sp>
        <p:nvSpPr>
          <p:cNvPr id="326681" name="Rectangle 25"/>
          <p:cNvSpPr>
            <a:spLocks noChangeArrowheads="1"/>
          </p:cNvSpPr>
          <p:nvPr/>
        </p:nvSpPr>
        <p:spPr bwMode="auto">
          <a:xfrm>
            <a:off x="179388" y="5013325"/>
            <a:ext cx="4725987" cy="366713"/>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r>
              <a:rPr lang="en-GB" altLang="it-IT" sz="1800" smtClean="0">
                <a:solidFill>
                  <a:srgbClr val="FF0000"/>
                </a:solidFill>
                <a:latin typeface="Book Antiqua" pitchFamily="18" charset="0"/>
              </a:rPr>
              <a:t>Peak position</a:t>
            </a:r>
            <a:r>
              <a:rPr lang="en-GB" altLang="it-IT" sz="1800" smtClean="0">
                <a:solidFill>
                  <a:prstClr val="white"/>
                </a:solidFill>
                <a:latin typeface="Book Antiqua" pitchFamily="18" charset="0"/>
              </a:rPr>
              <a:t> </a:t>
            </a:r>
            <a:r>
              <a:rPr lang="en-GB" altLang="it-IT" sz="1800" b="1" i="1" smtClean="0">
                <a:solidFill>
                  <a:srgbClr val="0033CC"/>
                </a:solidFill>
                <a:effectLst>
                  <a:outerShdw blurRad="38100" dist="38100" dir="2700000" algn="tl">
                    <a:srgbClr val="000000"/>
                  </a:outerShdw>
                </a:effectLst>
                <a:latin typeface="Book Antiqua" pitchFamily="18" charset="0"/>
              </a:rPr>
              <a:t>blue shifts</a:t>
            </a:r>
            <a:r>
              <a:rPr lang="en-GB" altLang="it-IT" sz="1800" smtClean="0">
                <a:solidFill>
                  <a:prstClr val="white"/>
                </a:solidFill>
                <a:latin typeface="Book Antiqua" pitchFamily="18" charset="0"/>
              </a:rPr>
              <a:t> from </a:t>
            </a:r>
            <a:r>
              <a:rPr lang="en-GB" altLang="it-IT" sz="1800" b="1" i="1" u="sng" smtClean="0">
                <a:solidFill>
                  <a:srgbClr val="410082"/>
                </a:solidFill>
                <a:latin typeface="Book Antiqua" pitchFamily="18" charset="0"/>
              </a:rPr>
              <a:t>583 to 550 nm</a:t>
            </a:r>
            <a:r>
              <a:rPr lang="it-IT" altLang="it-IT" sz="1800" smtClean="0">
                <a:solidFill>
                  <a:prstClr val="white"/>
                </a:solidFill>
                <a:latin typeface="Book Antiqua" pitchFamily="18" charset="0"/>
              </a:rPr>
              <a:t> </a:t>
            </a:r>
          </a:p>
        </p:txBody>
      </p:sp>
      <p:sp>
        <p:nvSpPr>
          <p:cNvPr id="326682" name="Text Box 26"/>
          <p:cNvSpPr txBox="1">
            <a:spLocks noChangeArrowheads="1"/>
          </p:cNvSpPr>
          <p:nvPr/>
        </p:nvSpPr>
        <p:spPr bwMode="auto">
          <a:xfrm>
            <a:off x="6516688" y="2636838"/>
            <a:ext cx="2016125" cy="366712"/>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altLang="it-IT" sz="1800" i="1" smtClean="0">
                <a:solidFill>
                  <a:srgbClr val="FF0000"/>
                </a:solidFill>
                <a:latin typeface="Book Antiqua" pitchFamily="18" charset="0"/>
              </a:rPr>
              <a:t>Linear response</a:t>
            </a:r>
          </a:p>
        </p:txBody>
      </p:sp>
      <p:pic>
        <p:nvPicPr>
          <p:cNvPr id="326683" name="Picture 27" descr="DSCN0670"/>
          <p:cNvPicPr>
            <a:picLocks noChangeAspect="1" noChangeArrowheads="1"/>
          </p:cNvPicPr>
          <p:nvPr/>
        </p:nvPicPr>
        <p:blipFill>
          <a:blip r:embed="rId8" cstate="print">
            <a:extLst>
              <a:ext uri="{28A0092B-C50C-407E-A947-70E740481C1C}">
                <a14:useLocalDpi xmlns:a14="http://schemas.microsoft.com/office/drawing/2010/main" val="0"/>
              </a:ext>
            </a:extLst>
          </a:blip>
          <a:srcRect t="19991" b="13376"/>
          <a:stretch>
            <a:fillRect/>
          </a:stretch>
        </p:blipFill>
        <p:spPr bwMode="auto">
          <a:xfrm>
            <a:off x="3203575" y="1484313"/>
            <a:ext cx="628650" cy="557212"/>
          </a:xfrm>
          <a:prstGeom prst="rect">
            <a:avLst/>
          </a:prstGeom>
          <a:noFill/>
          <a:extLst>
            <a:ext uri="{909E8E84-426E-40DD-AFC4-6F175D3DCCD1}">
              <a14:hiddenFill xmlns:a14="http://schemas.microsoft.com/office/drawing/2010/main">
                <a:solidFill>
                  <a:srgbClr val="FFFFFF"/>
                </a:solidFill>
              </a14:hiddenFill>
            </a:ext>
          </a:extLst>
        </p:spPr>
      </p:pic>
      <p:pic>
        <p:nvPicPr>
          <p:cNvPr id="326684" name="Picture 28" descr="DSCN0697"/>
          <p:cNvPicPr>
            <a:picLocks noChangeAspect="1" noChangeArrowheads="1"/>
          </p:cNvPicPr>
          <p:nvPr/>
        </p:nvPicPr>
        <p:blipFill>
          <a:blip r:embed="rId9" cstate="print">
            <a:extLst>
              <a:ext uri="{28A0092B-C50C-407E-A947-70E740481C1C}">
                <a14:useLocalDpi xmlns:a14="http://schemas.microsoft.com/office/drawing/2010/main" val="0"/>
              </a:ext>
            </a:extLst>
          </a:blip>
          <a:srcRect l="30557" t="25877" r="30557" b="18530"/>
          <a:stretch>
            <a:fillRect/>
          </a:stretch>
        </p:blipFill>
        <p:spPr bwMode="auto">
          <a:xfrm>
            <a:off x="1042988" y="3357563"/>
            <a:ext cx="671512" cy="72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3751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p:cNvSpPr>
          <p:nvPr>
            <p:ph idx="1"/>
          </p:nvPr>
        </p:nvSpPr>
        <p:spPr>
          <a:xfrm>
            <a:off x="1835150" y="1844675"/>
            <a:ext cx="6191250" cy="3079750"/>
          </a:xfrm>
        </p:spPr>
        <p:txBody>
          <a:bodyPr/>
          <a:lstStyle/>
          <a:p>
            <a:pPr lvl="1"/>
            <a:r>
              <a:rPr lang="en-US" altLang="it-IT" sz="2000" b="1" i="1" smtClean="0">
                <a:solidFill>
                  <a:schemeClr val="bg1"/>
                </a:solidFill>
                <a:effectLst>
                  <a:outerShdw blurRad="38100" dist="38100" dir="2700000" algn="tl">
                    <a:srgbClr val="FFFFFF"/>
                  </a:outerShdw>
                </a:effectLst>
              </a:rPr>
              <a:t>Strain sensor</a:t>
            </a:r>
            <a:endParaRPr lang="en-US" altLang="it-IT" sz="4000" b="1" i="1" smtClean="0">
              <a:solidFill>
                <a:schemeClr val="bg1"/>
              </a:solidFill>
              <a:effectLst>
                <a:outerShdw blurRad="38100" dist="38100" dir="2700000" algn="tl">
                  <a:srgbClr val="FFFFFF"/>
                </a:outerShdw>
              </a:effectLst>
            </a:endParaRPr>
          </a:p>
          <a:p>
            <a:pPr lvl="1"/>
            <a:r>
              <a:rPr lang="en-US" altLang="it-IT" sz="4000" b="1" i="1" smtClean="0">
                <a:solidFill>
                  <a:srgbClr val="FF0000"/>
                </a:solidFill>
                <a:effectLst>
                  <a:outerShdw blurRad="38100" dist="38100" dir="2700000" algn="tl">
                    <a:srgbClr val="000000"/>
                  </a:outerShdw>
                </a:effectLst>
              </a:rPr>
              <a:t> SERS substrate</a:t>
            </a:r>
            <a:endParaRPr lang="it-IT" altLang="it-IT" sz="4000" smtClean="0">
              <a:solidFill>
                <a:srgbClr val="FF0000"/>
              </a:solidFill>
            </a:endParaRPr>
          </a:p>
          <a:p>
            <a:endParaRPr lang="it-IT" altLang="it-IT" sz="4000" smtClean="0">
              <a:solidFill>
                <a:srgbClr val="FF0000"/>
              </a:solidFill>
            </a:endParaRPr>
          </a:p>
        </p:txBody>
      </p:sp>
      <p:sp>
        <p:nvSpPr>
          <p:cNvPr id="333828" name="AutoShape 4"/>
          <p:cNvSpPr>
            <a:spLocks noChangeArrowheads="1"/>
          </p:cNvSpPr>
          <p:nvPr/>
        </p:nvSpPr>
        <p:spPr bwMode="auto">
          <a:xfrm rot="5400000">
            <a:off x="4428332" y="3356769"/>
            <a:ext cx="863600" cy="11509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sy="-100000" kx="3284103" algn="bl" rotWithShape="0">
                    <a:schemeClr val="bg2">
                      <a:alpha val="50000"/>
                    </a:schemeClr>
                  </a:outerShdw>
                </a:effectLst>
              </a14:hiddenEffects>
            </a:ext>
          </a:extLst>
        </p:spPr>
        <p:txBody>
          <a:bodyPr wrap="none" anchor="ctr"/>
          <a:lstStyle/>
          <a:p>
            <a:endParaRPr lang="it-IT" sz="1800" baseline="30000" smtClean="0">
              <a:solidFill>
                <a:prstClr val="white"/>
              </a:solidFill>
              <a:latin typeface="Book Antiqua" pitchFamily="18" charset="0"/>
            </a:endParaRPr>
          </a:p>
        </p:txBody>
      </p:sp>
      <p:sp>
        <p:nvSpPr>
          <p:cNvPr id="333829" name="Text Box 5"/>
          <p:cNvSpPr txBox="1">
            <a:spLocks noChangeArrowheads="1"/>
          </p:cNvSpPr>
          <p:nvPr/>
        </p:nvSpPr>
        <p:spPr bwMode="auto">
          <a:xfrm>
            <a:off x="2124075" y="4868863"/>
            <a:ext cx="6408738" cy="579437"/>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it-IT" sz="3200" b="1" i="1" smtClean="0">
                <a:solidFill>
                  <a:srgbClr val="3333CC"/>
                </a:solidFill>
                <a:effectLst>
                  <a:outerShdw blurRad="38100" dist="38100" dir="2700000" algn="tl">
                    <a:srgbClr val="000000"/>
                  </a:outerShdw>
                </a:effectLst>
                <a:latin typeface="Book Antiqua" pitchFamily="18" charset="0"/>
              </a:rPr>
              <a:t>Metallo – dielectric structures</a:t>
            </a:r>
          </a:p>
        </p:txBody>
      </p:sp>
      <p:sp>
        <p:nvSpPr>
          <p:cNvPr id="333830" name="Rectangle 6"/>
          <p:cNvSpPr>
            <a:spLocks noChangeArrowheads="1"/>
          </p:cNvSpPr>
          <p:nvPr/>
        </p:nvSpPr>
        <p:spPr bwMode="auto">
          <a:xfrm>
            <a:off x="1692275" y="0"/>
            <a:ext cx="655161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100" b="1">
                <a:solidFill>
                  <a:schemeClr val="tx1"/>
                </a:solidFill>
                <a:latin typeface="Lucida Sans" pitchFamily="34" charset="0"/>
              </a:defRPr>
            </a:lvl1pPr>
            <a:lvl2pPr algn="ctr">
              <a:defRPr sz="4100" b="1">
                <a:solidFill>
                  <a:schemeClr val="tx1"/>
                </a:solidFill>
                <a:latin typeface="Lucida Sans" pitchFamily="34" charset="0"/>
              </a:defRPr>
            </a:lvl2pPr>
            <a:lvl3pPr algn="ctr">
              <a:defRPr sz="4100" b="1">
                <a:solidFill>
                  <a:schemeClr val="tx1"/>
                </a:solidFill>
                <a:latin typeface="Lucida Sans" pitchFamily="34" charset="0"/>
              </a:defRPr>
            </a:lvl3pPr>
            <a:lvl4pPr algn="ctr">
              <a:defRPr sz="4100" b="1">
                <a:solidFill>
                  <a:schemeClr val="tx1"/>
                </a:solidFill>
                <a:latin typeface="Lucida Sans" pitchFamily="34" charset="0"/>
              </a:defRPr>
            </a:lvl4pPr>
            <a:lvl5pPr algn="ctr">
              <a:defRPr sz="4100" b="1">
                <a:solidFill>
                  <a:schemeClr val="tx1"/>
                </a:solidFill>
                <a:latin typeface="Lucida Sans" pitchFamily="34" charset="0"/>
              </a:defRPr>
            </a:lvl5pPr>
            <a:lvl6pPr marL="457200" algn="ctr" fontAlgn="base">
              <a:spcBef>
                <a:spcPct val="0"/>
              </a:spcBef>
              <a:spcAft>
                <a:spcPct val="0"/>
              </a:spcAft>
              <a:defRPr sz="4100" b="1">
                <a:solidFill>
                  <a:schemeClr val="tx1"/>
                </a:solidFill>
                <a:latin typeface="Lucida Sans" pitchFamily="34" charset="0"/>
              </a:defRPr>
            </a:lvl6pPr>
            <a:lvl7pPr marL="914400" algn="ctr" fontAlgn="base">
              <a:spcBef>
                <a:spcPct val="0"/>
              </a:spcBef>
              <a:spcAft>
                <a:spcPct val="0"/>
              </a:spcAft>
              <a:defRPr sz="4100" b="1">
                <a:solidFill>
                  <a:schemeClr val="tx1"/>
                </a:solidFill>
                <a:latin typeface="Lucida Sans" pitchFamily="34" charset="0"/>
              </a:defRPr>
            </a:lvl7pPr>
            <a:lvl8pPr marL="1371600" algn="ctr" fontAlgn="base">
              <a:spcBef>
                <a:spcPct val="0"/>
              </a:spcBef>
              <a:spcAft>
                <a:spcPct val="0"/>
              </a:spcAft>
              <a:defRPr sz="4100" b="1">
                <a:solidFill>
                  <a:schemeClr val="tx1"/>
                </a:solidFill>
                <a:latin typeface="Lucida Sans" pitchFamily="34" charset="0"/>
              </a:defRPr>
            </a:lvl8pPr>
            <a:lvl9pPr marL="1828800" algn="ctr" fontAlgn="base">
              <a:spcBef>
                <a:spcPct val="0"/>
              </a:spcBef>
              <a:spcAft>
                <a:spcPct val="0"/>
              </a:spcAft>
              <a:defRPr sz="4100" b="1">
                <a:solidFill>
                  <a:schemeClr val="tx1"/>
                </a:solidFill>
                <a:latin typeface="Lucida Sans" pitchFamily="34" charset="0"/>
              </a:defRPr>
            </a:lvl9pPr>
          </a:lstStyle>
          <a:p>
            <a:pPr algn="r"/>
            <a:r>
              <a:rPr lang="en-US" altLang="it-IT" sz="2900" b="0" i="1" smtClean="0">
                <a:solidFill>
                  <a:srgbClr val="FF3300"/>
                </a:solidFill>
              </a:rPr>
              <a:t>Possible applications</a:t>
            </a:r>
          </a:p>
        </p:txBody>
      </p:sp>
    </p:spTree>
    <p:extLst>
      <p:ext uri="{BB962C8B-B14F-4D97-AF65-F5344CB8AC3E}">
        <p14:creationId xmlns:p14="http://schemas.microsoft.com/office/powerpoint/2010/main" val="9830981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52" name="Rectangle 12"/>
          <p:cNvSpPr>
            <a:spLocks noChangeArrowheads="1"/>
          </p:cNvSpPr>
          <p:nvPr/>
        </p:nvSpPr>
        <p:spPr bwMode="auto">
          <a:xfrm>
            <a:off x="539750" y="2708275"/>
            <a:ext cx="8208963" cy="21605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sy="-100000" kx="3284103" algn="bl" rotWithShape="0">
                    <a:schemeClr val="bg2">
                      <a:alpha val="50000"/>
                    </a:schemeClr>
                  </a:outerShdw>
                </a:effectLst>
              </a14:hiddenEffects>
            </a:ext>
          </a:extLst>
        </p:spPr>
        <p:txBody>
          <a:bodyPr wrap="none" anchor="ctr"/>
          <a:lstStyle/>
          <a:p>
            <a:endParaRPr lang="it-IT" sz="1800" baseline="30000" smtClean="0">
              <a:solidFill>
                <a:prstClr val="white"/>
              </a:solidFill>
              <a:latin typeface="Book Antiqua" pitchFamily="18" charset="0"/>
            </a:endParaRPr>
          </a:p>
        </p:txBody>
      </p:sp>
      <p:sp>
        <p:nvSpPr>
          <p:cNvPr id="33796" name="Rectangle 4"/>
          <p:cNvSpPr>
            <a:spLocks noChangeArrowheads="1"/>
          </p:cNvSpPr>
          <p:nvPr/>
        </p:nvSpPr>
        <p:spPr bwMode="auto">
          <a:xfrm>
            <a:off x="14288" y="20638"/>
            <a:ext cx="8229600" cy="815975"/>
          </a:xfrm>
          <a:prstGeom prst="rect">
            <a:avLst/>
          </a:prstGeom>
          <a:noFill/>
          <a:ln w="9525">
            <a:noFill/>
            <a:miter lim="800000"/>
            <a:headEnd/>
            <a:tailEnd/>
          </a:ln>
          <a:effectLst/>
        </p:spPr>
        <p:txBody>
          <a:bodyPr anchor="ctr"/>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pPr algn="r"/>
            <a:r>
              <a:rPr lang="en-GB" altLang="it-IT" sz="2900" smtClean="0">
                <a:solidFill>
                  <a:srgbClr val="FF0000"/>
                </a:solidFill>
                <a:latin typeface="Lucida Sans" pitchFamily="34" charset="0"/>
              </a:rPr>
              <a:t>Gold nanoparticles</a:t>
            </a:r>
          </a:p>
        </p:txBody>
      </p:sp>
      <p:sp>
        <p:nvSpPr>
          <p:cNvPr id="291843" name="Rectangle 3"/>
          <p:cNvSpPr>
            <a:spLocks noChangeArrowheads="1"/>
          </p:cNvSpPr>
          <p:nvPr/>
        </p:nvSpPr>
        <p:spPr bwMode="auto">
          <a:xfrm>
            <a:off x="755650" y="549275"/>
            <a:ext cx="3092450" cy="549275"/>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r>
              <a:rPr lang="en-US" altLang="it-IT" sz="3000" b="1" i="1" smtClean="0">
                <a:solidFill>
                  <a:srgbClr val="FF0000"/>
                </a:solidFill>
                <a:latin typeface="Book Antiqua" pitchFamily="18" charset="0"/>
              </a:rPr>
              <a:t>How to prepare?</a:t>
            </a:r>
            <a:r>
              <a:rPr lang="en-GB" altLang="it-IT" sz="3000" b="1" i="1" smtClean="0">
                <a:solidFill>
                  <a:srgbClr val="FF0000"/>
                </a:solidFill>
                <a:latin typeface="Book Antiqua" pitchFamily="18" charset="0"/>
              </a:rPr>
              <a:t> </a:t>
            </a:r>
            <a:endParaRPr lang="it-IT" altLang="it-IT" sz="3000" b="1" i="1" smtClean="0">
              <a:solidFill>
                <a:srgbClr val="FF0000"/>
              </a:solidFill>
              <a:latin typeface="Book Antiqua" pitchFamily="18" charset="0"/>
            </a:endParaRPr>
          </a:p>
        </p:txBody>
      </p:sp>
      <p:sp>
        <p:nvSpPr>
          <p:cNvPr id="7" name="Rectangle 7"/>
          <p:cNvSpPr>
            <a:spLocks noChangeArrowheads="1"/>
          </p:cNvSpPr>
          <p:nvPr/>
        </p:nvSpPr>
        <p:spPr bwMode="auto">
          <a:xfrm>
            <a:off x="900113" y="1125538"/>
            <a:ext cx="7848600" cy="1603375"/>
          </a:xfrm>
          <a:prstGeom prst="rect">
            <a:avLst/>
          </a:prstGeom>
          <a:noFill/>
          <a:ln w="9525">
            <a:noFill/>
            <a:miter lim="800000"/>
            <a:headEnd/>
            <a:tailEnd/>
          </a:ln>
        </p:spPr>
        <p:txBody>
          <a:bodyPr>
            <a:spAutoFit/>
          </a:bodyPr>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pPr>
              <a:lnSpc>
                <a:spcPct val="80000"/>
              </a:lnSpc>
            </a:pPr>
            <a:r>
              <a:rPr lang="en-US" altLang="it-IT" sz="3200" b="1" smtClean="0">
                <a:solidFill>
                  <a:srgbClr val="320000"/>
                </a:solidFill>
                <a:latin typeface="Century Schoolbook" pitchFamily="18" charset="0"/>
              </a:rPr>
              <a:t>Turkevich Method (1951)</a:t>
            </a:r>
          </a:p>
          <a:p>
            <a:pPr>
              <a:lnSpc>
                <a:spcPct val="80000"/>
              </a:lnSpc>
            </a:pPr>
            <a:r>
              <a:rPr lang="en-US" altLang="it-IT" sz="1400" smtClean="0">
                <a:solidFill>
                  <a:prstClr val="white"/>
                </a:solidFill>
                <a:latin typeface="Century Schoolbook" pitchFamily="18" charset="0"/>
              </a:rPr>
              <a:t>	Turkevich, J.; Stevenson, P. C.; Hillier, J. Nucleation and Growth Process in the Synthesis of Colloidal Gold. </a:t>
            </a:r>
            <a:r>
              <a:rPr lang="en-US" altLang="it-IT" sz="1400" i="1" smtClean="0">
                <a:solidFill>
                  <a:prstClr val="white"/>
                </a:solidFill>
                <a:latin typeface="Century Schoolbook" pitchFamily="18" charset="0"/>
              </a:rPr>
              <a:t>Discuss. Faraday Soc. </a:t>
            </a:r>
            <a:r>
              <a:rPr lang="en-US" altLang="it-IT" sz="1400" b="1" smtClean="0">
                <a:solidFill>
                  <a:prstClr val="white"/>
                </a:solidFill>
                <a:latin typeface="Century Schoolbook" pitchFamily="18" charset="0"/>
              </a:rPr>
              <a:t>1951, </a:t>
            </a:r>
            <a:r>
              <a:rPr lang="en-US" altLang="it-IT" sz="1400" smtClean="0">
                <a:solidFill>
                  <a:prstClr val="white"/>
                </a:solidFill>
                <a:latin typeface="Century Schoolbook" pitchFamily="18" charset="0"/>
              </a:rPr>
              <a:t>11, 55-75.</a:t>
            </a:r>
          </a:p>
          <a:p>
            <a:pPr>
              <a:lnSpc>
                <a:spcPct val="80000"/>
              </a:lnSpc>
              <a:buFontTx/>
              <a:buAutoNum type="arabicPeriod"/>
            </a:pPr>
            <a:endParaRPr lang="en-US" altLang="it-IT" sz="3200" smtClean="0">
              <a:solidFill>
                <a:prstClr val="white"/>
              </a:solidFill>
              <a:latin typeface="Century Schoolbook" pitchFamily="18" charset="0"/>
            </a:endParaRPr>
          </a:p>
          <a:p>
            <a:pPr>
              <a:lnSpc>
                <a:spcPct val="80000"/>
              </a:lnSpc>
            </a:pPr>
            <a:r>
              <a:rPr lang="en-US" altLang="it-IT" sz="3200" b="1" i="1" smtClean="0">
                <a:solidFill>
                  <a:srgbClr val="410082"/>
                </a:solidFill>
                <a:latin typeface="Century Schoolbook" pitchFamily="18" charset="0"/>
              </a:rPr>
              <a:t>Reduction of Gold ion by citrate ions</a:t>
            </a:r>
            <a:endParaRPr lang="en-US" altLang="it-IT" sz="3200" smtClean="0">
              <a:solidFill>
                <a:prstClr val="white"/>
              </a:solidFill>
              <a:latin typeface="Century Schoolbook" pitchFamily="18" charset="0"/>
            </a:endParaRPr>
          </a:p>
        </p:txBody>
      </p:sp>
      <p:pic>
        <p:nvPicPr>
          <p:cNvPr id="2918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141663"/>
            <a:ext cx="11811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9" name="Rectangle 7"/>
          <p:cNvSpPr>
            <a:spLocks noChangeArrowheads="1"/>
          </p:cNvSpPr>
          <p:nvPr/>
        </p:nvSpPr>
        <p:spPr bwMode="auto">
          <a:xfrm>
            <a:off x="2555875" y="3284538"/>
            <a:ext cx="4365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r>
              <a:rPr lang="en-US" altLang="it-IT" sz="4000" smtClean="0">
                <a:solidFill>
                  <a:prstClr val="black"/>
                </a:solidFill>
                <a:latin typeface="Calibri" pitchFamily="34" charset="0"/>
              </a:rPr>
              <a:t>+</a:t>
            </a:r>
            <a:endParaRPr lang="en-US" altLang="it-IT" sz="4000" smtClean="0">
              <a:solidFill>
                <a:prstClr val="black"/>
              </a:solidFill>
              <a:latin typeface="Arial" pitchFamily="34" charset="0"/>
            </a:endParaRPr>
          </a:p>
        </p:txBody>
      </p:sp>
      <p:pic>
        <p:nvPicPr>
          <p:cNvPr id="29185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3213100"/>
            <a:ext cx="20859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5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3284538"/>
            <a:ext cx="213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53" name="Line 13"/>
          <p:cNvSpPr>
            <a:spLocks noChangeShapeType="1"/>
          </p:cNvSpPr>
          <p:nvPr/>
        </p:nvSpPr>
        <p:spPr bwMode="auto">
          <a:xfrm>
            <a:off x="5435600" y="3716338"/>
            <a:ext cx="720725" cy="0"/>
          </a:xfrm>
          <a:prstGeom prst="line">
            <a:avLst/>
          </a:prstGeom>
          <a:noFill/>
          <a:ln w="38100">
            <a:solidFill>
              <a:schemeClr val="bg1"/>
            </a:solidFill>
            <a:round/>
            <a:headEnd/>
            <a:tailEnd type="triangle" w="med" len="med"/>
          </a:ln>
          <a:effectLst>
            <a:prstShdw prst="shdw15">
              <a:schemeClr val="bg2">
                <a:alpha val="50000"/>
              </a:schemeClr>
            </a:prstShdw>
          </a:effectLst>
          <a:extLst>
            <a:ext uri="{909E8E84-426E-40DD-AFC4-6F175D3DCCD1}">
              <a14:hiddenFill xmlns:a14="http://schemas.microsoft.com/office/drawing/2010/main">
                <a:noFill/>
              </a14:hiddenFill>
            </a:ext>
          </a:extLst>
        </p:spPr>
        <p:txBody>
          <a:bodyPr/>
          <a:lstStyle/>
          <a:p>
            <a:endParaRPr lang="it-IT" sz="1800" baseline="30000" smtClean="0">
              <a:solidFill>
                <a:prstClr val="white"/>
              </a:solidFill>
              <a:latin typeface="Book Antiqua" pitchFamily="18" charset="0"/>
            </a:endParaRPr>
          </a:p>
        </p:txBody>
      </p:sp>
      <p:pic>
        <p:nvPicPr>
          <p:cNvPr id="291877" name="Picture 37" descr="DSCN0482"/>
          <p:cNvPicPr>
            <a:picLocks noChangeAspect="1" noChangeArrowheads="1"/>
          </p:cNvPicPr>
          <p:nvPr/>
        </p:nvPicPr>
        <p:blipFill>
          <a:blip r:embed="rId7">
            <a:extLst>
              <a:ext uri="{28A0092B-C50C-407E-A947-70E740481C1C}">
                <a14:useLocalDpi xmlns:a14="http://schemas.microsoft.com/office/drawing/2010/main" val="0"/>
              </a:ext>
            </a:extLst>
          </a:blip>
          <a:srcRect l="30775" r="26918" b="20564"/>
          <a:stretch>
            <a:fillRect/>
          </a:stretch>
        </p:blipFill>
        <p:spPr bwMode="auto">
          <a:xfrm>
            <a:off x="684213" y="4590256"/>
            <a:ext cx="1360487" cy="19161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91878" name="Object 38"/>
          <p:cNvGraphicFramePr>
            <a:graphicFrameLocks noChangeAspect="1"/>
          </p:cNvGraphicFramePr>
          <p:nvPr>
            <p:extLst>
              <p:ext uri="{D42A27DB-BD31-4B8C-83A1-F6EECF244321}">
                <p14:modId xmlns:p14="http://schemas.microsoft.com/office/powerpoint/2010/main" val="3025999981"/>
              </p:ext>
            </p:extLst>
          </p:nvPr>
        </p:nvGraphicFramePr>
        <p:xfrm>
          <a:off x="6410564" y="4868863"/>
          <a:ext cx="2520528" cy="1782513"/>
        </p:xfrm>
        <a:graphic>
          <a:graphicData uri="http://schemas.openxmlformats.org/presentationml/2006/ole">
            <mc:AlternateContent xmlns:mc="http://schemas.openxmlformats.org/markup-compatibility/2006">
              <mc:Choice xmlns:v="urn:schemas-microsoft-com:vml" Requires="v">
                <p:oleObj spid="_x0000_s151566" name="Graph" r:id="rId8" imgW="3844800" imgH="2901600" progId="Origin50.Graph">
                  <p:embed/>
                </p:oleObj>
              </mc:Choice>
              <mc:Fallback>
                <p:oleObj name="Graph" r:id="rId8" imgW="3844800" imgH="290160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l="3363" t="8189" r="5606" b="-6723"/>
                      <a:stretch>
                        <a:fillRect/>
                      </a:stretch>
                    </p:blipFill>
                    <p:spPr bwMode="auto">
                      <a:xfrm>
                        <a:off x="6410564" y="4868863"/>
                        <a:ext cx="2520528" cy="1782513"/>
                      </a:xfrm>
                      <a:prstGeom prst="rect">
                        <a:avLst/>
                      </a:prstGeom>
                      <a:noFill/>
                      <a:ln>
                        <a:noFill/>
                      </a:ln>
                    </p:spPr>
                  </p:pic>
                </p:oleObj>
              </mc:Fallback>
            </mc:AlternateContent>
          </a:graphicData>
        </a:graphic>
      </p:graphicFrame>
      <p:sp>
        <p:nvSpPr>
          <p:cNvPr id="291879" name="Line 39"/>
          <p:cNvSpPr>
            <a:spLocks noChangeShapeType="1"/>
          </p:cNvSpPr>
          <p:nvPr/>
        </p:nvSpPr>
        <p:spPr bwMode="auto">
          <a:xfrm>
            <a:off x="2700338" y="5589588"/>
            <a:ext cx="1800225" cy="0"/>
          </a:xfrm>
          <a:prstGeom prst="line">
            <a:avLst/>
          </a:prstGeom>
          <a:noFill/>
          <a:ln w="76200">
            <a:solidFill>
              <a:srgbClr val="FF0000"/>
            </a:solidFill>
            <a:round/>
            <a:headEnd/>
            <a:tailEnd type="triangle" w="med" len="med"/>
          </a:ln>
          <a:effectLst>
            <a:prstShdw prst="shdw15">
              <a:schemeClr val="bg2">
                <a:alpha val="50000"/>
              </a:schemeClr>
            </a:prstShdw>
          </a:effectLst>
          <a:extLst>
            <a:ext uri="{909E8E84-426E-40DD-AFC4-6F175D3DCCD1}">
              <a14:hiddenFill xmlns:a14="http://schemas.microsoft.com/office/drawing/2010/main">
                <a:noFill/>
              </a14:hiddenFill>
            </a:ext>
          </a:extLst>
        </p:spPr>
        <p:txBody>
          <a:bodyPr/>
          <a:lstStyle/>
          <a:p>
            <a:endParaRPr lang="it-IT" sz="1800" baseline="30000" smtClean="0">
              <a:solidFill>
                <a:prstClr val="white"/>
              </a:solidFill>
              <a:latin typeface="Book Antiqua" pitchFamily="18" charset="0"/>
            </a:endParaRPr>
          </a:p>
        </p:txBody>
      </p:sp>
      <p:sp>
        <p:nvSpPr>
          <p:cNvPr id="291880" name="Text Box 40"/>
          <p:cNvSpPr txBox="1">
            <a:spLocks noChangeArrowheads="1"/>
          </p:cNvSpPr>
          <p:nvPr/>
        </p:nvSpPr>
        <p:spPr bwMode="auto">
          <a:xfrm>
            <a:off x="7235825" y="5548313"/>
            <a:ext cx="1722438" cy="366712"/>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altLang="it-IT" sz="1800" smtClean="0">
                <a:solidFill>
                  <a:prstClr val="white"/>
                </a:solidFill>
                <a:latin typeface="Book Antiqua" pitchFamily="18" charset="0"/>
              </a:rPr>
              <a:t>LSPR = 520 nm</a:t>
            </a:r>
          </a:p>
        </p:txBody>
      </p:sp>
      <p:sp>
        <p:nvSpPr>
          <p:cNvPr id="291881" name="Rectangle 41"/>
          <p:cNvSpPr>
            <a:spLocks noChangeArrowheads="1"/>
          </p:cNvSpPr>
          <p:nvPr/>
        </p:nvSpPr>
        <p:spPr bwMode="auto">
          <a:xfrm>
            <a:off x="3916363" y="3292475"/>
            <a:ext cx="1311275" cy="274638"/>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r>
              <a:rPr lang="en-GB" altLang="it-IT" sz="1800" baseline="30000" smtClean="0">
                <a:solidFill>
                  <a:prstClr val="white"/>
                </a:solidFill>
                <a:latin typeface="Book Antiqua" pitchFamily="18" charset="0"/>
              </a:rPr>
              <a:t>chloroauric acid </a:t>
            </a:r>
          </a:p>
        </p:txBody>
      </p:sp>
      <p:sp>
        <p:nvSpPr>
          <p:cNvPr id="291882" name="Rectangle 42"/>
          <p:cNvSpPr>
            <a:spLocks noChangeArrowheads="1"/>
          </p:cNvSpPr>
          <p:nvPr/>
        </p:nvSpPr>
        <p:spPr bwMode="auto">
          <a:xfrm>
            <a:off x="3916363" y="3292475"/>
            <a:ext cx="1311275" cy="274638"/>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r>
              <a:rPr lang="en-GB" altLang="it-IT" sz="1800" baseline="30000" smtClean="0">
                <a:solidFill>
                  <a:prstClr val="white"/>
                </a:solidFill>
                <a:latin typeface="Book Antiqua" pitchFamily="18" charset="0"/>
              </a:rPr>
              <a:t>chloroauric acid </a:t>
            </a:r>
          </a:p>
        </p:txBody>
      </p:sp>
      <p:sp>
        <p:nvSpPr>
          <p:cNvPr id="291883" name="Text Box 43"/>
          <p:cNvSpPr txBox="1">
            <a:spLocks noChangeArrowheads="1"/>
          </p:cNvSpPr>
          <p:nvPr/>
        </p:nvSpPr>
        <p:spPr bwMode="auto">
          <a:xfrm>
            <a:off x="684213" y="3860800"/>
            <a:ext cx="1511300" cy="58896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sy="-100000" kx="3284103" algn="bl" rotWithShape="0">
                    <a:schemeClr val="bg2">
                      <a:alpha val="50000"/>
                    </a:schemeClr>
                  </a:outerShdw>
                </a:effectLst>
              </a14:hiddenEffects>
            </a:ext>
          </a:extLst>
        </p:spPr>
        <p:txBody>
          <a:bodyPr>
            <a:spAutoFit/>
          </a:bodyPr>
          <a:lstStyle/>
          <a:p>
            <a:pPr>
              <a:spcBef>
                <a:spcPct val="50000"/>
              </a:spcBef>
            </a:pPr>
            <a:endParaRPr lang="en-GB" altLang="it-IT" sz="2000" baseline="30000" smtClean="0">
              <a:solidFill>
                <a:prstClr val="black"/>
              </a:solidFill>
              <a:latin typeface="Book Antiqua" pitchFamily="18" charset="0"/>
            </a:endParaRPr>
          </a:p>
          <a:p>
            <a:pPr>
              <a:spcBef>
                <a:spcPct val="50000"/>
              </a:spcBef>
            </a:pPr>
            <a:r>
              <a:rPr lang="en-GB" altLang="it-IT" sz="2000" baseline="30000" smtClean="0">
                <a:solidFill>
                  <a:prstClr val="black"/>
                </a:solidFill>
                <a:latin typeface="Book Antiqua" pitchFamily="18" charset="0"/>
              </a:rPr>
              <a:t>chloroauric acid </a:t>
            </a:r>
            <a:endParaRPr lang="it-IT" altLang="it-IT" sz="2000" baseline="30000" smtClean="0">
              <a:solidFill>
                <a:prstClr val="black"/>
              </a:solidFill>
              <a:latin typeface="Book Antiqua" pitchFamily="18" charset="0"/>
            </a:endParaRPr>
          </a:p>
        </p:txBody>
      </p:sp>
    </p:spTree>
    <p:extLst>
      <p:ext uri="{BB962C8B-B14F-4D97-AF65-F5344CB8AC3E}">
        <p14:creationId xmlns:p14="http://schemas.microsoft.com/office/powerpoint/2010/main" val="6733424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2"/>
          <p:cNvSpPr>
            <a:spLocks noGrp="1"/>
          </p:cNvSpPr>
          <p:nvPr>
            <p:ph type="sldNum" sz="quarter" idx="4294967295"/>
          </p:nvPr>
        </p:nvSpPr>
        <p:spPr>
          <a:xfrm>
            <a:off x="8382000" y="6416675"/>
            <a:ext cx="762000" cy="365125"/>
          </a:xfrm>
          <a:prstGeom prst="rect">
            <a:avLst/>
          </a:prstGeom>
        </p:spPr>
        <p:txBody>
          <a:bodyPr/>
          <a:lstStyle/>
          <a:p>
            <a:pPr>
              <a:defRPr/>
            </a:pPr>
            <a:fld id="{19DB92B3-09A3-4247-AF22-12DA4BF1389E}" type="slidenum">
              <a:rPr lang="en-US">
                <a:solidFill>
                  <a:prstClr val="white">
                    <a:shade val="50000"/>
                  </a:prstClr>
                </a:solidFill>
              </a:rPr>
              <a:pPr>
                <a:defRPr/>
              </a:pPr>
              <a:t>47</a:t>
            </a:fld>
            <a:endParaRPr lang="en-US">
              <a:solidFill>
                <a:prstClr val="white">
                  <a:shade val="50000"/>
                </a:prstClr>
              </a:solidFill>
            </a:endParaRPr>
          </a:p>
        </p:txBody>
      </p:sp>
      <p:pic>
        <p:nvPicPr>
          <p:cNvPr id="6" name="Picture 5" descr="Silica.jpg"/>
          <p:cNvPicPr>
            <a:picLocks noChangeAspect="1"/>
          </p:cNvPicPr>
          <p:nvPr/>
        </p:nvPicPr>
        <p:blipFill>
          <a:blip r:embed="rId3" cstate="print"/>
          <a:srcRect r="18088"/>
          <a:stretch>
            <a:fillRect/>
          </a:stretch>
        </p:blipFill>
        <p:spPr>
          <a:xfrm flipH="1" flipV="1">
            <a:off x="114268" y="7913"/>
            <a:ext cx="1214446" cy="928694"/>
          </a:xfrm>
          <a:prstGeom prst="ellipse">
            <a:avLst/>
          </a:prstGeom>
          <a:ln>
            <a:noFill/>
          </a:ln>
          <a:effectLst>
            <a:softEdge rad="112500"/>
          </a:effectLst>
        </p:spPr>
      </p:pic>
      <p:sp>
        <p:nvSpPr>
          <p:cNvPr id="263180" name="Rectangle 12"/>
          <p:cNvSpPr>
            <a:spLocks noChangeArrowheads="1"/>
          </p:cNvSpPr>
          <p:nvPr/>
        </p:nvSpPr>
        <p:spPr bwMode="auto">
          <a:xfrm>
            <a:off x="684213" y="44450"/>
            <a:ext cx="705643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100" b="1">
                <a:solidFill>
                  <a:schemeClr val="tx1"/>
                </a:solidFill>
                <a:latin typeface="Lucida Sans" pitchFamily="34" charset="0"/>
              </a:defRPr>
            </a:lvl1pPr>
            <a:lvl2pPr algn="ctr">
              <a:defRPr sz="4100" b="1">
                <a:solidFill>
                  <a:schemeClr val="tx1"/>
                </a:solidFill>
                <a:latin typeface="Lucida Sans" pitchFamily="34" charset="0"/>
              </a:defRPr>
            </a:lvl2pPr>
            <a:lvl3pPr algn="ctr">
              <a:defRPr sz="4100" b="1">
                <a:solidFill>
                  <a:schemeClr val="tx1"/>
                </a:solidFill>
                <a:latin typeface="Lucida Sans" pitchFamily="34" charset="0"/>
              </a:defRPr>
            </a:lvl3pPr>
            <a:lvl4pPr algn="ctr">
              <a:defRPr sz="4100" b="1">
                <a:solidFill>
                  <a:schemeClr val="tx1"/>
                </a:solidFill>
                <a:latin typeface="Lucida Sans" pitchFamily="34" charset="0"/>
              </a:defRPr>
            </a:lvl4pPr>
            <a:lvl5pPr algn="ctr">
              <a:defRPr sz="4100" b="1">
                <a:solidFill>
                  <a:schemeClr val="tx1"/>
                </a:solidFill>
                <a:latin typeface="Lucida Sans" pitchFamily="34" charset="0"/>
              </a:defRPr>
            </a:lvl5pPr>
            <a:lvl6pPr marL="457200" algn="ctr" fontAlgn="base">
              <a:spcBef>
                <a:spcPct val="0"/>
              </a:spcBef>
              <a:spcAft>
                <a:spcPct val="0"/>
              </a:spcAft>
              <a:defRPr sz="4100" b="1">
                <a:solidFill>
                  <a:schemeClr val="tx1"/>
                </a:solidFill>
                <a:latin typeface="Lucida Sans" pitchFamily="34" charset="0"/>
              </a:defRPr>
            </a:lvl6pPr>
            <a:lvl7pPr marL="914400" algn="ctr" fontAlgn="base">
              <a:spcBef>
                <a:spcPct val="0"/>
              </a:spcBef>
              <a:spcAft>
                <a:spcPct val="0"/>
              </a:spcAft>
              <a:defRPr sz="4100" b="1">
                <a:solidFill>
                  <a:schemeClr val="tx1"/>
                </a:solidFill>
                <a:latin typeface="Lucida Sans" pitchFamily="34" charset="0"/>
              </a:defRPr>
            </a:lvl7pPr>
            <a:lvl8pPr marL="1371600" algn="ctr" fontAlgn="base">
              <a:spcBef>
                <a:spcPct val="0"/>
              </a:spcBef>
              <a:spcAft>
                <a:spcPct val="0"/>
              </a:spcAft>
              <a:defRPr sz="4100" b="1">
                <a:solidFill>
                  <a:schemeClr val="tx1"/>
                </a:solidFill>
                <a:latin typeface="Lucida Sans" pitchFamily="34" charset="0"/>
              </a:defRPr>
            </a:lvl8pPr>
            <a:lvl9pPr marL="1828800" algn="ctr" fontAlgn="base">
              <a:spcBef>
                <a:spcPct val="0"/>
              </a:spcBef>
              <a:spcAft>
                <a:spcPct val="0"/>
              </a:spcAft>
              <a:defRPr sz="4100" b="1">
                <a:solidFill>
                  <a:schemeClr val="tx1"/>
                </a:solidFill>
                <a:latin typeface="Lucida Sans" pitchFamily="34" charset="0"/>
              </a:defRPr>
            </a:lvl9pPr>
          </a:lstStyle>
          <a:p>
            <a:pPr algn="r"/>
            <a:r>
              <a:rPr lang="en-BZ" altLang="it-IT" sz="2900" b="0" i="1" smtClean="0">
                <a:solidFill>
                  <a:srgbClr val="FF3300"/>
                </a:solidFill>
              </a:rPr>
              <a:t>Structural Properties</a:t>
            </a:r>
          </a:p>
        </p:txBody>
      </p:sp>
      <p:sp>
        <p:nvSpPr>
          <p:cNvPr id="263181" name="Rectangle 13"/>
          <p:cNvSpPr>
            <a:spLocks noChangeArrowheads="1"/>
          </p:cNvSpPr>
          <p:nvPr/>
        </p:nvSpPr>
        <p:spPr bwMode="auto">
          <a:xfrm>
            <a:off x="539750" y="836613"/>
            <a:ext cx="7475538" cy="396875"/>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r>
              <a:rPr lang="en-GB" altLang="it-IT" sz="2000" b="1" i="1" smtClean="0">
                <a:solidFill>
                  <a:srgbClr val="0033CC"/>
                </a:solidFill>
                <a:effectLst>
                  <a:outerShdw blurRad="38100" dist="38100" dir="2700000" algn="tl">
                    <a:srgbClr val="000000"/>
                  </a:outerShdw>
                </a:effectLst>
                <a:latin typeface="Book Antiqua" pitchFamily="18" charset="0"/>
              </a:rPr>
              <a:t>Inverse </a:t>
            </a:r>
            <a:r>
              <a:rPr lang="en-US" altLang="it-IT" sz="2000" b="1" i="1" smtClean="0">
                <a:solidFill>
                  <a:srgbClr val="0033CC"/>
                </a:solidFill>
                <a:effectLst>
                  <a:outerShdw blurRad="38100" dist="38100" dir="2700000" algn="tl">
                    <a:srgbClr val="000000"/>
                  </a:outerShdw>
                </a:effectLst>
                <a:latin typeface="Book Antiqua" pitchFamily="18" charset="0"/>
              </a:rPr>
              <a:t>ordered structure is still present after immersion process</a:t>
            </a:r>
            <a:r>
              <a:rPr lang="it-IT" altLang="it-IT" sz="2000" b="1" i="1" smtClean="0">
                <a:solidFill>
                  <a:srgbClr val="0033CC"/>
                </a:solidFill>
                <a:effectLst>
                  <a:outerShdw blurRad="38100" dist="38100" dir="2700000" algn="tl">
                    <a:srgbClr val="000000"/>
                  </a:outerShdw>
                </a:effectLst>
                <a:latin typeface="Book Antiqua" pitchFamily="18" charset="0"/>
              </a:rPr>
              <a:t> </a:t>
            </a:r>
          </a:p>
        </p:txBody>
      </p:sp>
      <p:pic>
        <p:nvPicPr>
          <p:cNvPr id="263182" name="Picture 14" descr="S6"/>
          <p:cNvPicPr>
            <a:picLocks noChangeAspect="1" noChangeArrowheads="1"/>
          </p:cNvPicPr>
          <p:nvPr/>
        </p:nvPicPr>
        <p:blipFill>
          <a:blip r:embed="rId4" cstate="print">
            <a:extLst>
              <a:ext uri="{28A0092B-C50C-407E-A947-70E740481C1C}">
                <a14:useLocalDpi xmlns:a14="http://schemas.microsoft.com/office/drawing/2010/main" val="0"/>
              </a:ext>
            </a:extLst>
          </a:blip>
          <a:srcRect t="3047" r="10493"/>
          <a:stretch>
            <a:fillRect/>
          </a:stretch>
        </p:blipFill>
        <p:spPr bwMode="auto">
          <a:xfrm>
            <a:off x="684213" y="2673350"/>
            <a:ext cx="417512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83" name="Rectangle 15"/>
          <p:cNvSpPr>
            <a:spLocks noChangeArrowheads="1"/>
          </p:cNvSpPr>
          <p:nvPr/>
        </p:nvSpPr>
        <p:spPr bwMode="auto">
          <a:xfrm>
            <a:off x="971550" y="1557338"/>
            <a:ext cx="3765550" cy="1006475"/>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r>
              <a:rPr lang="en-US" altLang="it-IT" sz="1800" b="1" i="1" dirty="0" smtClean="0">
                <a:solidFill>
                  <a:srgbClr val="FF0000"/>
                </a:solidFill>
                <a:latin typeface="Arial" pitchFamily="34" charset="0"/>
              </a:rPr>
              <a:t>hollow regions of the air spheres</a:t>
            </a:r>
          </a:p>
          <a:p>
            <a:endParaRPr lang="en-US" altLang="it-IT" sz="1800" b="1" i="1" dirty="0" smtClean="0">
              <a:solidFill>
                <a:srgbClr val="FF0000"/>
              </a:solidFill>
              <a:latin typeface="Arial" pitchFamily="34" charset="0"/>
            </a:endParaRPr>
          </a:p>
          <a:p>
            <a:r>
              <a:rPr lang="en-US" altLang="it-IT" sz="1200" dirty="0" smtClean="0">
                <a:solidFill>
                  <a:prstClr val="white"/>
                </a:solidFill>
                <a:latin typeface="Arial" pitchFamily="34" charset="0"/>
              </a:rPr>
              <a:t> (well ordered in a triangular lattice corresponding</a:t>
            </a:r>
          </a:p>
          <a:p>
            <a:r>
              <a:rPr lang="en-US" altLang="it-IT" sz="1200" dirty="0" smtClean="0">
                <a:solidFill>
                  <a:prstClr val="white"/>
                </a:solidFill>
                <a:latin typeface="Arial" pitchFamily="34" charset="0"/>
              </a:rPr>
              <a:t> to the (111) planes of a </a:t>
            </a:r>
            <a:r>
              <a:rPr lang="en-US" altLang="it-IT" sz="1200" dirty="0" err="1" smtClean="0">
                <a:solidFill>
                  <a:prstClr val="white"/>
                </a:solidFill>
                <a:latin typeface="Arial" pitchFamily="34" charset="0"/>
              </a:rPr>
              <a:t>fcc</a:t>
            </a:r>
            <a:r>
              <a:rPr lang="en-US" altLang="it-IT" sz="1200" dirty="0" smtClean="0">
                <a:solidFill>
                  <a:prstClr val="white"/>
                </a:solidFill>
                <a:latin typeface="Arial" pitchFamily="34" charset="0"/>
              </a:rPr>
              <a:t> crystalline structure)</a:t>
            </a:r>
            <a:r>
              <a:rPr lang="it-IT" altLang="it-IT" sz="1200" dirty="0" smtClean="0">
                <a:solidFill>
                  <a:prstClr val="white"/>
                </a:solidFill>
                <a:latin typeface="Arial" pitchFamily="34" charset="0"/>
              </a:rPr>
              <a:t> </a:t>
            </a:r>
          </a:p>
        </p:txBody>
      </p:sp>
      <p:sp>
        <p:nvSpPr>
          <p:cNvPr id="263184" name="Rectangle 16"/>
          <p:cNvSpPr>
            <a:spLocks noChangeArrowheads="1"/>
          </p:cNvSpPr>
          <p:nvPr/>
        </p:nvSpPr>
        <p:spPr bwMode="auto">
          <a:xfrm>
            <a:off x="5580063" y="1557338"/>
            <a:ext cx="2012950" cy="366712"/>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r>
              <a:rPr lang="en-US" altLang="it-IT" sz="1800" b="1" smtClean="0">
                <a:solidFill>
                  <a:srgbClr val="FF0000"/>
                </a:solidFill>
                <a:latin typeface="Arial" pitchFamily="34" charset="0"/>
              </a:rPr>
              <a:t>inner dark holes</a:t>
            </a:r>
            <a:r>
              <a:rPr lang="it-IT" altLang="it-IT" sz="1800" b="1" smtClean="0">
                <a:solidFill>
                  <a:srgbClr val="FF0000"/>
                </a:solidFill>
                <a:latin typeface="Arial" pitchFamily="34" charset="0"/>
              </a:rPr>
              <a:t> </a:t>
            </a:r>
          </a:p>
        </p:txBody>
      </p:sp>
      <p:sp>
        <p:nvSpPr>
          <p:cNvPr id="263185" name="Rectangle 17"/>
          <p:cNvSpPr>
            <a:spLocks noChangeArrowheads="1"/>
          </p:cNvSpPr>
          <p:nvPr/>
        </p:nvSpPr>
        <p:spPr bwMode="auto">
          <a:xfrm>
            <a:off x="4932363" y="1989138"/>
            <a:ext cx="3443287" cy="457200"/>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r>
              <a:rPr lang="en-US" altLang="it-IT" sz="1800" baseline="30000" smtClean="0">
                <a:solidFill>
                  <a:prstClr val="white"/>
                </a:solidFill>
                <a:latin typeface="Arial" pitchFamily="34" charset="0"/>
              </a:rPr>
              <a:t>(representing the point of contact between each </a:t>
            </a:r>
          </a:p>
          <a:p>
            <a:r>
              <a:rPr lang="en-US" altLang="it-IT" sz="1800" baseline="30000" smtClean="0">
                <a:solidFill>
                  <a:prstClr val="white"/>
                </a:solidFill>
                <a:latin typeface="Arial" pitchFamily="34" charset="0"/>
              </a:rPr>
              <a:t>templating sphere and its 12 nearest neighbors)</a:t>
            </a:r>
            <a:r>
              <a:rPr lang="it-IT" altLang="it-IT" sz="1800" baseline="30000" smtClean="0">
                <a:solidFill>
                  <a:prstClr val="white"/>
                </a:solidFill>
                <a:latin typeface="Arial" pitchFamily="34" charset="0"/>
              </a:rPr>
              <a:t> </a:t>
            </a:r>
          </a:p>
        </p:txBody>
      </p:sp>
      <p:sp>
        <p:nvSpPr>
          <p:cNvPr id="263186" name="Text Box 18"/>
          <p:cNvSpPr txBox="1">
            <a:spLocks noChangeArrowheads="1"/>
          </p:cNvSpPr>
          <p:nvPr/>
        </p:nvSpPr>
        <p:spPr bwMode="auto">
          <a:xfrm>
            <a:off x="468313" y="5805488"/>
            <a:ext cx="3024187" cy="366712"/>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it-IT" altLang="it-IT" sz="1800" b="1" i="1" smtClean="0">
                <a:solidFill>
                  <a:prstClr val="black"/>
                </a:solidFill>
                <a:latin typeface="Book Antiqua" pitchFamily="18" charset="0"/>
              </a:rPr>
              <a:t>After 2 h immersion time</a:t>
            </a:r>
          </a:p>
        </p:txBody>
      </p:sp>
      <p:sp>
        <p:nvSpPr>
          <p:cNvPr id="263187" name="AutoShape 19"/>
          <p:cNvSpPr>
            <a:spLocks noChangeArrowheads="1"/>
          </p:cNvSpPr>
          <p:nvPr/>
        </p:nvSpPr>
        <p:spPr bwMode="auto">
          <a:xfrm>
            <a:off x="395288" y="1628775"/>
            <a:ext cx="287337" cy="1008063"/>
          </a:xfrm>
          <a:prstGeom prst="curvedRightArrow">
            <a:avLst>
              <a:gd name="adj1" fmla="val 70166"/>
              <a:gd name="adj2" fmla="val 140332"/>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sy="-100000" kx="3284103" algn="bl" rotWithShape="0">
                    <a:schemeClr val="bg2">
                      <a:alpha val="50000"/>
                    </a:schemeClr>
                  </a:outerShdw>
                </a:effectLst>
              </a14:hiddenEffects>
            </a:ext>
          </a:extLst>
        </p:spPr>
        <p:txBody>
          <a:bodyPr wrap="none" anchor="ctr"/>
          <a:lstStyle/>
          <a:p>
            <a:endParaRPr lang="it-IT" sz="1800" baseline="30000" smtClean="0">
              <a:solidFill>
                <a:prstClr val="white"/>
              </a:solidFill>
              <a:latin typeface="Book Antiqua" pitchFamily="18" charset="0"/>
            </a:endParaRPr>
          </a:p>
        </p:txBody>
      </p:sp>
      <p:sp>
        <p:nvSpPr>
          <p:cNvPr id="263188" name="AutoShape 20"/>
          <p:cNvSpPr>
            <a:spLocks noChangeArrowheads="1"/>
          </p:cNvSpPr>
          <p:nvPr/>
        </p:nvSpPr>
        <p:spPr bwMode="auto">
          <a:xfrm>
            <a:off x="395288" y="3716338"/>
            <a:ext cx="215900" cy="647700"/>
          </a:xfrm>
          <a:prstGeom prst="curvedRightArrow">
            <a:avLst>
              <a:gd name="adj1" fmla="val 60000"/>
              <a:gd name="adj2" fmla="val 120000"/>
              <a:gd name="adj3" fmla="val 33333"/>
            </a:avLst>
          </a:prstGeom>
          <a:solidFill>
            <a:schemeClr val="accent1"/>
          </a:solidFill>
          <a:ln w="9525">
            <a:solidFill>
              <a:schemeClr val="tx1"/>
            </a:solidFill>
            <a:miter lim="800000"/>
            <a:headEnd/>
            <a:tailEnd/>
          </a:ln>
          <a:effectLst>
            <a:prstShdw prst="shdw15">
              <a:schemeClr val="bg2">
                <a:alpha val="50000"/>
              </a:schemeClr>
            </a:prstShdw>
          </a:effectLst>
        </p:spPr>
        <p:txBody>
          <a:bodyPr wrap="none" anchor="ctr"/>
          <a:lstStyle/>
          <a:p>
            <a:endParaRPr lang="it-IT" sz="1800" baseline="30000" smtClean="0">
              <a:solidFill>
                <a:prstClr val="white"/>
              </a:solidFill>
              <a:latin typeface="Book Antiqua" pitchFamily="18" charset="0"/>
            </a:endParaRPr>
          </a:p>
        </p:txBody>
      </p:sp>
      <p:sp>
        <p:nvSpPr>
          <p:cNvPr id="263189" name="Rectangle 21"/>
          <p:cNvSpPr>
            <a:spLocks noChangeArrowheads="1"/>
          </p:cNvSpPr>
          <p:nvPr/>
        </p:nvSpPr>
        <p:spPr bwMode="auto">
          <a:xfrm>
            <a:off x="1367632" y="6083716"/>
            <a:ext cx="7129462" cy="366712"/>
          </a:xfrm>
          <a:prstGeom prst="rect">
            <a:avLst/>
          </a:prstGeom>
          <a:solidFill>
            <a:srgbClr val="FFFF00"/>
          </a:solidFill>
          <a:ln>
            <a:noFill/>
          </a:ln>
          <a:effectLst>
            <a:prstShdw prst="shdw15">
              <a:schemeClr val="bg2">
                <a:alpha val="50000"/>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lgn="ctr"/>
            <a:r>
              <a:rPr lang="en-US" altLang="it-IT" sz="1800" b="1" smtClean="0">
                <a:solidFill>
                  <a:srgbClr val="0033CC"/>
                </a:solidFill>
                <a:latin typeface="Book Antiqua" pitchFamily="18" charset="0"/>
              </a:rPr>
              <a:t>Au Nps are attached/immobilized  </a:t>
            </a:r>
            <a:r>
              <a:rPr lang="en-US" altLang="it-IT" sz="1400" i="1" smtClean="0">
                <a:solidFill>
                  <a:srgbClr val="0033CC"/>
                </a:solidFill>
                <a:latin typeface="Arial" pitchFamily="34" charset="0"/>
              </a:rPr>
              <a:t>on the network of the ISO system</a:t>
            </a:r>
            <a:r>
              <a:rPr lang="it-IT" altLang="it-IT" sz="1400" i="1" smtClean="0">
                <a:solidFill>
                  <a:srgbClr val="0033CC"/>
                </a:solidFill>
                <a:latin typeface="Arial" pitchFamily="34" charset="0"/>
              </a:rPr>
              <a:t> </a:t>
            </a:r>
          </a:p>
        </p:txBody>
      </p:sp>
      <p:pic>
        <p:nvPicPr>
          <p:cNvPr id="263190" name="Picture 22" descr="bazza2 188"/>
          <p:cNvPicPr>
            <a:picLocks noChangeAspect="1" noChangeArrowheads="1"/>
          </p:cNvPicPr>
          <p:nvPr/>
        </p:nvPicPr>
        <p:blipFill>
          <a:blip r:embed="rId5" cstate="print">
            <a:extLst>
              <a:ext uri="{28A0092B-C50C-407E-A947-70E740481C1C}">
                <a14:useLocalDpi xmlns:a14="http://schemas.microsoft.com/office/drawing/2010/main" val="0"/>
              </a:ext>
            </a:extLst>
          </a:blip>
          <a:srcRect l="14995" t="6247"/>
          <a:stretch>
            <a:fillRect/>
          </a:stretch>
        </p:blipFill>
        <p:spPr bwMode="auto">
          <a:xfrm>
            <a:off x="5219700" y="2636838"/>
            <a:ext cx="3598863" cy="3175000"/>
          </a:xfrm>
          <a:prstGeom prst="rect">
            <a:avLst/>
          </a:prstGeom>
          <a:noFill/>
          <a:extLst>
            <a:ext uri="{909E8E84-426E-40DD-AFC4-6F175D3DCCD1}">
              <a14:hiddenFill xmlns:a14="http://schemas.microsoft.com/office/drawing/2010/main">
                <a:solidFill>
                  <a:srgbClr val="FFFFFF"/>
                </a:solidFill>
              </a14:hiddenFill>
            </a:ext>
          </a:extLst>
        </p:spPr>
      </p:pic>
      <p:sp>
        <p:nvSpPr>
          <p:cNvPr id="263191" name="Text Box 23"/>
          <p:cNvSpPr txBox="1">
            <a:spLocks noChangeArrowheads="1"/>
          </p:cNvSpPr>
          <p:nvPr/>
        </p:nvSpPr>
        <p:spPr bwMode="auto">
          <a:xfrm>
            <a:off x="5651500" y="5876925"/>
            <a:ext cx="3024188" cy="366713"/>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it-IT" altLang="it-IT" sz="1800" b="1" i="1" smtClean="0">
                <a:solidFill>
                  <a:prstClr val="black"/>
                </a:solidFill>
                <a:latin typeface="Book Antiqua" pitchFamily="18" charset="0"/>
              </a:rPr>
              <a:t>After 10 h immersion time</a:t>
            </a:r>
          </a:p>
        </p:txBody>
      </p:sp>
    </p:spTree>
    <p:extLst>
      <p:ext uri="{BB962C8B-B14F-4D97-AF65-F5344CB8AC3E}">
        <p14:creationId xmlns:p14="http://schemas.microsoft.com/office/powerpoint/2010/main" val="38938314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22"/>
          <p:cNvSpPr>
            <a:spLocks noGrp="1"/>
          </p:cNvSpPr>
          <p:nvPr>
            <p:ph type="sldNum" sz="quarter" idx="4294967295"/>
          </p:nvPr>
        </p:nvSpPr>
        <p:spPr>
          <a:xfrm>
            <a:off x="8382000" y="6416675"/>
            <a:ext cx="762000" cy="365125"/>
          </a:xfrm>
          <a:prstGeom prst="rect">
            <a:avLst/>
          </a:prstGeom>
        </p:spPr>
        <p:txBody>
          <a:bodyPr/>
          <a:lstStyle/>
          <a:p>
            <a:pPr>
              <a:defRPr/>
            </a:pPr>
            <a:fld id="{7DDA16B4-7426-445C-9718-DC1E405DB3DD}" type="slidenum">
              <a:rPr lang="en-US">
                <a:solidFill>
                  <a:prstClr val="white">
                    <a:shade val="50000"/>
                  </a:prstClr>
                </a:solidFill>
              </a:rPr>
              <a:pPr>
                <a:defRPr/>
              </a:pPr>
              <a:t>48</a:t>
            </a:fld>
            <a:endParaRPr lang="en-US">
              <a:solidFill>
                <a:prstClr val="white">
                  <a:shade val="50000"/>
                </a:prstClr>
              </a:solidFill>
            </a:endParaRPr>
          </a:p>
        </p:txBody>
      </p:sp>
      <p:pic>
        <p:nvPicPr>
          <p:cNvPr id="6" name="Picture 5" descr="Silica.jpg"/>
          <p:cNvPicPr>
            <a:picLocks noChangeAspect="1"/>
          </p:cNvPicPr>
          <p:nvPr/>
        </p:nvPicPr>
        <p:blipFill>
          <a:blip r:embed="rId3" cstate="print"/>
          <a:srcRect r="18088"/>
          <a:stretch>
            <a:fillRect/>
          </a:stretch>
        </p:blipFill>
        <p:spPr>
          <a:xfrm flipH="1" flipV="1">
            <a:off x="114268" y="7913"/>
            <a:ext cx="1214446" cy="928694"/>
          </a:xfrm>
          <a:prstGeom prst="ellipse">
            <a:avLst/>
          </a:prstGeom>
          <a:ln>
            <a:noFill/>
          </a:ln>
          <a:effectLst>
            <a:softEdge rad="112500"/>
          </a:effectLst>
        </p:spPr>
      </p:pic>
      <p:sp>
        <p:nvSpPr>
          <p:cNvPr id="269324" name="Rectangle 12"/>
          <p:cNvSpPr>
            <a:spLocks noChangeArrowheads="1"/>
          </p:cNvSpPr>
          <p:nvPr/>
        </p:nvSpPr>
        <p:spPr bwMode="auto">
          <a:xfrm>
            <a:off x="684213" y="44450"/>
            <a:ext cx="705643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100" b="1">
                <a:solidFill>
                  <a:schemeClr val="tx1"/>
                </a:solidFill>
                <a:latin typeface="Lucida Sans" pitchFamily="34" charset="0"/>
              </a:defRPr>
            </a:lvl1pPr>
            <a:lvl2pPr algn="ctr">
              <a:defRPr sz="4100" b="1">
                <a:solidFill>
                  <a:schemeClr val="tx1"/>
                </a:solidFill>
                <a:latin typeface="Lucida Sans" pitchFamily="34" charset="0"/>
              </a:defRPr>
            </a:lvl2pPr>
            <a:lvl3pPr algn="ctr">
              <a:defRPr sz="4100" b="1">
                <a:solidFill>
                  <a:schemeClr val="tx1"/>
                </a:solidFill>
                <a:latin typeface="Lucida Sans" pitchFamily="34" charset="0"/>
              </a:defRPr>
            </a:lvl3pPr>
            <a:lvl4pPr algn="ctr">
              <a:defRPr sz="4100" b="1">
                <a:solidFill>
                  <a:schemeClr val="tx1"/>
                </a:solidFill>
                <a:latin typeface="Lucida Sans" pitchFamily="34" charset="0"/>
              </a:defRPr>
            </a:lvl4pPr>
            <a:lvl5pPr algn="ctr">
              <a:defRPr sz="4100" b="1">
                <a:solidFill>
                  <a:schemeClr val="tx1"/>
                </a:solidFill>
                <a:latin typeface="Lucida Sans" pitchFamily="34" charset="0"/>
              </a:defRPr>
            </a:lvl5pPr>
            <a:lvl6pPr marL="457200" algn="ctr" fontAlgn="base">
              <a:spcBef>
                <a:spcPct val="0"/>
              </a:spcBef>
              <a:spcAft>
                <a:spcPct val="0"/>
              </a:spcAft>
              <a:defRPr sz="4100" b="1">
                <a:solidFill>
                  <a:schemeClr val="tx1"/>
                </a:solidFill>
                <a:latin typeface="Lucida Sans" pitchFamily="34" charset="0"/>
              </a:defRPr>
            </a:lvl6pPr>
            <a:lvl7pPr marL="914400" algn="ctr" fontAlgn="base">
              <a:spcBef>
                <a:spcPct val="0"/>
              </a:spcBef>
              <a:spcAft>
                <a:spcPct val="0"/>
              </a:spcAft>
              <a:defRPr sz="4100" b="1">
                <a:solidFill>
                  <a:schemeClr val="tx1"/>
                </a:solidFill>
                <a:latin typeface="Lucida Sans" pitchFamily="34" charset="0"/>
              </a:defRPr>
            </a:lvl7pPr>
            <a:lvl8pPr marL="1371600" algn="ctr" fontAlgn="base">
              <a:spcBef>
                <a:spcPct val="0"/>
              </a:spcBef>
              <a:spcAft>
                <a:spcPct val="0"/>
              </a:spcAft>
              <a:defRPr sz="4100" b="1">
                <a:solidFill>
                  <a:schemeClr val="tx1"/>
                </a:solidFill>
                <a:latin typeface="Lucida Sans" pitchFamily="34" charset="0"/>
              </a:defRPr>
            </a:lvl8pPr>
            <a:lvl9pPr marL="1828800" algn="ctr" fontAlgn="base">
              <a:spcBef>
                <a:spcPct val="0"/>
              </a:spcBef>
              <a:spcAft>
                <a:spcPct val="0"/>
              </a:spcAft>
              <a:defRPr sz="4100" b="1">
                <a:solidFill>
                  <a:schemeClr val="tx1"/>
                </a:solidFill>
                <a:latin typeface="Lucida Sans" pitchFamily="34" charset="0"/>
              </a:defRPr>
            </a:lvl9pPr>
          </a:lstStyle>
          <a:p>
            <a:pPr algn="r"/>
            <a:r>
              <a:rPr lang="en-BZ" altLang="it-IT" sz="2900" b="0" i="1" smtClean="0">
                <a:solidFill>
                  <a:srgbClr val="FF3300"/>
                </a:solidFill>
              </a:rPr>
              <a:t>Raman Signal Enhancement </a:t>
            </a:r>
          </a:p>
        </p:txBody>
      </p:sp>
      <p:sp>
        <p:nvSpPr>
          <p:cNvPr id="269325" name="Rectangle 13"/>
          <p:cNvSpPr>
            <a:spLocks noChangeArrowheads="1"/>
          </p:cNvSpPr>
          <p:nvPr/>
        </p:nvSpPr>
        <p:spPr bwMode="auto">
          <a:xfrm>
            <a:off x="0" y="1628775"/>
            <a:ext cx="9144000" cy="0"/>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endParaRPr lang="it-IT" sz="1800" baseline="30000" smtClean="0">
              <a:solidFill>
                <a:prstClr val="white"/>
              </a:solidFill>
              <a:latin typeface="Book Antiqua" pitchFamily="18" charset="0"/>
            </a:endParaRPr>
          </a:p>
        </p:txBody>
      </p:sp>
      <p:sp>
        <p:nvSpPr>
          <p:cNvPr id="269326" name="Rectangle 14"/>
          <p:cNvSpPr>
            <a:spLocks noChangeArrowheads="1"/>
          </p:cNvSpPr>
          <p:nvPr/>
        </p:nvSpPr>
        <p:spPr bwMode="auto">
          <a:xfrm>
            <a:off x="755650" y="1989138"/>
            <a:ext cx="4362450" cy="366712"/>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altLang="it-IT" sz="1800" b="1" i="1" smtClean="0">
                <a:solidFill>
                  <a:srgbClr val="0033CC"/>
                </a:solidFill>
                <a:latin typeface="Arial" pitchFamily="34" charset="0"/>
              </a:rPr>
              <a:t>benzenethiol (BT) as a probe molecule</a:t>
            </a:r>
            <a:endParaRPr lang="it-IT" altLang="it-IT" sz="1800" b="1" i="1" smtClean="0">
              <a:solidFill>
                <a:srgbClr val="0033CC"/>
              </a:solidFill>
              <a:latin typeface="Arial" pitchFamily="34" charset="0"/>
            </a:endParaRPr>
          </a:p>
        </p:txBody>
      </p:sp>
      <p:sp>
        <p:nvSpPr>
          <p:cNvPr id="269327" name="Rectangle 15"/>
          <p:cNvSpPr>
            <a:spLocks noChangeArrowheads="1"/>
          </p:cNvSpPr>
          <p:nvPr/>
        </p:nvSpPr>
        <p:spPr bwMode="auto">
          <a:xfrm>
            <a:off x="5724525" y="1916113"/>
            <a:ext cx="1017588" cy="366712"/>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altLang="it-IT" sz="1800" b="1" i="1" smtClean="0">
                <a:solidFill>
                  <a:srgbClr val="FF0000"/>
                </a:solidFill>
                <a:latin typeface="Arial" pitchFamily="34" charset="0"/>
              </a:rPr>
              <a:t>1x10</a:t>
            </a:r>
            <a:r>
              <a:rPr lang="en-GB" altLang="it-IT" sz="1800" b="1" i="1" baseline="30000" smtClean="0">
                <a:solidFill>
                  <a:srgbClr val="FF0000"/>
                </a:solidFill>
                <a:latin typeface="Arial" pitchFamily="34" charset="0"/>
              </a:rPr>
              <a:t>-3</a:t>
            </a:r>
            <a:r>
              <a:rPr lang="en-GB" altLang="it-IT" sz="1800" b="1" i="1" smtClean="0">
                <a:solidFill>
                  <a:srgbClr val="FF0000"/>
                </a:solidFill>
                <a:latin typeface="Arial" pitchFamily="34" charset="0"/>
              </a:rPr>
              <a:t>M</a:t>
            </a:r>
            <a:endParaRPr lang="it-IT" altLang="it-IT" sz="1800" b="1" i="1" smtClean="0">
              <a:solidFill>
                <a:srgbClr val="FF0000"/>
              </a:solidFill>
              <a:latin typeface="Arial" pitchFamily="34" charset="0"/>
            </a:endParaRPr>
          </a:p>
        </p:txBody>
      </p:sp>
      <p:sp>
        <p:nvSpPr>
          <p:cNvPr id="269328" name="Rectangle 16"/>
          <p:cNvSpPr>
            <a:spLocks noChangeArrowheads="1"/>
          </p:cNvSpPr>
          <p:nvPr/>
        </p:nvSpPr>
        <p:spPr bwMode="auto">
          <a:xfrm>
            <a:off x="611188" y="1125538"/>
            <a:ext cx="7826375" cy="457200"/>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r>
              <a:rPr lang="en-GB" altLang="it-IT" b="1" i="1" smtClean="0">
                <a:solidFill>
                  <a:prstClr val="white"/>
                </a:solidFill>
                <a:latin typeface="Arial" pitchFamily="34" charset="0"/>
              </a:rPr>
              <a:t>MDCS systems have been tested as </a:t>
            </a:r>
            <a:r>
              <a:rPr lang="en-GB" altLang="it-IT" b="1" i="1" u="sng" smtClean="0">
                <a:solidFill>
                  <a:prstClr val="black"/>
                </a:solidFill>
                <a:latin typeface="Arial" pitchFamily="34" charset="0"/>
              </a:rPr>
              <a:t>SERS substrate</a:t>
            </a:r>
            <a:r>
              <a:rPr lang="en-GB" altLang="it-IT" b="1" i="1" smtClean="0">
                <a:solidFill>
                  <a:prstClr val="white"/>
                </a:solidFill>
                <a:latin typeface="Arial" pitchFamily="34" charset="0"/>
              </a:rPr>
              <a:t> </a:t>
            </a:r>
          </a:p>
        </p:txBody>
      </p:sp>
      <p:pic>
        <p:nvPicPr>
          <p:cNvPr id="269329" name="Picture 17"/>
          <p:cNvPicPr>
            <a:picLocks noChangeAspect="1" noChangeArrowheads="1"/>
          </p:cNvPicPr>
          <p:nvPr/>
        </p:nvPicPr>
        <p:blipFill>
          <a:blip r:embed="rId4">
            <a:extLst>
              <a:ext uri="{28A0092B-C50C-407E-A947-70E740481C1C}">
                <a14:useLocalDpi xmlns:a14="http://schemas.microsoft.com/office/drawing/2010/main" val="0"/>
              </a:ext>
            </a:extLst>
          </a:blip>
          <a:srcRect t="35234"/>
          <a:stretch>
            <a:fillRect/>
          </a:stretch>
        </p:blipFill>
        <p:spPr bwMode="auto">
          <a:xfrm>
            <a:off x="4067175" y="2349500"/>
            <a:ext cx="3240088" cy="19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sy="-100000" kx="3284103" algn="bl" rotWithShape="0">
                    <a:schemeClr val="bg2">
                      <a:alpha val="50000"/>
                    </a:schemeClr>
                  </a:outerShdw>
                </a:effectLst>
              </a14:hiddenEffects>
            </a:ext>
          </a:extLst>
        </p:spPr>
      </p:pic>
      <p:pic>
        <p:nvPicPr>
          <p:cNvPr id="269330" name="Picture 18"/>
          <p:cNvPicPr>
            <a:picLocks noChangeAspect="1" noChangeArrowheads="1"/>
          </p:cNvPicPr>
          <p:nvPr/>
        </p:nvPicPr>
        <p:blipFill>
          <a:blip r:embed="rId5">
            <a:extLst>
              <a:ext uri="{28A0092B-C50C-407E-A947-70E740481C1C}">
                <a14:useLocalDpi xmlns:a14="http://schemas.microsoft.com/office/drawing/2010/main" val="0"/>
              </a:ext>
            </a:extLst>
          </a:blip>
          <a:srcRect l="65781" t="-10222"/>
          <a:stretch>
            <a:fillRect/>
          </a:stretch>
        </p:blipFill>
        <p:spPr bwMode="auto">
          <a:xfrm>
            <a:off x="684213" y="2420938"/>
            <a:ext cx="2085975"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sy="-100000" kx="3284103" algn="bl" rotWithShape="0">
                    <a:schemeClr val="bg2">
                      <a:alpha val="50000"/>
                    </a:schemeClr>
                  </a:outerShdw>
                </a:effectLst>
              </a14:hiddenEffects>
            </a:ext>
          </a:extLst>
        </p:spPr>
      </p:pic>
      <p:sp>
        <p:nvSpPr>
          <p:cNvPr id="269331" name="Rectangle 19"/>
          <p:cNvSpPr>
            <a:spLocks noChangeArrowheads="1"/>
          </p:cNvSpPr>
          <p:nvPr/>
        </p:nvSpPr>
        <p:spPr bwMode="auto">
          <a:xfrm>
            <a:off x="395288" y="4795077"/>
            <a:ext cx="4100512" cy="366713"/>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altLang="it-IT" sz="1800" b="1" i="1" dirty="0" smtClean="0">
                <a:solidFill>
                  <a:srgbClr val="6600CC"/>
                </a:solidFill>
                <a:latin typeface="Book Antiqua" pitchFamily="18" charset="0"/>
              </a:rPr>
              <a:t>to evaluate the efficiency of the MDCS</a:t>
            </a:r>
            <a:endParaRPr lang="it-IT" altLang="it-IT" sz="1800" b="1" i="1" dirty="0" smtClean="0">
              <a:solidFill>
                <a:srgbClr val="6600CC"/>
              </a:solidFill>
              <a:latin typeface="Book Antiqua" pitchFamily="18" charset="0"/>
            </a:endParaRPr>
          </a:p>
        </p:txBody>
      </p:sp>
      <p:sp>
        <p:nvSpPr>
          <p:cNvPr id="269333" name="Rectangle 21"/>
          <p:cNvSpPr>
            <a:spLocks noChangeArrowheads="1"/>
          </p:cNvSpPr>
          <p:nvPr/>
        </p:nvSpPr>
        <p:spPr bwMode="auto">
          <a:xfrm>
            <a:off x="1153009" y="4367972"/>
            <a:ext cx="6073775" cy="427105"/>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30000"/>
              </a:lnSpc>
            </a:pPr>
            <a:r>
              <a:rPr lang="en-GB" altLang="it-IT" sz="1800" b="1" i="1" dirty="0" smtClean="0">
                <a:solidFill>
                  <a:srgbClr val="FF0000"/>
                </a:solidFill>
                <a:latin typeface="Book Antiqua" pitchFamily="18" charset="0"/>
              </a:rPr>
              <a:t>using a 10 s accumulation time, incidence power 100 µW.</a:t>
            </a:r>
          </a:p>
        </p:txBody>
      </p:sp>
      <p:sp>
        <p:nvSpPr>
          <p:cNvPr id="24" name="Rectangle 20"/>
          <p:cNvSpPr>
            <a:spLocks noChangeArrowheads="1"/>
          </p:cNvSpPr>
          <p:nvPr/>
        </p:nvSpPr>
        <p:spPr bwMode="auto">
          <a:xfrm>
            <a:off x="563194" y="5161790"/>
            <a:ext cx="5662063" cy="1323439"/>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altLang="it-IT" sz="1200" baseline="0" dirty="0">
                <a:solidFill>
                  <a:srgbClr val="FF0000"/>
                </a:solidFill>
              </a:rPr>
              <a:t>we have compared the Raman signal obtained for these structures with those collected :</a:t>
            </a:r>
          </a:p>
          <a:p>
            <a:endParaRPr lang="en-GB" altLang="it-IT" sz="1200" baseline="0" dirty="0">
              <a:solidFill>
                <a:srgbClr val="FF0000"/>
              </a:solidFill>
            </a:endParaRPr>
          </a:p>
          <a:p>
            <a:r>
              <a:rPr lang="en-GB" altLang="it-IT" sz="1400" baseline="0" dirty="0">
                <a:solidFill>
                  <a:srgbClr val="FF0000"/>
                </a:solidFill>
              </a:rPr>
              <a:t>b) on a gold film (GF) deposited by sputtering</a:t>
            </a:r>
          </a:p>
          <a:p>
            <a:endParaRPr lang="en-GB" altLang="it-IT" sz="1400" baseline="0" dirty="0">
              <a:solidFill>
                <a:srgbClr val="FF0000"/>
              </a:solidFill>
            </a:endParaRPr>
          </a:p>
          <a:p>
            <a:r>
              <a:rPr lang="en-GB" altLang="it-IT" sz="1400" baseline="0" dirty="0">
                <a:solidFill>
                  <a:srgbClr val="FF0000"/>
                </a:solidFill>
              </a:rPr>
              <a:t>c)  on ISO spotted with a 5 µl drop of pure BT and left to dry out (ISO_BT).</a:t>
            </a:r>
            <a:endParaRPr lang="it-IT" altLang="it-IT" sz="1400" baseline="0" dirty="0">
              <a:solidFill>
                <a:srgbClr val="FF0000"/>
              </a:solidFill>
            </a:endParaRPr>
          </a:p>
          <a:p>
            <a:endParaRPr lang="it-IT" altLang="it-IT" sz="1400" baseline="0" dirty="0"/>
          </a:p>
        </p:txBody>
      </p:sp>
    </p:spTree>
    <p:extLst>
      <p:ext uri="{BB962C8B-B14F-4D97-AF65-F5344CB8AC3E}">
        <p14:creationId xmlns:p14="http://schemas.microsoft.com/office/powerpoint/2010/main" val="22673474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72" name="Rectangle 12"/>
          <p:cNvSpPr>
            <a:spLocks noChangeArrowheads="1"/>
          </p:cNvSpPr>
          <p:nvPr/>
        </p:nvSpPr>
        <p:spPr bwMode="auto">
          <a:xfrm>
            <a:off x="684213" y="188640"/>
            <a:ext cx="705643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100" b="1">
                <a:solidFill>
                  <a:schemeClr val="tx1"/>
                </a:solidFill>
                <a:latin typeface="Lucida Sans" pitchFamily="34" charset="0"/>
              </a:defRPr>
            </a:lvl1pPr>
            <a:lvl2pPr algn="ctr">
              <a:defRPr sz="4100" b="1">
                <a:solidFill>
                  <a:schemeClr val="tx1"/>
                </a:solidFill>
                <a:latin typeface="Lucida Sans" pitchFamily="34" charset="0"/>
              </a:defRPr>
            </a:lvl2pPr>
            <a:lvl3pPr algn="ctr">
              <a:defRPr sz="4100" b="1">
                <a:solidFill>
                  <a:schemeClr val="tx1"/>
                </a:solidFill>
                <a:latin typeface="Lucida Sans" pitchFamily="34" charset="0"/>
              </a:defRPr>
            </a:lvl3pPr>
            <a:lvl4pPr algn="ctr">
              <a:defRPr sz="4100" b="1">
                <a:solidFill>
                  <a:schemeClr val="tx1"/>
                </a:solidFill>
                <a:latin typeface="Lucida Sans" pitchFamily="34" charset="0"/>
              </a:defRPr>
            </a:lvl4pPr>
            <a:lvl5pPr algn="ctr">
              <a:defRPr sz="4100" b="1">
                <a:solidFill>
                  <a:schemeClr val="tx1"/>
                </a:solidFill>
                <a:latin typeface="Lucida Sans" pitchFamily="34" charset="0"/>
              </a:defRPr>
            </a:lvl5pPr>
            <a:lvl6pPr marL="457200" algn="ctr" fontAlgn="base">
              <a:spcBef>
                <a:spcPct val="0"/>
              </a:spcBef>
              <a:spcAft>
                <a:spcPct val="0"/>
              </a:spcAft>
              <a:defRPr sz="4100" b="1">
                <a:solidFill>
                  <a:schemeClr val="tx1"/>
                </a:solidFill>
                <a:latin typeface="Lucida Sans" pitchFamily="34" charset="0"/>
              </a:defRPr>
            </a:lvl6pPr>
            <a:lvl7pPr marL="914400" algn="ctr" fontAlgn="base">
              <a:spcBef>
                <a:spcPct val="0"/>
              </a:spcBef>
              <a:spcAft>
                <a:spcPct val="0"/>
              </a:spcAft>
              <a:defRPr sz="4100" b="1">
                <a:solidFill>
                  <a:schemeClr val="tx1"/>
                </a:solidFill>
                <a:latin typeface="Lucida Sans" pitchFamily="34" charset="0"/>
              </a:defRPr>
            </a:lvl7pPr>
            <a:lvl8pPr marL="1371600" algn="ctr" fontAlgn="base">
              <a:spcBef>
                <a:spcPct val="0"/>
              </a:spcBef>
              <a:spcAft>
                <a:spcPct val="0"/>
              </a:spcAft>
              <a:defRPr sz="4100" b="1">
                <a:solidFill>
                  <a:schemeClr val="tx1"/>
                </a:solidFill>
                <a:latin typeface="Lucida Sans" pitchFamily="34" charset="0"/>
              </a:defRPr>
            </a:lvl8pPr>
            <a:lvl9pPr marL="1828800" algn="ctr" fontAlgn="base">
              <a:spcBef>
                <a:spcPct val="0"/>
              </a:spcBef>
              <a:spcAft>
                <a:spcPct val="0"/>
              </a:spcAft>
              <a:defRPr sz="4100" b="1">
                <a:solidFill>
                  <a:schemeClr val="tx1"/>
                </a:solidFill>
                <a:latin typeface="Lucida Sans" pitchFamily="34" charset="0"/>
              </a:defRPr>
            </a:lvl9pPr>
          </a:lstStyle>
          <a:p>
            <a:pPr algn="r"/>
            <a:r>
              <a:rPr lang="en-BZ" altLang="it-IT" sz="2000" b="0" dirty="0" smtClean="0">
                <a:solidFill>
                  <a:srgbClr val="339966"/>
                </a:solidFill>
              </a:rPr>
              <a:t>Raman Signal Enhancement </a:t>
            </a:r>
          </a:p>
        </p:txBody>
      </p:sp>
      <p:sp>
        <p:nvSpPr>
          <p:cNvPr id="271373" name="Rectangle 13"/>
          <p:cNvSpPr>
            <a:spLocks noChangeArrowheads="1"/>
          </p:cNvSpPr>
          <p:nvPr/>
        </p:nvSpPr>
        <p:spPr bwMode="auto">
          <a:xfrm>
            <a:off x="0" y="1657350"/>
            <a:ext cx="9144000" cy="0"/>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endParaRPr lang="it-IT" sz="1800" baseline="30000" smtClean="0">
              <a:solidFill>
                <a:prstClr val="white"/>
              </a:solidFill>
              <a:latin typeface="Book Antiqua" pitchFamily="18" charset="0"/>
            </a:endParaRPr>
          </a:p>
        </p:txBody>
      </p:sp>
      <p:graphicFrame>
        <p:nvGraphicFramePr>
          <p:cNvPr id="271375" name="Object 15"/>
          <p:cNvGraphicFramePr>
            <a:graphicFrameLocks noChangeAspect="1"/>
          </p:cNvGraphicFramePr>
          <p:nvPr>
            <p:extLst>
              <p:ext uri="{D42A27DB-BD31-4B8C-83A1-F6EECF244321}">
                <p14:modId xmlns:p14="http://schemas.microsoft.com/office/powerpoint/2010/main" val="686129103"/>
              </p:ext>
            </p:extLst>
          </p:nvPr>
        </p:nvGraphicFramePr>
        <p:xfrm>
          <a:off x="179512" y="980803"/>
          <a:ext cx="8491823" cy="5435242"/>
        </p:xfrm>
        <a:graphic>
          <a:graphicData uri="http://schemas.openxmlformats.org/presentationml/2006/ole">
            <mc:AlternateContent xmlns:mc="http://schemas.openxmlformats.org/markup-compatibility/2006">
              <mc:Choice xmlns:v="urn:schemas-microsoft-com:vml" Requires="v">
                <p:oleObj spid="_x0000_s152590" name="Graph" r:id="rId4" imgW="4276800" imgH="3022560" progId="Origin50.Graph">
                  <p:embed/>
                </p:oleObj>
              </mc:Choice>
              <mc:Fallback>
                <p:oleObj name="Graph" r:id="rId4" imgW="4276800" imgH="3022560" progId="Origin50.Graph">
                  <p:embed/>
                  <p:pic>
                    <p:nvPicPr>
                      <p:cNvPr id="0" name=""/>
                      <p:cNvPicPr>
                        <a:picLocks noChangeAspect="1" noChangeArrowheads="1"/>
                      </p:cNvPicPr>
                      <p:nvPr/>
                    </p:nvPicPr>
                    <p:blipFill>
                      <a:blip r:embed="rId5"/>
                      <a:srcRect l="2861" t="9142" r="7628" b="5066"/>
                      <a:stretch>
                        <a:fillRect/>
                      </a:stretch>
                    </p:blipFill>
                    <p:spPr bwMode="auto">
                      <a:xfrm>
                        <a:off x="179512" y="980803"/>
                        <a:ext cx="8491823" cy="5435242"/>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2720472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187450" y="184150"/>
            <a:ext cx="6697663" cy="579438"/>
          </a:xfrm>
          <a:prstGeom prst="rect">
            <a:avLst/>
          </a:prstGeom>
          <a:noFill/>
          <a:ln w="9525">
            <a:noFill/>
            <a:miter lim="800000"/>
            <a:headEnd/>
            <a:tailEnd/>
          </a:ln>
          <a:effectLst/>
        </p:spPr>
        <p:txBody>
          <a:bodyPr>
            <a:spAutoFit/>
          </a:bodyPr>
          <a:lstStyle/>
          <a:p>
            <a:pPr algn="ctr">
              <a:spcBef>
                <a:spcPct val="50000"/>
              </a:spcBef>
              <a:defRPr/>
            </a:pPr>
            <a:r>
              <a:rPr lang="en-US" sz="3200" dirty="0">
                <a:solidFill>
                  <a:srgbClr val="0033CC"/>
                </a:solidFill>
                <a:effectLst>
                  <a:outerShdw blurRad="38100" dist="38100" dir="2700000" algn="tl">
                    <a:srgbClr val="C0C0C0"/>
                  </a:outerShdw>
                </a:effectLst>
              </a:rPr>
              <a:t>MOTIVATION</a:t>
            </a:r>
            <a:r>
              <a:rPr lang="en-US" sz="3200" dirty="0">
                <a:solidFill>
                  <a:srgbClr val="0000FF"/>
                </a:solidFill>
                <a:effectLst>
                  <a:outerShdw blurRad="38100" dist="38100" dir="2700000" algn="tl">
                    <a:srgbClr val="C0C0C0"/>
                  </a:outerShdw>
                </a:effectLst>
              </a:rPr>
              <a:t> </a:t>
            </a:r>
            <a:endParaRPr lang="it-IT" sz="3200" dirty="0">
              <a:solidFill>
                <a:srgbClr val="0000FF"/>
              </a:solidFill>
              <a:effectLst>
                <a:outerShdw blurRad="38100" dist="38100" dir="2700000" algn="tl">
                  <a:srgbClr val="C0C0C0"/>
                </a:outerShdw>
              </a:effectLst>
            </a:endParaRPr>
          </a:p>
        </p:txBody>
      </p:sp>
      <p:grpSp>
        <p:nvGrpSpPr>
          <p:cNvPr id="37891" name="Group 3"/>
          <p:cNvGrpSpPr>
            <a:grpSpLocks/>
          </p:cNvGrpSpPr>
          <p:nvPr/>
        </p:nvGrpSpPr>
        <p:grpSpPr bwMode="auto">
          <a:xfrm>
            <a:off x="3097213" y="930275"/>
            <a:ext cx="2830512" cy="914400"/>
            <a:chOff x="1927" y="799"/>
            <a:chExt cx="1783" cy="576"/>
          </a:xfrm>
        </p:grpSpPr>
        <p:sp>
          <p:nvSpPr>
            <p:cNvPr id="37900" name="Oval 4"/>
            <p:cNvSpPr>
              <a:spLocks noChangeArrowheads="1"/>
            </p:cNvSpPr>
            <p:nvPr/>
          </p:nvSpPr>
          <p:spPr bwMode="auto">
            <a:xfrm flipH="1">
              <a:off x="1927" y="799"/>
              <a:ext cx="1783" cy="576"/>
            </a:xfrm>
            <a:prstGeom prst="ellipse">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90117" name="Text Box 5"/>
            <p:cNvSpPr txBox="1">
              <a:spLocks noChangeArrowheads="1"/>
            </p:cNvSpPr>
            <p:nvPr/>
          </p:nvSpPr>
          <p:spPr bwMode="auto">
            <a:xfrm>
              <a:off x="2245" y="935"/>
              <a:ext cx="1134" cy="288"/>
            </a:xfrm>
            <a:prstGeom prst="rect">
              <a:avLst/>
            </a:prstGeom>
            <a:noFill/>
            <a:ln w="9525">
              <a:noFill/>
              <a:miter lim="800000"/>
              <a:headEnd/>
              <a:tailEnd/>
            </a:ln>
            <a:effectLst/>
          </p:spPr>
          <p:txBody>
            <a:bodyPr>
              <a:spAutoFit/>
            </a:bodyPr>
            <a:lstStyle/>
            <a:p>
              <a:pPr>
                <a:spcBef>
                  <a:spcPct val="50000"/>
                </a:spcBef>
                <a:defRPr/>
              </a:pPr>
              <a:r>
                <a:rPr lang="it-IT">
                  <a:solidFill>
                    <a:srgbClr val="FF0000"/>
                  </a:solidFill>
                  <a:effectLst>
                    <a:outerShdw blurRad="38100" dist="38100" dir="2700000" algn="tl">
                      <a:srgbClr val="C0C0C0"/>
                    </a:outerShdw>
                  </a:effectLst>
                </a:rPr>
                <a:t>Light control</a:t>
              </a:r>
            </a:p>
          </p:txBody>
        </p:sp>
      </p:grpSp>
      <p:sp>
        <p:nvSpPr>
          <p:cNvPr id="37892" name="Text Box 6"/>
          <p:cNvSpPr txBox="1">
            <a:spLocks noChangeArrowheads="1"/>
          </p:cNvSpPr>
          <p:nvPr/>
        </p:nvSpPr>
        <p:spPr bwMode="auto">
          <a:xfrm>
            <a:off x="323850" y="2339975"/>
            <a:ext cx="3959225" cy="482600"/>
          </a:xfrm>
          <a:prstGeom prst="rect">
            <a:avLst/>
          </a:prstGeom>
          <a:noFill/>
          <a:ln w="25400">
            <a:solidFill>
              <a:srgbClr val="3399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spcBef>
                <a:spcPct val="50000"/>
              </a:spcBef>
            </a:pPr>
            <a:r>
              <a:rPr lang="en-US">
                <a:solidFill>
                  <a:srgbClr val="003300"/>
                </a:solidFill>
              </a:rPr>
              <a:t>Nano scale</a:t>
            </a:r>
            <a:r>
              <a:rPr lang="en-US"/>
              <a:t> </a:t>
            </a:r>
            <a:r>
              <a:rPr lang="en-US">
                <a:solidFill>
                  <a:srgbClr val="FF0000"/>
                </a:solidFill>
              </a:rPr>
              <a:t>confined structures</a:t>
            </a:r>
          </a:p>
        </p:txBody>
      </p:sp>
      <p:sp>
        <p:nvSpPr>
          <p:cNvPr id="37893" name="Text Box 7"/>
          <p:cNvSpPr txBox="1">
            <a:spLocks noChangeArrowheads="1"/>
          </p:cNvSpPr>
          <p:nvPr/>
        </p:nvSpPr>
        <p:spPr bwMode="auto">
          <a:xfrm>
            <a:off x="4716463" y="2314575"/>
            <a:ext cx="4248150" cy="482600"/>
          </a:xfrm>
          <a:prstGeom prst="rect">
            <a:avLst/>
          </a:prstGeom>
          <a:noFill/>
          <a:ln w="25400">
            <a:solidFill>
              <a:srgbClr val="3366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spcBef>
                <a:spcPct val="50000"/>
              </a:spcBef>
            </a:pPr>
            <a:r>
              <a:rPr lang="en-US">
                <a:solidFill>
                  <a:srgbClr val="336699"/>
                </a:solidFill>
              </a:rPr>
              <a:t>Micro scale</a:t>
            </a:r>
            <a:r>
              <a:rPr lang="en-US"/>
              <a:t> </a:t>
            </a:r>
            <a:r>
              <a:rPr lang="en-US">
                <a:solidFill>
                  <a:srgbClr val="FF0000"/>
                </a:solidFill>
              </a:rPr>
              <a:t>confined structures</a:t>
            </a:r>
          </a:p>
        </p:txBody>
      </p:sp>
      <p:sp>
        <p:nvSpPr>
          <p:cNvPr id="37894" name="Text Box 8"/>
          <p:cNvSpPr txBox="1">
            <a:spLocks noChangeArrowheads="1"/>
          </p:cNvSpPr>
          <p:nvPr/>
        </p:nvSpPr>
        <p:spPr bwMode="auto">
          <a:xfrm>
            <a:off x="879475" y="3732213"/>
            <a:ext cx="290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it-IT"/>
          </a:p>
        </p:txBody>
      </p:sp>
      <p:sp>
        <p:nvSpPr>
          <p:cNvPr id="37895" name="Text Box 9"/>
          <p:cNvSpPr txBox="1">
            <a:spLocks noChangeArrowheads="1"/>
          </p:cNvSpPr>
          <p:nvPr/>
        </p:nvSpPr>
        <p:spPr bwMode="auto">
          <a:xfrm>
            <a:off x="484188" y="3021013"/>
            <a:ext cx="4273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buClr>
                <a:srgbClr val="0000FF"/>
              </a:buClr>
              <a:buFont typeface="Wingdings" pitchFamily="2" charset="2"/>
              <a:buChar char="§"/>
            </a:pPr>
            <a:r>
              <a:rPr lang="en-US"/>
              <a:t> </a:t>
            </a:r>
            <a:r>
              <a:rPr lang="en-US">
                <a:solidFill>
                  <a:srgbClr val="3333CC"/>
                </a:solidFill>
              </a:rPr>
              <a:t>Glass-ceramic waveguides</a:t>
            </a:r>
          </a:p>
          <a:p>
            <a:pPr eaLnBrk="1" hangingPunct="1">
              <a:buClr>
                <a:srgbClr val="006666"/>
              </a:buClr>
              <a:buFont typeface="Wingdings" pitchFamily="2" charset="2"/>
              <a:buChar char="§"/>
            </a:pPr>
            <a:r>
              <a:rPr lang="en-US"/>
              <a:t> </a:t>
            </a:r>
            <a:r>
              <a:rPr lang="en-US">
                <a:solidFill>
                  <a:srgbClr val="006666"/>
                </a:solidFill>
              </a:rPr>
              <a:t>Photonic crystals (n-D, Fibers)</a:t>
            </a:r>
            <a:r>
              <a:rPr lang="en-US"/>
              <a:t> </a:t>
            </a:r>
          </a:p>
          <a:p>
            <a:pPr eaLnBrk="1" hangingPunct="1">
              <a:buClr>
                <a:srgbClr val="336699"/>
              </a:buClr>
              <a:buFont typeface="Wingdings" pitchFamily="2" charset="2"/>
              <a:buChar char="§"/>
            </a:pPr>
            <a:r>
              <a:rPr lang="en-US"/>
              <a:t> </a:t>
            </a:r>
            <a:r>
              <a:rPr lang="en-US">
                <a:solidFill>
                  <a:srgbClr val="336699"/>
                </a:solidFill>
              </a:rPr>
              <a:t>Colloidal systems</a:t>
            </a:r>
          </a:p>
        </p:txBody>
      </p:sp>
      <p:sp>
        <p:nvSpPr>
          <p:cNvPr id="37896" name="Text Box 10"/>
          <p:cNvSpPr txBox="1">
            <a:spLocks noChangeArrowheads="1"/>
          </p:cNvSpPr>
          <p:nvPr/>
        </p:nvSpPr>
        <p:spPr bwMode="auto">
          <a:xfrm>
            <a:off x="4856163" y="3033713"/>
            <a:ext cx="3959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buFont typeface="Wingdings" pitchFamily="2" charset="2"/>
              <a:buChar char="§"/>
            </a:pPr>
            <a:r>
              <a:rPr lang="it-IT"/>
              <a:t> </a:t>
            </a:r>
            <a:r>
              <a:rPr lang="en-US"/>
              <a:t>Fibers and Waveguides</a:t>
            </a:r>
          </a:p>
          <a:p>
            <a:pPr eaLnBrk="1" hangingPunct="1">
              <a:buClr>
                <a:srgbClr val="FF0000"/>
              </a:buClr>
              <a:buFont typeface="Wingdings" pitchFamily="2" charset="2"/>
              <a:buChar char="§"/>
            </a:pPr>
            <a:r>
              <a:rPr lang="en-US"/>
              <a:t> </a:t>
            </a:r>
            <a:r>
              <a:rPr lang="en-US">
                <a:solidFill>
                  <a:srgbClr val="FF0000"/>
                </a:solidFill>
              </a:rPr>
              <a:t>Resonators</a:t>
            </a:r>
          </a:p>
          <a:p>
            <a:pPr eaLnBrk="1" hangingPunct="1">
              <a:buFont typeface="Wingdings" pitchFamily="2" charset="2"/>
              <a:buChar char="§"/>
            </a:pPr>
            <a:r>
              <a:rPr lang="en-US">
                <a:solidFill>
                  <a:srgbClr val="0033CC"/>
                </a:solidFill>
              </a:rPr>
              <a:t> Cavities</a:t>
            </a:r>
          </a:p>
        </p:txBody>
      </p:sp>
      <p:sp>
        <p:nvSpPr>
          <p:cNvPr id="37897" name="Text Box 11"/>
          <p:cNvSpPr txBox="1">
            <a:spLocks noChangeArrowheads="1"/>
          </p:cNvSpPr>
          <p:nvPr/>
        </p:nvSpPr>
        <p:spPr bwMode="auto">
          <a:xfrm>
            <a:off x="3851275" y="4581525"/>
            <a:ext cx="372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spcBef>
                <a:spcPct val="50000"/>
              </a:spcBef>
            </a:pPr>
            <a:endParaRPr lang="it-IT"/>
          </a:p>
        </p:txBody>
      </p:sp>
      <p:sp>
        <p:nvSpPr>
          <p:cNvPr id="37898" name="Text Box 12"/>
          <p:cNvSpPr txBox="1">
            <a:spLocks noChangeArrowheads="1"/>
          </p:cNvSpPr>
          <p:nvPr/>
        </p:nvSpPr>
        <p:spPr bwMode="auto">
          <a:xfrm>
            <a:off x="2392363" y="44577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it-IT"/>
          </a:p>
        </p:txBody>
      </p:sp>
      <p:sp>
        <p:nvSpPr>
          <p:cNvPr id="90125" name="Text Box 13"/>
          <p:cNvSpPr txBox="1">
            <a:spLocks noChangeArrowheads="1"/>
          </p:cNvSpPr>
          <p:nvPr/>
        </p:nvSpPr>
        <p:spPr bwMode="auto">
          <a:xfrm>
            <a:off x="1403350" y="4941888"/>
            <a:ext cx="6516688" cy="460375"/>
          </a:xfrm>
          <a:prstGeom prst="rect">
            <a:avLst/>
          </a:prstGeom>
          <a:noFill/>
          <a:ln w="25400">
            <a:solidFill>
              <a:srgbClr val="0033CC"/>
            </a:solidFill>
            <a:miter lim="800000"/>
            <a:headEnd/>
            <a:tailEnd/>
          </a:ln>
          <a:effectLst/>
        </p:spPr>
        <p:txBody>
          <a:bodyPr wrap="none">
            <a:spAutoFit/>
          </a:bodyPr>
          <a:lstStyle/>
          <a:p>
            <a:pPr>
              <a:defRPr/>
            </a:pPr>
            <a:r>
              <a:rPr lang="en-US" dirty="0">
                <a:solidFill>
                  <a:srgbClr val="FF0000"/>
                </a:solidFill>
                <a:effectLst>
                  <a:outerShdw blurRad="38100" dist="38100" dir="2700000" algn="tl">
                    <a:srgbClr val="C0C0C0"/>
                  </a:outerShdw>
                </a:effectLst>
              </a:rPr>
              <a:t>Novel materials, </a:t>
            </a:r>
            <a:r>
              <a:rPr lang="en-US" dirty="0" err="1">
                <a:solidFill>
                  <a:srgbClr val="FF0000"/>
                </a:solidFill>
                <a:effectLst>
                  <a:outerShdw blurRad="38100" dist="38100" dir="2700000" algn="tl">
                    <a:srgbClr val="C0C0C0"/>
                  </a:outerShdw>
                </a:effectLst>
              </a:rPr>
              <a:t>functionalizations</a:t>
            </a:r>
            <a:r>
              <a:rPr lang="en-US" dirty="0">
                <a:solidFill>
                  <a:srgbClr val="FF0000"/>
                </a:solidFill>
                <a:effectLst>
                  <a:outerShdw blurRad="38100" dist="38100" dir="2700000" algn="tl">
                    <a:srgbClr val="C0C0C0"/>
                  </a:outerShdw>
                </a:effectLst>
              </a:rPr>
              <a:t>, and geometries</a:t>
            </a:r>
          </a:p>
        </p:txBody>
      </p:sp>
    </p:spTree>
    <p:extLst>
      <p:ext uri="{BB962C8B-B14F-4D97-AF65-F5344CB8AC3E}">
        <p14:creationId xmlns:p14="http://schemas.microsoft.com/office/powerpoint/2010/main" val="25346325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31" name="Text Box 7"/>
          <p:cNvSpPr txBox="1">
            <a:spLocks noChangeArrowheads="1"/>
          </p:cNvSpPr>
          <p:nvPr/>
        </p:nvSpPr>
        <p:spPr bwMode="auto">
          <a:xfrm>
            <a:off x="200025" y="3213100"/>
            <a:ext cx="8674100" cy="2373313"/>
          </a:xfrm>
          <a:prstGeom prst="rect">
            <a:avLst/>
          </a:prstGeom>
          <a:noFill/>
          <a:ln w="9525">
            <a:noFill/>
            <a:miter lim="800000"/>
            <a:headEnd/>
            <a:tailEnd/>
          </a:ln>
          <a:effectLst/>
        </p:spPr>
        <p:txBody>
          <a:bodyPr lIns="82945" tIns="41473" rIns="82945" bIns="41473">
            <a:spAutoFit/>
          </a:bodyPr>
          <a:lstStyle/>
          <a:p>
            <a:pPr marL="625475" algn="ctr" defTabSz="828675" hangingPunct="0">
              <a:lnSpc>
                <a:spcPct val="93000"/>
              </a:lnSpc>
              <a:spcBef>
                <a:spcPts val="0"/>
              </a:spcBef>
              <a:buClr>
                <a:srgbClr val="000000"/>
              </a:buClr>
              <a:buSzPct val="45000"/>
              <a:tabLst>
                <a:tab pos="1433513" algn="l"/>
              </a:tabLst>
              <a:defRPr/>
            </a:pPr>
            <a:r>
              <a:rPr lang="en-US" sz="4000" cap="small" dirty="0">
                <a:solidFill>
                  <a:srgbClr val="0033CC"/>
                </a:solidFill>
                <a:cs typeface="Times New Roman" pitchFamily="18" charset="0"/>
              </a:rPr>
              <a:t>HIGH QUALITY FACTOR 1-D Er</a:t>
            </a:r>
            <a:r>
              <a:rPr lang="en-US" sz="4000" cap="small" baseline="30000" dirty="0">
                <a:solidFill>
                  <a:srgbClr val="0033CC"/>
                </a:solidFill>
                <a:cs typeface="Times New Roman" pitchFamily="18" charset="0"/>
              </a:rPr>
              <a:t>3+</a:t>
            </a:r>
            <a:r>
              <a:rPr lang="en-US" sz="4000" cap="small" dirty="0">
                <a:solidFill>
                  <a:srgbClr val="0033CC"/>
                </a:solidFill>
                <a:cs typeface="Times New Roman" pitchFamily="18" charset="0"/>
              </a:rPr>
              <a:t>-ACTIVATED DIELECTRIC MICROCAVITY FABRICATED BY RF-SPUTTERING</a:t>
            </a:r>
          </a:p>
        </p:txBody>
      </p:sp>
      <p:grpSp>
        <p:nvGrpSpPr>
          <p:cNvPr id="50179" name="Gruppo 1"/>
          <p:cNvGrpSpPr>
            <a:grpSpLocks/>
          </p:cNvGrpSpPr>
          <p:nvPr/>
        </p:nvGrpSpPr>
        <p:grpSpPr bwMode="auto">
          <a:xfrm>
            <a:off x="422275" y="128588"/>
            <a:ext cx="8229600" cy="1428750"/>
            <a:chOff x="422275" y="128446"/>
            <a:chExt cx="8229600" cy="1428892"/>
          </a:xfrm>
        </p:grpSpPr>
        <p:grpSp>
          <p:nvGrpSpPr>
            <p:cNvPr id="50181" name="Gruppo 2"/>
            <p:cNvGrpSpPr>
              <a:grpSpLocks/>
            </p:cNvGrpSpPr>
            <p:nvPr/>
          </p:nvGrpSpPr>
          <p:grpSpPr bwMode="auto">
            <a:xfrm>
              <a:off x="422275" y="252413"/>
              <a:ext cx="8229600" cy="1304925"/>
              <a:chOff x="457200" y="389793"/>
              <a:chExt cx="8229600" cy="1305062"/>
            </a:xfrm>
          </p:grpSpPr>
          <p:sp>
            <p:nvSpPr>
              <p:cNvPr id="50183" name="WordArt 50"/>
              <p:cNvSpPr>
                <a:spLocks noChangeAspect="1" noChangeArrowheads="1" noChangeShapeType="1" noTextEdit="1"/>
              </p:cNvSpPr>
              <p:nvPr/>
            </p:nvSpPr>
            <p:spPr bwMode="auto">
              <a:xfrm>
                <a:off x="1979712" y="389793"/>
                <a:ext cx="1078323" cy="153721"/>
              </a:xfrm>
              <a:prstGeom prst="rect">
                <a:avLst/>
              </a:prstGeom>
            </p:spPr>
            <p:txBody>
              <a:bodyPr wrap="none" fromWordArt="1">
                <a:prstTxWarp prst="textPlain">
                  <a:avLst>
                    <a:gd name="adj" fmla="val 50000"/>
                  </a:avLst>
                </a:prstTxWarp>
                <a:scene3d>
                  <a:camera prst="legacyPerspectiveTopRight"/>
                  <a:lightRig rig="legacyHarsh3" dir="b"/>
                </a:scene3d>
                <a:sp3d extrusionH="887400" prstMaterial="legacyMatte">
                  <a:extrusionClr>
                    <a:srgbClr val="C0C0C0"/>
                  </a:extrusionClr>
                </a:sp3d>
              </a:bodyPr>
              <a:lstStyle/>
              <a:p>
                <a:pPr algn="ctr"/>
                <a:r>
                  <a:rPr lang="it-IT" sz="2000" kern="10">
                    <a:ln w="9525">
                      <a:round/>
                      <a:headEnd/>
                      <a:tailEnd/>
                    </a:ln>
                    <a:gradFill rotWithShape="1">
                      <a:gsLst>
                        <a:gs pos="0">
                          <a:srgbClr val="FF0000"/>
                        </a:gs>
                        <a:gs pos="100000">
                          <a:srgbClr val="FFCCCC"/>
                        </a:gs>
                      </a:gsLst>
                      <a:lin ang="18900000" scaled="1"/>
                    </a:gradFill>
                    <a:latin typeface="Arial Black"/>
                  </a:rPr>
                  <a:t>CNR DSFTM</a:t>
                </a:r>
              </a:p>
            </p:txBody>
          </p:sp>
          <p:pic>
            <p:nvPicPr>
              <p:cNvPr id="501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8680"/>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01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28446"/>
              <a:ext cx="354171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ttangolo 2"/>
          <p:cNvSpPr/>
          <p:nvPr/>
        </p:nvSpPr>
        <p:spPr>
          <a:xfrm>
            <a:off x="2268538" y="2133600"/>
            <a:ext cx="4983162" cy="768350"/>
          </a:xfrm>
          <a:prstGeom prst="rect">
            <a:avLst/>
          </a:prstGeom>
        </p:spPr>
        <p:txBody>
          <a:bodyPr wrap="none">
            <a:spAutoFit/>
          </a:bodyPr>
          <a:lstStyle/>
          <a:p>
            <a:pPr>
              <a:defRPr/>
            </a:pPr>
            <a:r>
              <a:rPr lang="en-US" sz="4400" cap="small" dirty="0">
                <a:solidFill>
                  <a:srgbClr val="006666"/>
                </a:solidFill>
                <a:cs typeface="Times New Roman" pitchFamily="18" charset="0"/>
              </a:rPr>
              <a:t>Photonic Crystals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ttangolo arrotondato 16"/>
          <p:cNvSpPr>
            <a:spLocks noChangeArrowheads="1"/>
          </p:cNvSpPr>
          <p:nvPr/>
        </p:nvSpPr>
        <p:spPr bwMode="auto">
          <a:xfrm>
            <a:off x="1474788" y="4933950"/>
            <a:ext cx="1871662" cy="417513"/>
          </a:xfrm>
          <a:prstGeom prst="roundRect">
            <a:avLst>
              <a:gd name="adj" fmla="val 16667"/>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03" name="Rettangolo arrotondato 17"/>
          <p:cNvSpPr>
            <a:spLocks noChangeArrowheads="1"/>
          </p:cNvSpPr>
          <p:nvPr/>
        </p:nvSpPr>
        <p:spPr bwMode="auto">
          <a:xfrm>
            <a:off x="1474788" y="3952875"/>
            <a:ext cx="1871662" cy="417513"/>
          </a:xfrm>
          <a:prstGeom prst="roundRect">
            <a:avLst>
              <a:gd name="adj" fmla="val 16667"/>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04" name="CasellaDiTesto 18"/>
          <p:cNvSpPr txBox="1">
            <a:spLocks noChangeArrowheads="1"/>
          </p:cNvSpPr>
          <p:nvPr/>
        </p:nvSpPr>
        <p:spPr bwMode="auto">
          <a:xfrm>
            <a:off x="1008063" y="4479925"/>
            <a:ext cx="2808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it-IT" sz="2400">
                <a:solidFill>
                  <a:srgbClr val="000000"/>
                </a:solidFill>
              </a:rPr>
              <a:t>TiO</a:t>
            </a:r>
            <a:r>
              <a:rPr lang="en-US" altLang="it-IT" sz="2400" baseline="-25000">
                <a:solidFill>
                  <a:srgbClr val="000000"/>
                </a:solidFill>
              </a:rPr>
              <a:t>2</a:t>
            </a:r>
            <a:r>
              <a:rPr lang="en-US" altLang="it-IT" sz="2400">
                <a:solidFill>
                  <a:srgbClr val="000000"/>
                </a:solidFill>
              </a:rPr>
              <a:t> Target</a:t>
            </a:r>
          </a:p>
        </p:txBody>
      </p:sp>
      <p:sp>
        <p:nvSpPr>
          <p:cNvPr id="51205" name="CasellaDiTesto 19"/>
          <p:cNvSpPr txBox="1">
            <a:spLocks noChangeArrowheads="1"/>
          </p:cNvSpPr>
          <p:nvPr/>
        </p:nvSpPr>
        <p:spPr bwMode="auto">
          <a:xfrm>
            <a:off x="1008063" y="3524250"/>
            <a:ext cx="2808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it-IT" sz="2400">
                <a:solidFill>
                  <a:srgbClr val="000000"/>
                </a:solidFill>
              </a:rPr>
              <a:t>SiO</a:t>
            </a:r>
            <a:r>
              <a:rPr lang="en-US" altLang="it-IT" sz="2400" baseline="-25000">
                <a:solidFill>
                  <a:srgbClr val="000000"/>
                </a:solidFill>
              </a:rPr>
              <a:t>2</a:t>
            </a:r>
            <a:r>
              <a:rPr lang="en-US" altLang="it-IT" sz="2400">
                <a:solidFill>
                  <a:srgbClr val="000000"/>
                </a:solidFill>
              </a:rPr>
              <a:t> Target</a:t>
            </a:r>
          </a:p>
        </p:txBody>
      </p:sp>
      <p:sp>
        <p:nvSpPr>
          <p:cNvPr id="51206" name="Rettangolo arrotondato 20"/>
          <p:cNvSpPr>
            <a:spLocks noChangeArrowheads="1"/>
          </p:cNvSpPr>
          <p:nvPr/>
        </p:nvSpPr>
        <p:spPr bwMode="auto">
          <a:xfrm>
            <a:off x="1474788" y="5916613"/>
            <a:ext cx="1906587" cy="428625"/>
          </a:xfrm>
          <a:prstGeom prst="roundRect">
            <a:avLst>
              <a:gd name="adj" fmla="val 16667"/>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07" name="CasellaDiTesto 21"/>
          <p:cNvSpPr txBox="1">
            <a:spLocks noChangeArrowheads="1"/>
          </p:cNvSpPr>
          <p:nvPr/>
        </p:nvSpPr>
        <p:spPr bwMode="auto">
          <a:xfrm>
            <a:off x="1008063" y="5456238"/>
            <a:ext cx="28082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it-IT" sz="2400">
                <a:solidFill>
                  <a:srgbClr val="000000"/>
                </a:solidFill>
              </a:rPr>
              <a:t>SiO</a:t>
            </a:r>
            <a:r>
              <a:rPr lang="en-US" altLang="it-IT" sz="2400" baseline="-25000">
                <a:solidFill>
                  <a:srgbClr val="000000"/>
                </a:solidFill>
              </a:rPr>
              <a:t>2</a:t>
            </a:r>
            <a:r>
              <a:rPr lang="en-US" altLang="it-IT" sz="2400">
                <a:solidFill>
                  <a:srgbClr val="000000"/>
                </a:solidFill>
              </a:rPr>
              <a:t> + Er Target</a:t>
            </a:r>
          </a:p>
        </p:txBody>
      </p:sp>
      <p:sp>
        <p:nvSpPr>
          <p:cNvPr id="51208" name="Ovale 22"/>
          <p:cNvSpPr>
            <a:spLocks noChangeArrowheads="1"/>
          </p:cNvSpPr>
          <p:nvPr/>
        </p:nvSpPr>
        <p:spPr bwMode="auto">
          <a:xfrm>
            <a:off x="2357438" y="6059488"/>
            <a:ext cx="142875" cy="144462"/>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09" name="Text Box 14"/>
          <p:cNvSpPr txBox="1">
            <a:spLocks noChangeAspect="1" noChangeArrowheads="1"/>
          </p:cNvSpPr>
          <p:nvPr/>
        </p:nvSpPr>
        <p:spPr bwMode="auto">
          <a:xfrm>
            <a:off x="4932363" y="4235450"/>
            <a:ext cx="3708400" cy="400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90513" indent="-290513"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2000">
                <a:solidFill>
                  <a:srgbClr val="FF0000"/>
                </a:solidFill>
              </a:rPr>
              <a:t>Substrate: </a:t>
            </a:r>
            <a:r>
              <a:rPr lang="en-US" altLang="it-IT" sz="2000">
                <a:solidFill>
                  <a:srgbClr val="000000"/>
                </a:solidFill>
              </a:rPr>
              <a:t>v-SiO</a:t>
            </a:r>
            <a:r>
              <a:rPr lang="en-US" altLang="it-IT" sz="2000" baseline="-25000">
                <a:solidFill>
                  <a:srgbClr val="000000"/>
                </a:solidFill>
              </a:rPr>
              <a:t>2</a:t>
            </a:r>
            <a:r>
              <a:rPr lang="en-US" altLang="it-IT" sz="2000">
                <a:solidFill>
                  <a:srgbClr val="000000"/>
                </a:solidFill>
              </a:rPr>
              <a:t>, dim. 7 x 3cm</a:t>
            </a:r>
          </a:p>
        </p:txBody>
      </p:sp>
      <p:sp>
        <p:nvSpPr>
          <p:cNvPr id="26" name="Rectangle 28"/>
          <p:cNvSpPr>
            <a:spLocks noChangeArrowheads="1"/>
          </p:cNvSpPr>
          <p:nvPr/>
        </p:nvSpPr>
        <p:spPr bwMode="auto">
          <a:xfrm>
            <a:off x="4284663" y="4849813"/>
            <a:ext cx="4391025" cy="1477962"/>
          </a:xfrm>
          <a:prstGeom prst="rect">
            <a:avLst/>
          </a:prstGeom>
          <a:noFill/>
          <a:ln w="9525">
            <a:noFill/>
            <a:miter lim="800000"/>
            <a:headEnd/>
            <a:tailEnd/>
          </a:ln>
          <a:effectLst/>
        </p:spPr>
        <p:txBody>
          <a:bodyPr>
            <a:spAutoFit/>
          </a:bodyPr>
          <a:lstStyle/>
          <a:p>
            <a:pPr algn="just">
              <a:defRPr/>
            </a:pPr>
            <a:r>
              <a:rPr lang="en-GB" altLang="ja-JP" sz="1800" dirty="0">
                <a:solidFill>
                  <a:srgbClr val="000000"/>
                </a:solidFill>
                <a:ea typeface="ＭＳ Ｐゴシック" pitchFamily="34" charset="-128"/>
              </a:rPr>
              <a:t>Deposition is performed by </a:t>
            </a:r>
            <a:r>
              <a:rPr lang="en-GB" altLang="ja-JP" sz="1800" dirty="0">
                <a:solidFill>
                  <a:srgbClr val="3333CC"/>
                </a:solidFill>
                <a:effectLst>
                  <a:outerShdw blurRad="38100" dist="38100" dir="2700000" algn="tl">
                    <a:srgbClr val="C0C0C0"/>
                  </a:outerShdw>
                </a:effectLst>
                <a:ea typeface="ＭＳ Ｐゴシック" pitchFamily="34" charset="-128"/>
              </a:rPr>
              <a:t>sputtering alternatively the targets of silica and titania</a:t>
            </a:r>
            <a:r>
              <a:rPr lang="en-GB" altLang="ja-JP" sz="1800" dirty="0">
                <a:solidFill>
                  <a:srgbClr val="000000"/>
                </a:solidFill>
                <a:ea typeface="ＭＳ Ｐゴシック" pitchFamily="34" charset="-128"/>
              </a:rPr>
              <a:t>. The depositions were tailored to reach the appropriate thicknesses to obtain a </a:t>
            </a:r>
            <a:r>
              <a:rPr lang="en-GB" altLang="ja-JP" sz="1800" dirty="0">
                <a:solidFill>
                  <a:srgbClr val="FF0000"/>
                </a:solidFill>
                <a:effectLst>
                  <a:outerShdw blurRad="38100" dist="38100" dir="2700000" algn="tl">
                    <a:srgbClr val="C0C0C0"/>
                  </a:outerShdw>
                </a:effectLst>
                <a:ea typeface="ＭＳ Ｐゴシック" pitchFamily="34" charset="-128"/>
              </a:rPr>
              <a:t>cavity resonance centred at 1.7 </a:t>
            </a:r>
            <a:r>
              <a:rPr lang="it-IT" altLang="ja-JP" sz="1800" dirty="0">
                <a:solidFill>
                  <a:srgbClr val="FF0000"/>
                </a:solidFill>
                <a:effectLst>
                  <a:outerShdw blurRad="38100" dist="38100" dir="2700000" algn="tl">
                    <a:srgbClr val="C0C0C0"/>
                  </a:outerShdw>
                </a:effectLst>
                <a:ea typeface="ＭＳ Ｐゴシック" pitchFamily="34" charset="-128"/>
                <a:sym typeface="Symbol" pitchFamily="18" charset="2"/>
              </a:rPr>
              <a:t></a:t>
            </a:r>
            <a:r>
              <a:rPr lang="en-GB" altLang="ja-JP" sz="1800" dirty="0">
                <a:solidFill>
                  <a:srgbClr val="FF0000"/>
                </a:solidFill>
                <a:effectLst>
                  <a:outerShdw blurRad="38100" dist="38100" dir="2700000" algn="tl">
                    <a:srgbClr val="C0C0C0"/>
                  </a:outerShdw>
                </a:effectLst>
                <a:ea typeface="ＭＳ Ｐゴシック" pitchFamily="34" charset="-128"/>
              </a:rPr>
              <a:t>m</a:t>
            </a:r>
            <a:endParaRPr lang="it-IT" sz="1800" dirty="0">
              <a:solidFill>
                <a:srgbClr val="FF0000"/>
              </a:solidFill>
            </a:endParaRPr>
          </a:p>
        </p:txBody>
      </p:sp>
      <p:sp>
        <p:nvSpPr>
          <p:cNvPr id="11" name="Title 1"/>
          <p:cNvSpPr txBox="1">
            <a:spLocks/>
          </p:cNvSpPr>
          <p:nvPr/>
        </p:nvSpPr>
        <p:spPr bwMode="auto">
          <a:xfrm>
            <a:off x="1717675" y="260350"/>
            <a:ext cx="5688013" cy="719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000" b="1" i="1" dirty="0" smtClean="0">
                <a:solidFill>
                  <a:srgbClr val="FF0000"/>
                </a:solidFill>
                <a:effectLst>
                  <a:outerShdw blurRad="38100" dist="38100" dir="2700000" algn="tl">
                    <a:srgbClr val="C0C0C0"/>
                  </a:outerShdw>
                </a:effectLst>
                <a:cs typeface="Times New Roman" pitchFamily="18" charset="0"/>
              </a:rPr>
              <a:t>Fabrication Protocol – Target composition</a:t>
            </a:r>
            <a:endParaRPr lang="en-IN" sz="2000" b="1" i="1" dirty="0">
              <a:solidFill>
                <a:srgbClr val="FF0000"/>
              </a:solidFill>
              <a:effectLst>
                <a:outerShdw blurRad="38100" dist="38100" dir="2700000" algn="tl">
                  <a:srgbClr val="C0C0C0"/>
                </a:outerShdw>
              </a:effectLst>
              <a:cs typeface="Times New Roman" pitchFamily="18" charset="0"/>
            </a:endParaRPr>
          </a:p>
        </p:txBody>
      </p:sp>
      <p:sp>
        <p:nvSpPr>
          <p:cNvPr id="51212" name="Rectangle 2"/>
          <p:cNvSpPr>
            <a:spLocks noChangeArrowheads="1"/>
          </p:cNvSpPr>
          <p:nvPr/>
        </p:nvSpPr>
        <p:spPr bwMode="auto">
          <a:xfrm>
            <a:off x="0" y="1916113"/>
            <a:ext cx="2987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4150" indent="-18415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pPr>
            <a:r>
              <a:rPr lang="en-US" altLang="it-IT" sz="2000" b="1">
                <a:solidFill>
                  <a:srgbClr val="FF3300"/>
                </a:solidFill>
                <a:cs typeface="Times New Roman" pitchFamily="18" charset="0"/>
              </a:rPr>
              <a:t>Bragg Mirror</a:t>
            </a:r>
            <a:r>
              <a:rPr lang="en-US" altLang="it-IT" sz="2000" b="1">
                <a:solidFill>
                  <a:srgbClr val="000000"/>
                </a:solidFill>
                <a:cs typeface="Times New Roman" pitchFamily="18" charset="0"/>
              </a:rPr>
              <a:t> 10 alternated quarter wave layers  TiO</a:t>
            </a:r>
            <a:r>
              <a:rPr lang="en-US" altLang="it-IT" sz="2000" b="1" baseline="-30000">
                <a:solidFill>
                  <a:srgbClr val="000000"/>
                </a:solidFill>
                <a:cs typeface="Times New Roman" pitchFamily="18" charset="0"/>
              </a:rPr>
              <a:t>2</a:t>
            </a:r>
            <a:r>
              <a:rPr lang="en-US" altLang="it-IT" sz="2000" b="1">
                <a:solidFill>
                  <a:srgbClr val="000000"/>
                </a:solidFill>
                <a:cs typeface="Times New Roman" pitchFamily="18" charset="0"/>
              </a:rPr>
              <a:t> and SiO</a:t>
            </a:r>
            <a:r>
              <a:rPr lang="en-US" altLang="it-IT" sz="2000" b="1" baseline="-30000">
                <a:solidFill>
                  <a:srgbClr val="000000"/>
                </a:solidFill>
                <a:cs typeface="Times New Roman" pitchFamily="18" charset="0"/>
              </a:rPr>
              <a:t>2</a:t>
            </a:r>
            <a:endParaRPr lang="en-US" altLang="it-IT" sz="2000" b="1">
              <a:solidFill>
                <a:srgbClr val="000000"/>
              </a:solidFill>
              <a:cs typeface="Times New Roman" pitchFamily="18" charset="0"/>
            </a:endParaRPr>
          </a:p>
        </p:txBody>
      </p:sp>
      <p:sp>
        <p:nvSpPr>
          <p:cNvPr id="51213" name="Rectangle 3"/>
          <p:cNvSpPr>
            <a:spLocks noChangeArrowheads="1"/>
          </p:cNvSpPr>
          <p:nvPr/>
        </p:nvSpPr>
        <p:spPr bwMode="auto">
          <a:xfrm>
            <a:off x="5670550" y="2586038"/>
            <a:ext cx="36195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it-IT" sz="2000">
                <a:solidFill>
                  <a:srgbClr val="000000"/>
                </a:solidFill>
                <a:cs typeface="Times New Roman" pitchFamily="18" charset="0"/>
              </a:rPr>
              <a:t>TiO</a:t>
            </a:r>
            <a:r>
              <a:rPr lang="en-US" altLang="it-IT" sz="2000" baseline="-30000">
                <a:solidFill>
                  <a:srgbClr val="000000"/>
                </a:solidFill>
                <a:cs typeface="Times New Roman" pitchFamily="18" charset="0"/>
              </a:rPr>
              <a:t>2</a:t>
            </a:r>
            <a:r>
              <a:rPr lang="en-US" altLang="it-IT" sz="2000">
                <a:solidFill>
                  <a:srgbClr val="000000"/>
                </a:solidFill>
                <a:cs typeface="Times New Roman" pitchFamily="18" charset="0"/>
              </a:rPr>
              <a:t> n = 2.20 (@ 1550 nm) </a:t>
            </a:r>
          </a:p>
          <a:p>
            <a:pPr algn="ctr" eaLnBrk="1" hangingPunct="1">
              <a:spcBef>
                <a:spcPct val="0"/>
              </a:spcBef>
              <a:buFontTx/>
              <a:buNone/>
            </a:pPr>
            <a:endParaRPr lang="en-US" altLang="it-IT" sz="2000">
              <a:solidFill>
                <a:srgbClr val="000000"/>
              </a:solidFill>
              <a:cs typeface="Times New Roman" pitchFamily="18" charset="0"/>
            </a:endParaRPr>
          </a:p>
          <a:p>
            <a:pPr algn="ctr" eaLnBrk="1" hangingPunct="1">
              <a:spcBef>
                <a:spcPct val="0"/>
              </a:spcBef>
              <a:buFontTx/>
              <a:buNone/>
            </a:pPr>
            <a:r>
              <a:rPr lang="en-US" altLang="it-IT" sz="2000">
                <a:solidFill>
                  <a:srgbClr val="000000"/>
                </a:solidFill>
                <a:cs typeface="Times New Roman" pitchFamily="18" charset="0"/>
              </a:rPr>
              <a:t>SiO</a:t>
            </a:r>
            <a:r>
              <a:rPr lang="en-US" altLang="it-IT" sz="2000" baseline="-30000">
                <a:solidFill>
                  <a:srgbClr val="000000"/>
                </a:solidFill>
                <a:cs typeface="Times New Roman" pitchFamily="18" charset="0"/>
              </a:rPr>
              <a:t>2</a:t>
            </a:r>
            <a:r>
              <a:rPr lang="en-US" altLang="it-IT" sz="2000">
                <a:solidFill>
                  <a:srgbClr val="000000"/>
                </a:solidFill>
                <a:cs typeface="Times New Roman" pitchFamily="18" charset="0"/>
              </a:rPr>
              <a:t> n = 1.44 (@ 1550 nm)</a:t>
            </a:r>
          </a:p>
        </p:txBody>
      </p:sp>
      <p:sp>
        <p:nvSpPr>
          <p:cNvPr id="51214" name="Rectangle 4"/>
          <p:cNvSpPr>
            <a:spLocks noChangeArrowheads="1"/>
          </p:cNvSpPr>
          <p:nvPr/>
        </p:nvSpPr>
        <p:spPr bwMode="auto">
          <a:xfrm>
            <a:off x="5746750" y="1773238"/>
            <a:ext cx="3397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pPr>
            <a:r>
              <a:rPr lang="en-US" altLang="it-IT" sz="2000" b="1">
                <a:solidFill>
                  <a:srgbClr val="FF3300"/>
                </a:solidFill>
                <a:cs typeface="Times New Roman" pitchFamily="18" charset="0"/>
              </a:rPr>
              <a:t>Active layer</a:t>
            </a:r>
            <a:r>
              <a:rPr lang="en-US" altLang="it-IT" sz="2000" b="1">
                <a:solidFill>
                  <a:srgbClr val="000000"/>
                </a:solidFill>
                <a:cs typeface="Times New Roman" pitchFamily="18" charset="0"/>
              </a:rPr>
              <a:t> </a:t>
            </a:r>
            <a:r>
              <a:rPr lang="en-US" altLang="it-IT" sz="2000" b="1">
                <a:solidFill>
                  <a:srgbClr val="000000"/>
                </a:solidFill>
                <a:cs typeface="Times New Roman" pitchFamily="18" charset="0"/>
                <a:sym typeface="Wingdings" pitchFamily="2" charset="2"/>
              </a:rPr>
              <a:t>half wave </a:t>
            </a:r>
            <a:r>
              <a:rPr lang="en-US" altLang="it-IT" sz="2000" b="1">
                <a:solidFill>
                  <a:srgbClr val="000000"/>
                </a:solidFill>
                <a:cs typeface="Times New Roman" pitchFamily="18" charset="0"/>
              </a:rPr>
              <a:t>SiO</a:t>
            </a:r>
            <a:r>
              <a:rPr lang="en-US" altLang="it-IT" sz="2000" b="1" baseline="-30000">
                <a:solidFill>
                  <a:srgbClr val="000000"/>
                </a:solidFill>
                <a:cs typeface="Times New Roman" pitchFamily="18" charset="0"/>
              </a:rPr>
              <a:t>2</a:t>
            </a:r>
            <a:r>
              <a:rPr lang="en-US" altLang="it-IT" sz="2000" b="1">
                <a:solidFill>
                  <a:srgbClr val="000000"/>
                </a:solidFill>
                <a:cs typeface="Times New Roman" pitchFamily="18" charset="0"/>
              </a:rPr>
              <a:t> activated with Er</a:t>
            </a:r>
            <a:r>
              <a:rPr lang="en-US" altLang="it-IT" sz="2000" b="1" baseline="30000">
                <a:solidFill>
                  <a:srgbClr val="000000"/>
                </a:solidFill>
                <a:cs typeface="Times New Roman" pitchFamily="18" charset="0"/>
              </a:rPr>
              <a:t>3+</a:t>
            </a:r>
            <a:r>
              <a:rPr lang="en-US" altLang="it-IT" sz="2000" b="1">
                <a:solidFill>
                  <a:srgbClr val="000000"/>
                </a:solidFill>
                <a:cs typeface="Times New Roman" pitchFamily="18" charset="0"/>
              </a:rPr>
              <a:t> ions.</a:t>
            </a:r>
            <a:r>
              <a:rPr lang="it-IT" altLang="it-IT" sz="2000" b="1">
                <a:solidFill>
                  <a:srgbClr val="000000"/>
                </a:solidFill>
              </a:rPr>
              <a:t> </a:t>
            </a:r>
            <a:r>
              <a:rPr lang="it-IT" altLang="it-IT" sz="2000" b="1">
                <a:solidFill>
                  <a:srgbClr val="000000"/>
                </a:solidFill>
                <a:cs typeface="Times New Roman" pitchFamily="18" charset="0"/>
              </a:rPr>
              <a:t> </a:t>
            </a:r>
          </a:p>
        </p:txBody>
      </p:sp>
      <p:sp>
        <p:nvSpPr>
          <p:cNvPr id="51215" name="Text Box 6"/>
          <p:cNvSpPr txBox="1">
            <a:spLocks noChangeArrowheads="1"/>
          </p:cNvSpPr>
          <p:nvPr/>
        </p:nvSpPr>
        <p:spPr bwMode="auto">
          <a:xfrm>
            <a:off x="2268538" y="836613"/>
            <a:ext cx="760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400">
                <a:solidFill>
                  <a:srgbClr val="000000"/>
                </a:solidFill>
              </a:rPr>
              <a:t>SiO</a:t>
            </a:r>
            <a:r>
              <a:rPr lang="it-IT" altLang="it-IT" sz="2400" baseline="-25000">
                <a:solidFill>
                  <a:srgbClr val="000000"/>
                </a:solidFill>
              </a:rPr>
              <a:t>2</a:t>
            </a:r>
          </a:p>
        </p:txBody>
      </p:sp>
      <p:sp>
        <p:nvSpPr>
          <p:cNvPr id="51216" name="Text Box 7"/>
          <p:cNvSpPr txBox="1">
            <a:spLocks noChangeArrowheads="1"/>
          </p:cNvSpPr>
          <p:nvPr/>
        </p:nvSpPr>
        <p:spPr bwMode="auto">
          <a:xfrm>
            <a:off x="5724525" y="620713"/>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400">
                <a:solidFill>
                  <a:srgbClr val="000000"/>
                </a:solidFill>
              </a:rPr>
              <a:t>TiO</a:t>
            </a:r>
            <a:r>
              <a:rPr lang="it-IT" altLang="it-IT" sz="2400" baseline="-25000">
                <a:solidFill>
                  <a:srgbClr val="000000"/>
                </a:solidFill>
              </a:rPr>
              <a:t>2</a:t>
            </a:r>
          </a:p>
        </p:txBody>
      </p:sp>
      <p:sp>
        <p:nvSpPr>
          <p:cNvPr id="51217" name="Rectangle 8"/>
          <p:cNvSpPr>
            <a:spLocks noChangeArrowheads="1"/>
          </p:cNvSpPr>
          <p:nvPr/>
        </p:nvSpPr>
        <p:spPr bwMode="auto">
          <a:xfrm>
            <a:off x="3205163" y="1412875"/>
            <a:ext cx="2519362" cy="18002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18" name="Rectangle 9"/>
          <p:cNvSpPr>
            <a:spLocks noChangeArrowheads="1"/>
          </p:cNvSpPr>
          <p:nvPr/>
        </p:nvSpPr>
        <p:spPr bwMode="auto">
          <a:xfrm>
            <a:off x="3205163" y="1931988"/>
            <a:ext cx="2519362" cy="76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19" name="Rectangle 10"/>
          <p:cNvSpPr>
            <a:spLocks noChangeArrowheads="1"/>
          </p:cNvSpPr>
          <p:nvPr/>
        </p:nvSpPr>
        <p:spPr bwMode="auto">
          <a:xfrm>
            <a:off x="3205163" y="1784350"/>
            <a:ext cx="2519362" cy="76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20" name="Rectangle 11"/>
          <p:cNvSpPr>
            <a:spLocks noChangeArrowheads="1"/>
          </p:cNvSpPr>
          <p:nvPr/>
        </p:nvSpPr>
        <p:spPr bwMode="auto">
          <a:xfrm>
            <a:off x="3205163" y="2219325"/>
            <a:ext cx="2519362" cy="76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21" name="Rectangle 12"/>
          <p:cNvSpPr>
            <a:spLocks noChangeArrowheads="1"/>
          </p:cNvSpPr>
          <p:nvPr/>
        </p:nvSpPr>
        <p:spPr bwMode="auto">
          <a:xfrm>
            <a:off x="3205163" y="2262188"/>
            <a:ext cx="2519362" cy="76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22" name="Rectangle 13"/>
          <p:cNvSpPr>
            <a:spLocks noChangeArrowheads="1"/>
          </p:cNvSpPr>
          <p:nvPr/>
        </p:nvSpPr>
        <p:spPr bwMode="auto">
          <a:xfrm>
            <a:off x="3206750" y="2335213"/>
            <a:ext cx="2514600" cy="76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23" name="Rectangle 14"/>
          <p:cNvSpPr>
            <a:spLocks noChangeArrowheads="1"/>
          </p:cNvSpPr>
          <p:nvPr/>
        </p:nvSpPr>
        <p:spPr bwMode="auto">
          <a:xfrm>
            <a:off x="3205163" y="2479675"/>
            <a:ext cx="2519362" cy="76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24" name="Rectangle 15"/>
          <p:cNvSpPr>
            <a:spLocks noChangeArrowheads="1"/>
          </p:cNvSpPr>
          <p:nvPr/>
        </p:nvSpPr>
        <p:spPr bwMode="auto">
          <a:xfrm>
            <a:off x="3205163" y="2622550"/>
            <a:ext cx="2519362" cy="85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25" name="Rectangle 16"/>
          <p:cNvSpPr>
            <a:spLocks noChangeArrowheads="1"/>
          </p:cNvSpPr>
          <p:nvPr/>
        </p:nvSpPr>
        <p:spPr bwMode="auto">
          <a:xfrm>
            <a:off x="3205163" y="2063750"/>
            <a:ext cx="2519362" cy="76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26" name="Rectangle 17"/>
          <p:cNvSpPr>
            <a:spLocks noChangeArrowheads="1"/>
          </p:cNvSpPr>
          <p:nvPr/>
        </p:nvSpPr>
        <p:spPr bwMode="auto">
          <a:xfrm>
            <a:off x="3205163" y="2767013"/>
            <a:ext cx="2519362" cy="76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27" name="Rectangle 18"/>
          <p:cNvSpPr>
            <a:spLocks noChangeArrowheads="1"/>
          </p:cNvSpPr>
          <p:nvPr/>
        </p:nvSpPr>
        <p:spPr bwMode="auto">
          <a:xfrm>
            <a:off x="3205163" y="2911475"/>
            <a:ext cx="2519362" cy="76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28" name="Rectangle 19"/>
          <p:cNvSpPr>
            <a:spLocks noChangeArrowheads="1"/>
          </p:cNvSpPr>
          <p:nvPr/>
        </p:nvSpPr>
        <p:spPr bwMode="auto">
          <a:xfrm>
            <a:off x="3203575" y="3051175"/>
            <a:ext cx="2519363" cy="76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29" name="Rectangle 20"/>
          <p:cNvSpPr>
            <a:spLocks noChangeArrowheads="1"/>
          </p:cNvSpPr>
          <p:nvPr/>
        </p:nvSpPr>
        <p:spPr bwMode="auto">
          <a:xfrm>
            <a:off x="3205163" y="1644650"/>
            <a:ext cx="2519362" cy="76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30" name="Rectangle 21"/>
          <p:cNvSpPr>
            <a:spLocks noChangeArrowheads="1"/>
          </p:cNvSpPr>
          <p:nvPr/>
        </p:nvSpPr>
        <p:spPr bwMode="auto">
          <a:xfrm>
            <a:off x="3203575" y="1484313"/>
            <a:ext cx="2519363" cy="76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31" name="AutoShape 22"/>
          <p:cNvSpPr>
            <a:spLocks/>
          </p:cNvSpPr>
          <p:nvPr/>
        </p:nvSpPr>
        <p:spPr bwMode="auto">
          <a:xfrm>
            <a:off x="5724525" y="2205038"/>
            <a:ext cx="71438" cy="215900"/>
          </a:xfrm>
          <a:prstGeom prst="rightBrace">
            <a:avLst>
              <a:gd name="adj1" fmla="val 25185"/>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32" name="Line 24"/>
          <p:cNvSpPr>
            <a:spLocks noChangeShapeType="1"/>
          </p:cNvSpPr>
          <p:nvPr/>
        </p:nvSpPr>
        <p:spPr bwMode="auto">
          <a:xfrm>
            <a:off x="3059113" y="1268413"/>
            <a:ext cx="223837"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1233" name="AutoShape 25"/>
          <p:cNvSpPr>
            <a:spLocks/>
          </p:cNvSpPr>
          <p:nvPr/>
        </p:nvSpPr>
        <p:spPr bwMode="auto">
          <a:xfrm>
            <a:off x="2989263" y="1341438"/>
            <a:ext cx="142875" cy="863600"/>
          </a:xfrm>
          <a:prstGeom prst="leftBrace">
            <a:avLst>
              <a:gd name="adj1" fmla="val 50370"/>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34" name="AutoShape 26"/>
          <p:cNvSpPr>
            <a:spLocks/>
          </p:cNvSpPr>
          <p:nvPr/>
        </p:nvSpPr>
        <p:spPr bwMode="auto">
          <a:xfrm>
            <a:off x="2987675" y="2420938"/>
            <a:ext cx="144463" cy="863600"/>
          </a:xfrm>
          <a:prstGeom prst="leftBrace">
            <a:avLst>
              <a:gd name="adj1" fmla="val 49817"/>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35" name="Rectangle 27"/>
          <p:cNvSpPr>
            <a:spLocks noChangeArrowheads="1"/>
          </p:cNvSpPr>
          <p:nvPr/>
        </p:nvSpPr>
        <p:spPr bwMode="auto">
          <a:xfrm>
            <a:off x="3203575" y="1336675"/>
            <a:ext cx="2519363" cy="76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36" name="Rectangle 28"/>
          <p:cNvSpPr>
            <a:spLocks noChangeArrowheads="1"/>
          </p:cNvSpPr>
          <p:nvPr/>
        </p:nvSpPr>
        <p:spPr bwMode="auto">
          <a:xfrm>
            <a:off x="3203575" y="3213100"/>
            <a:ext cx="2519363" cy="76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1237" name="Line 23"/>
          <p:cNvSpPr>
            <a:spLocks noChangeShapeType="1"/>
          </p:cNvSpPr>
          <p:nvPr/>
        </p:nvSpPr>
        <p:spPr bwMode="auto">
          <a:xfrm flipH="1">
            <a:off x="5364163" y="1052513"/>
            <a:ext cx="304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900113" y="1989138"/>
            <a:ext cx="7559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it-IT" altLang="it-IT" sz="2400">
              <a:solidFill>
                <a:srgbClr val="000000"/>
              </a:solidFill>
            </a:endParaRPr>
          </a:p>
        </p:txBody>
      </p:sp>
      <p:sp>
        <p:nvSpPr>
          <p:cNvPr id="474117" name="Text Box 5"/>
          <p:cNvSpPr txBox="1">
            <a:spLocks noChangeArrowheads="1"/>
          </p:cNvSpPr>
          <p:nvPr/>
        </p:nvSpPr>
        <p:spPr bwMode="auto">
          <a:xfrm>
            <a:off x="357188" y="928688"/>
            <a:ext cx="6264275" cy="400050"/>
          </a:xfrm>
          <a:prstGeom prst="rect">
            <a:avLst/>
          </a:prstGeom>
          <a:noFill/>
          <a:ln w="9525">
            <a:noFill/>
            <a:miter lim="800000"/>
            <a:headEnd/>
            <a:tailEnd/>
          </a:ln>
          <a:effectLst/>
        </p:spPr>
        <p:txBody>
          <a:bodyPr>
            <a:spAutoFit/>
          </a:bodyPr>
          <a:lstStyle/>
          <a:p>
            <a:pPr>
              <a:defRPr/>
            </a:pPr>
            <a:r>
              <a:rPr lang="en-US" sz="2000" dirty="0">
                <a:solidFill>
                  <a:srgbClr val="FF3300"/>
                </a:solidFill>
                <a:effectLst>
                  <a:outerShdw blurRad="38100" dist="38100" dir="2700000" algn="tl">
                    <a:srgbClr val="C0C0C0"/>
                  </a:outerShdw>
                </a:effectLst>
                <a:cs typeface="Times New Roman" pitchFamily="18" charset="0"/>
              </a:rPr>
              <a:t>1-D </a:t>
            </a:r>
            <a:r>
              <a:rPr lang="en-US" sz="2000" dirty="0" err="1">
                <a:solidFill>
                  <a:srgbClr val="FF3300"/>
                </a:solidFill>
                <a:effectLst>
                  <a:outerShdw blurRad="38100" dist="38100" dir="2700000" algn="tl">
                    <a:srgbClr val="C0C0C0"/>
                  </a:outerShdw>
                </a:effectLst>
                <a:cs typeface="Times New Roman" pitchFamily="18" charset="0"/>
              </a:rPr>
              <a:t>microcavities</a:t>
            </a:r>
            <a:r>
              <a:rPr lang="en-US" sz="2000" dirty="0">
                <a:solidFill>
                  <a:srgbClr val="FF3300"/>
                </a:solidFill>
                <a:effectLst>
                  <a:outerShdw blurRad="38100" dist="38100" dir="2700000" algn="tl">
                    <a:srgbClr val="C0C0C0"/>
                  </a:outerShdw>
                </a:effectLst>
                <a:cs typeface="Times New Roman" pitchFamily="18" charset="0"/>
              </a:rPr>
              <a:t> fabricated by RF-sputtering</a:t>
            </a:r>
          </a:p>
        </p:txBody>
      </p:sp>
      <p:sp>
        <p:nvSpPr>
          <p:cNvPr id="11" name="Text Box 5"/>
          <p:cNvSpPr txBox="1">
            <a:spLocks noChangeArrowheads="1"/>
          </p:cNvSpPr>
          <p:nvPr/>
        </p:nvSpPr>
        <p:spPr bwMode="auto">
          <a:xfrm>
            <a:off x="533400" y="149225"/>
            <a:ext cx="8077200" cy="708025"/>
          </a:xfrm>
          <a:prstGeom prst="rect">
            <a:avLst/>
          </a:prstGeom>
          <a:noFill/>
          <a:ln w="9525">
            <a:noFill/>
            <a:miter lim="800000"/>
            <a:headEnd/>
            <a:tailEnd/>
          </a:ln>
          <a:effectLst/>
        </p:spPr>
        <p:txBody>
          <a:bodyPr>
            <a:spAutoFit/>
          </a:bodyPr>
          <a:lstStyle/>
          <a:p>
            <a:pPr algn="ctr">
              <a:spcBef>
                <a:spcPct val="50000"/>
              </a:spcBef>
              <a:defRPr/>
            </a:pPr>
            <a:r>
              <a:rPr lang="en-US" sz="2000" b="1" i="1" dirty="0">
                <a:solidFill>
                  <a:srgbClr val="FF0000"/>
                </a:solidFill>
                <a:effectLst>
                  <a:outerShdw blurRad="38100" dist="38100" dir="2700000" algn="tl">
                    <a:srgbClr val="C0C0C0"/>
                  </a:outerShdw>
                </a:effectLst>
                <a:cs typeface="Times New Roman" pitchFamily="18" charset="0"/>
              </a:rPr>
              <a:t>Development and optical and spectroscopic diagnostic of photonic materials and structures</a:t>
            </a:r>
            <a:endParaRPr lang="it-IT" sz="2000" dirty="0">
              <a:solidFill>
                <a:srgbClr val="3333CC"/>
              </a:solidFill>
              <a:effectLst>
                <a:outerShdw blurRad="38100" dist="38100" dir="2700000" algn="tl">
                  <a:srgbClr val="C0C0C0"/>
                </a:outerShdw>
              </a:effectLst>
            </a:endParaRPr>
          </a:p>
        </p:txBody>
      </p:sp>
      <p:pic>
        <p:nvPicPr>
          <p:cNvPr id="5222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1412875"/>
            <a:ext cx="888206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4122" name="Text Box 10"/>
          <p:cNvSpPr txBox="1">
            <a:spLocks noChangeArrowheads="1"/>
          </p:cNvSpPr>
          <p:nvPr/>
        </p:nvSpPr>
        <p:spPr bwMode="auto">
          <a:xfrm>
            <a:off x="285750" y="4073525"/>
            <a:ext cx="4000500" cy="157003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just">
              <a:defRPr/>
            </a:pPr>
            <a:r>
              <a:rPr lang="en-US" sz="1600" dirty="0">
                <a:solidFill>
                  <a:srgbClr val="FF0000"/>
                </a:solidFill>
              </a:rPr>
              <a:t>Bragg Mirror</a:t>
            </a:r>
            <a:r>
              <a:rPr lang="en-US" sz="1600" dirty="0">
                <a:solidFill>
                  <a:srgbClr val="009999"/>
                </a:solidFill>
              </a:rPr>
              <a:t>: 20 alternated quarter wave layers  TiO</a:t>
            </a:r>
            <a:r>
              <a:rPr lang="en-US" sz="1600" baseline="-25000" dirty="0">
                <a:solidFill>
                  <a:srgbClr val="009999"/>
                </a:solidFill>
              </a:rPr>
              <a:t>2</a:t>
            </a:r>
            <a:r>
              <a:rPr lang="en-US" sz="1600" dirty="0">
                <a:solidFill>
                  <a:srgbClr val="009999"/>
                </a:solidFill>
              </a:rPr>
              <a:t> (170 nm) and SiO</a:t>
            </a:r>
            <a:r>
              <a:rPr lang="en-US" sz="1600" baseline="-25000" dirty="0">
                <a:solidFill>
                  <a:srgbClr val="009999"/>
                </a:solidFill>
              </a:rPr>
              <a:t>2</a:t>
            </a:r>
            <a:r>
              <a:rPr lang="en-US" sz="1600" dirty="0">
                <a:solidFill>
                  <a:srgbClr val="009999"/>
                </a:solidFill>
              </a:rPr>
              <a:t> (320 nm). </a:t>
            </a:r>
          </a:p>
          <a:p>
            <a:pPr algn="just">
              <a:defRPr/>
            </a:pPr>
            <a:r>
              <a:rPr lang="en-US" sz="1600" dirty="0">
                <a:solidFill>
                  <a:srgbClr val="FF0000"/>
                </a:solidFill>
              </a:rPr>
              <a:t>Active layer</a:t>
            </a:r>
            <a:r>
              <a:rPr lang="en-US" sz="1600" dirty="0">
                <a:solidFill>
                  <a:srgbClr val="009999"/>
                </a:solidFill>
              </a:rPr>
              <a:t>: half wave (640 nm) SiO</a:t>
            </a:r>
            <a:r>
              <a:rPr lang="en-US" sz="1600" baseline="-25000" dirty="0">
                <a:solidFill>
                  <a:srgbClr val="009999"/>
                </a:solidFill>
              </a:rPr>
              <a:t>2</a:t>
            </a:r>
            <a:r>
              <a:rPr lang="en-US" sz="1600" dirty="0">
                <a:solidFill>
                  <a:srgbClr val="009999"/>
                </a:solidFill>
              </a:rPr>
              <a:t> activated with 0.2 mol % of  Er</a:t>
            </a:r>
            <a:r>
              <a:rPr lang="en-US" sz="1600" baseline="30000" dirty="0">
                <a:solidFill>
                  <a:srgbClr val="009999"/>
                </a:solidFill>
              </a:rPr>
              <a:t>3+</a:t>
            </a:r>
            <a:r>
              <a:rPr lang="en-US" sz="1600" dirty="0">
                <a:solidFill>
                  <a:srgbClr val="009999"/>
                </a:solidFill>
              </a:rPr>
              <a:t>.</a:t>
            </a:r>
          </a:p>
          <a:p>
            <a:pPr algn="just">
              <a:defRPr/>
            </a:pPr>
            <a:r>
              <a:rPr lang="en-US" sz="1600" b="1" dirty="0">
                <a:solidFill>
                  <a:srgbClr val="0033CC"/>
                </a:solidFill>
                <a:cs typeface="Times New Roman" pitchFamily="18" charset="0"/>
              </a:rPr>
              <a:t>The dark regions corresponds to SiO</a:t>
            </a:r>
            <a:r>
              <a:rPr lang="en-US" sz="1600" b="1" baseline="-30000" dirty="0">
                <a:solidFill>
                  <a:srgbClr val="0033CC"/>
                </a:solidFill>
                <a:cs typeface="Times New Roman" pitchFamily="18" charset="0"/>
              </a:rPr>
              <a:t>2</a:t>
            </a:r>
            <a:r>
              <a:rPr lang="en-US" sz="1600" b="1" dirty="0">
                <a:solidFill>
                  <a:srgbClr val="0033CC"/>
                </a:solidFill>
                <a:cs typeface="Times New Roman" pitchFamily="18" charset="0"/>
              </a:rPr>
              <a:t> and the white regions corresponds to TiO</a:t>
            </a:r>
            <a:r>
              <a:rPr lang="en-US" sz="1600" b="1" baseline="-30000" dirty="0">
                <a:solidFill>
                  <a:srgbClr val="0033CC"/>
                </a:solidFill>
                <a:cs typeface="Times New Roman" pitchFamily="18" charset="0"/>
              </a:rPr>
              <a:t>2</a:t>
            </a:r>
            <a:endParaRPr lang="en-US" sz="1600" dirty="0">
              <a:solidFill>
                <a:srgbClr val="009999"/>
              </a:solidFill>
            </a:endParaRPr>
          </a:p>
        </p:txBody>
      </p:sp>
      <p:sp>
        <p:nvSpPr>
          <p:cNvPr id="52231" name="CasellaDiTesto 7"/>
          <p:cNvSpPr txBox="1">
            <a:spLocks noChangeArrowheads="1"/>
          </p:cNvSpPr>
          <p:nvPr/>
        </p:nvSpPr>
        <p:spPr bwMode="auto">
          <a:xfrm>
            <a:off x="250825" y="5876925"/>
            <a:ext cx="5041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it-IT" altLang="it-IT" sz="1200">
                <a:solidFill>
                  <a:srgbClr val="002060"/>
                </a:solidFill>
              </a:rPr>
              <a:t>S. Valligatla, A. Chiasera, S. Varas, N. Bazzanella, D.N. Rao, G.C. Righini, M. Ferrari, “</a:t>
            </a:r>
            <a:r>
              <a:rPr lang="en-US" altLang="it-IT" sz="1200">
                <a:solidFill>
                  <a:srgbClr val="002060"/>
                </a:solidFill>
              </a:rPr>
              <a:t>High quality factor 1-D Er</a:t>
            </a:r>
            <a:r>
              <a:rPr lang="en-US" altLang="it-IT" sz="1200" baseline="30000">
                <a:solidFill>
                  <a:srgbClr val="002060"/>
                </a:solidFill>
              </a:rPr>
              <a:t>3+</a:t>
            </a:r>
            <a:r>
              <a:rPr lang="en-US" altLang="it-IT" sz="1200">
                <a:solidFill>
                  <a:srgbClr val="002060"/>
                </a:solidFill>
              </a:rPr>
              <a:t>-activated dielectric microcavity fabricated by RF-sputtering”, Optics Express, Vol. 20 Issue 19, pp.21214-21222 (2012)</a:t>
            </a:r>
          </a:p>
        </p:txBody>
      </p:sp>
      <p:pic>
        <p:nvPicPr>
          <p:cNvPr id="522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4073525"/>
            <a:ext cx="3238500" cy="234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solidFill>
                <a:srgbClr val="000000"/>
              </a:solidFill>
            </a:endParaRPr>
          </a:p>
        </p:txBody>
      </p:sp>
      <p:graphicFrame>
        <p:nvGraphicFramePr>
          <p:cNvPr id="53251" name="Oggetto 5"/>
          <p:cNvGraphicFramePr>
            <a:graphicFrameLocks noChangeAspect="1"/>
          </p:cNvGraphicFramePr>
          <p:nvPr/>
        </p:nvGraphicFramePr>
        <p:xfrm>
          <a:off x="684213" y="549275"/>
          <a:ext cx="7513637" cy="5000625"/>
        </p:xfrm>
        <a:graphic>
          <a:graphicData uri="http://schemas.openxmlformats.org/presentationml/2006/ole">
            <mc:AlternateContent xmlns:mc="http://schemas.openxmlformats.org/markup-compatibility/2006">
              <mc:Choice xmlns:v="urn:schemas-microsoft-com:vml" Requires="v">
                <p:oleObj spid="_x0000_s53306" name="Graph" r:id="rId3" imgW="4189171" imgH="2926080" progId="Origin50.Graph">
                  <p:embed/>
                </p:oleObj>
              </mc:Choice>
              <mc:Fallback>
                <p:oleObj name="Graph" r:id="rId3" imgW="4189171" imgH="2926080" progId="Origin50.Graph">
                  <p:embed/>
                  <p:pic>
                    <p:nvPicPr>
                      <p:cNvPr id="0" name="Oggetto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549275"/>
                        <a:ext cx="7513637"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252" name="CasellaDiTesto 6"/>
          <p:cNvSpPr txBox="1">
            <a:spLocks noChangeArrowheads="1"/>
          </p:cNvSpPr>
          <p:nvPr/>
        </p:nvSpPr>
        <p:spPr bwMode="auto">
          <a:xfrm>
            <a:off x="179388" y="5661025"/>
            <a:ext cx="8785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IN" altLang="it-IT" sz="1600">
                <a:solidFill>
                  <a:srgbClr val="000000"/>
                </a:solidFill>
              </a:rPr>
              <a:t>Transmittance spectrum of the cavity with two Bragg reflectors. The stop band range from 1490 to 1980 nm. The cavity resonance corresponds to the sharp maximum centred at 1.749 µm. The FWHM of the resonance is 1.97 nm that correspond to a quality </a:t>
            </a:r>
            <a:r>
              <a:rPr lang="en-IN" altLang="it-IT" sz="1600">
                <a:solidFill>
                  <a:srgbClr val="FF0000"/>
                </a:solidFill>
              </a:rPr>
              <a:t>Q factor of 890</a:t>
            </a:r>
            <a:r>
              <a:rPr lang="en-IN" altLang="it-IT" sz="1600">
                <a:solidFill>
                  <a:srgbClr val="000000"/>
                </a:solidFill>
              </a:rPr>
              <a:t>.</a:t>
            </a:r>
            <a:endParaRPr lang="it-IT" altLang="it-IT" sz="1600">
              <a:solidFill>
                <a:srgbClr val="000000"/>
              </a:solidFill>
            </a:endParaRPr>
          </a:p>
        </p:txBody>
      </p:sp>
      <p:sp>
        <p:nvSpPr>
          <p:cNvPr id="9" name="Text Box 5"/>
          <p:cNvSpPr txBox="1">
            <a:spLocks noChangeArrowheads="1"/>
          </p:cNvSpPr>
          <p:nvPr/>
        </p:nvSpPr>
        <p:spPr bwMode="auto">
          <a:xfrm>
            <a:off x="533400" y="149225"/>
            <a:ext cx="8077200" cy="400050"/>
          </a:xfrm>
          <a:prstGeom prst="rect">
            <a:avLst/>
          </a:prstGeom>
          <a:noFill/>
          <a:ln w="9525">
            <a:noFill/>
            <a:miter lim="800000"/>
            <a:headEnd/>
            <a:tailEnd/>
          </a:ln>
          <a:effectLst/>
        </p:spPr>
        <p:txBody>
          <a:bodyPr>
            <a:spAutoFit/>
          </a:bodyPr>
          <a:lstStyle/>
          <a:p>
            <a:pPr algn="ctr">
              <a:spcBef>
                <a:spcPct val="50000"/>
              </a:spcBef>
              <a:defRPr/>
            </a:pPr>
            <a:r>
              <a:rPr lang="en-US" sz="2000" b="1" i="1" dirty="0">
                <a:solidFill>
                  <a:srgbClr val="FF0000"/>
                </a:solidFill>
                <a:effectLst>
                  <a:outerShdw blurRad="38100" dist="38100" dir="2700000" algn="tl">
                    <a:srgbClr val="C0C0C0"/>
                  </a:outerShdw>
                </a:effectLst>
                <a:cs typeface="Times New Roman" pitchFamily="18" charset="0"/>
              </a:rPr>
              <a:t>Transmission measurements</a:t>
            </a:r>
            <a:endParaRPr lang="it-IT" sz="2000" dirty="0">
              <a:solidFill>
                <a:srgbClr val="3333CC"/>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figure 1"/>
          <p:cNvPicPr>
            <a:picLocks noChangeAspect="1" noChangeArrowheads="1"/>
          </p:cNvPicPr>
          <p:nvPr/>
        </p:nvPicPr>
        <p:blipFill>
          <a:blip r:embed="rId3">
            <a:extLst>
              <a:ext uri="{28A0092B-C50C-407E-A947-70E740481C1C}">
                <a14:useLocalDpi xmlns:a14="http://schemas.microsoft.com/office/drawing/2010/main" val="0"/>
              </a:ext>
            </a:extLst>
          </a:blip>
          <a:srcRect l="7933" t="7715" r="6125" b="6903"/>
          <a:stretch>
            <a:fillRect/>
          </a:stretch>
        </p:blipFill>
        <p:spPr bwMode="auto">
          <a:xfrm>
            <a:off x="539750" y="119063"/>
            <a:ext cx="3841750" cy="5397500"/>
          </a:xfrm>
          <a:prstGeom prst="rect">
            <a:avLst/>
          </a:prstGeom>
          <a:noFill/>
          <a:ln w="9525">
            <a:solidFill>
              <a:srgbClr val="339933"/>
            </a:solidFill>
            <a:miter lim="800000"/>
            <a:headEnd/>
            <a:tailEnd/>
          </a:ln>
          <a:extLst>
            <a:ext uri="{909E8E84-426E-40DD-AFC4-6F175D3DCCD1}">
              <a14:hiddenFill xmlns:a14="http://schemas.microsoft.com/office/drawing/2010/main">
                <a:solidFill>
                  <a:srgbClr val="FFFFFF"/>
                </a:solidFill>
              </a14:hiddenFill>
            </a:ext>
          </a:extLst>
        </p:spPr>
      </p:pic>
      <p:sp>
        <p:nvSpPr>
          <p:cNvPr id="54275" name="CasellaDiTesto 4"/>
          <p:cNvSpPr txBox="1">
            <a:spLocks noChangeArrowheads="1"/>
          </p:cNvSpPr>
          <p:nvPr/>
        </p:nvSpPr>
        <p:spPr bwMode="auto">
          <a:xfrm>
            <a:off x="468313" y="5589588"/>
            <a:ext cx="83518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it-IT" sz="1400">
                <a:solidFill>
                  <a:srgbClr val="000000"/>
                </a:solidFill>
              </a:rPr>
              <a:t>Schematics of the excitation and detection geometries employed for a reliable assessment of the influence of the cavity on the 1.5 mm emission band of Er</a:t>
            </a:r>
            <a:r>
              <a:rPr lang="en-US" altLang="it-IT" sz="1400" baseline="30000">
                <a:solidFill>
                  <a:srgbClr val="000000"/>
                </a:solidFill>
              </a:rPr>
              <a:t>3+</a:t>
            </a:r>
            <a:r>
              <a:rPr lang="en-US" altLang="it-IT" sz="1400">
                <a:solidFill>
                  <a:srgbClr val="000000"/>
                </a:solidFill>
              </a:rPr>
              <a:t> ion.</a:t>
            </a:r>
            <a:endParaRPr lang="it-IT" altLang="it-IT" sz="1400">
              <a:solidFill>
                <a:srgbClr val="000000"/>
              </a:solidFill>
            </a:endParaRPr>
          </a:p>
          <a:p>
            <a:pPr algn="just" eaLnBrk="1" hangingPunct="1">
              <a:spcBef>
                <a:spcPct val="0"/>
              </a:spcBef>
              <a:buFontTx/>
              <a:buNone/>
            </a:pPr>
            <a:r>
              <a:rPr lang="en-US" altLang="it-IT" sz="1400">
                <a:solidFill>
                  <a:srgbClr val="000000"/>
                </a:solidFill>
              </a:rPr>
              <a:t>Fig. (a): configuration employed for the </a:t>
            </a:r>
            <a:r>
              <a:rPr lang="en-IN" altLang="it-IT" sz="1400">
                <a:solidFill>
                  <a:srgbClr val="000000"/>
                </a:solidFill>
              </a:rPr>
              <a:t>Er</a:t>
            </a:r>
            <a:r>
              <a:rPr lang="en-IN" altLang="it-IT" sz="1400" baseline="30000">
                <a:solidFill>
                  <a:srgbClr val="000000"/>
                </a:solidFill>
              </a:rPr>
              <a:t>3+</a:t>
            </a:r>
            <a:r>
              <a:rPr lang="en-IN" altLang="it-IT" sz="1400">
                <a:solidFill>
                  <a:srgbClr val="000000"/>
                </a:solidFill>
              </a:rPr>
              <a:t>-activated reference sample:</a:t>
            </a:r>
            <a:endParaRPr lang="it-IT" altLang="it-IT" sz="1400">
              <a:solidFill>
                <a:srgbClr val="000000"/>
              </a:solidFill>
            </a:endParaRPr>
          </a:p>
          <a:p>
            <a:pPr eaLnBrk="1" hangingPunct="1">
              <a:spcBef>
                <a:spcPct val="0"/>
              </a:spcBef>
              <a:buFontTx/>
              <a:buNone/>
            </a:pPr>
            <a:r>
              <a:rPr lang="en-IN" altLang="it-IT" sz="1400">
                <a:solidFill>
                  <a:srgbClr val="000000"/>
                </a:solidFill>
              </a:rPr>
              <a:t>Fig. (b):  </a:t>
            </a:r>
            <a:r>
              <a:rPr lang="en-US" altLang="it-IT" sz="1400">
                <a:solidFill>
                  <a:srgbClr val="000000"/>
                </a:solidFill>
              </a:rPr>
              <a:t>configuration employed for the </a:t>
            </a:r>
            <a:r>
              <a:rPr lang="en-IN" altLang="it-IT" sz="1400">
                <a:solidFill>
                  <a:srgbClr val="000000"/>
                </a:solidFill>
              </a:rPr>
              <a:t>Er</a:t>
            </a:r>
            <a:r>
              <a:rPr lang="en-IN" altLang="it-IT" sz="1400" baseline="30000">
                <a:solidFill>
                  <a:srgbClr val="000000"/>
                </a:solidFill>
              </a:rPr>
              <a:t>3+</a:t>
            </a:r>
            <a:r>
              <a:rPr lang="en-IN" altLang="it-IT" sz="1400">
                <a:solidFill>
                  <a:srgbClr val="000000"/>
                </a:solidFill>
              </a:rPr>
              <a:t>-activated 1-D microcavity.</a:t>
            </a:r>
            <a:endParaRPr lang="it-IT" altLang="it-IT" sz="1400">
              <a:solidFill>
                <a:srgbClr val="000000"/>
              </a:solidFill>
            </a:endParaRPr>
          </a:p>
        </p:txBody>
      </p:sp>
      <p:sp>
        <p:nvSpPr>
          <p:cNvPr id="54276" name="Rectangle 4"/>
          <p:cNvSpPr>
            <a:spLocks noChangeArrowheads="1"/>
          </p:cNvSpPr>
          <p:nvPr/>
        </p:nvSpPr>
        <p:spPr bwMode="auto">
          <a:xfrm>
            <a:off x="0" y="0"/>
            <a:ext cx="9144000" cy="0"/>
          </a:xfrm>
          <a:prstGeom prst="rect">
            <a:avLst/>
          </a:prstGeom>
          <a:noFill/>
          <a:ln>
            <a:noFill/>
          </a:ln>
          <a:effectLst>
            <a:prstShdw prst="shdw15">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graphicFrame>
        <p:nvGraphicFramePr>
          <p:cNvPr id="54277" name="Object 3"/>
          <p:cNvGraphicFramePr>
            <a:graphicFrameLocks noChangeAspect="1"/>
          </p:cNvGraphicFramePr>
          <p:nvPr/>
        </p:nvGraphicFramePr>
        <p:xfrm>
          <a:off x="4810125" y="44450"/>
          <a:ext cx="4333875" cy="3105150"/>
        </p:xfrm>
        <a:graphic>
          <a:graphicData uri="http://schemas.openxmlformats.org/presentationml/2006/ole">
            <mc:AlternateContent xmlns:mc="http://schemas.openxmlformats.org/markup-compatibility/2006">
              <mc:Choice xmlns:v="urn:schemas-microsoft-com:vml" Requires="v">
                <p:oleObj spid="_x0000_s54334" name="Graph" r:id="rId4" imgW="4189171" imgH="2926080" progId="Origin50.Graph">
                  <p:embed/>
                </p:oleObj>
              </mc:Choice>
              <mc:Fallback>
                <p:oleObj name="Graph" r:id="rId4" imgW="4189171" imgH="2926080" progId="Origin50.Grap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r="36095" b="34448"/>
                      <a:stretch>
                        <a:fillRect/>
                      </a:stretch>
                    </p:blipFill>
                    <p:spPr bwMode="auto">
                      <a:xfrm>
                        <a:off x="4810125" y="44450"/>
                        <a:ext cx="43338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8" name="CasellaDiTesto 7"/>
          <p:cNvSpPr txBox="1">
            <a:spLocks noChangeArrowheads="1"/>
          </p:cNvSpPr>
          <p:nvPr/>
        </p:nvSpPr>
        <p:spPr bwMode="auto">
          <a:xfrm>
            <a:off x="5292725" y="3068638"/>
            <a:ext cx="36004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IN" altLang="it-IT" sz="1800" baseline="30000">
                <a:solidFill>
                  <a:srgbClr val="000000"/>
                </a:solidFill>
              </a:rPr>
              <a:t>4</a:t>
            </a:r>
            <a:r>
              <a:rPr lang="en-IN" altLang="it-IT" sz="1800">
                <a:solidFill>
                  <a:srgbClr val="000000"/>
                </a:solidFill>
              </a:rPr>
              <a:t>I</a:t>
            </a:r>
            <a:r>
              <a:rPr lang="en-IN" altLang="it-IT" sz="1800" baseline="-25000">
                <a:solidFill>
                  <a:srgbClr val="000000"/>
                </a:solidFill>
              </a:rPr>
              <a:t>13/2</a:t>
            </a:r>
            <a:r>
              <a:rPr lang="en-IN" altLang="it-IT" sz="1800">
                <a:solidFill>
                  <a:srgbClr val="000000"/>
                </a:solidFill>
              </a:rPr>
              <a:t>→</a:t>
            </a:r>
            <a:r>
              <a:rPr lang="en-IN" altLang="it-IT" sz="1800" baseline="30000">
                <a:solidFill>
                  <a:srgbClr val="000000"/>
                </a:solidFill>
              </a:rPr>
              <a:t>4</a:t>
            </a:r>
            <a:r>
              <a:rPr lang="en-IN" altLang="it-IT" sz="1800">
                <a:solidFill>
                  <a:srgbClr val="000000"/>
                </a:solidFill>
              </a:rPr>
              <a:t>I</a:t>
            </a:r>
            <a:r>
              <a:rPr lang="en-IN" altLang="it-IT" sz="1800" baseline="-25000">
                <a:solidFill>
                  <a:srgbClr val="000000"/>
                </a:solidFill>
              </a:rPr>
              <a:t>15/2 </a:t>
            </a:r>
            <a:r>
              <a:rPr lang="en-IN" altLang="it-IT" sz="1800">
                <a:solidFill>
                  <a:srgbClr val="000000"/>
                </a:solidFill>
              </a:rPr>
              <a:t>photoluminescence spectra of the cavity activated by Er</a:t>
            </a:r>
            <a:r>
              <a:rPr lang="en-IN" altLang="it-IT" sz="1800" baseline="30000">
                <a:solidFill>
                  <a:srgbClr val="000000"/>
                </a:solidFill>
              </a:rPr>
              <a:t>3+</a:t>
            </a:r>
            <a:r>
              <a:rPr lang="en-IN" altLang="it-IT" sz="1800">
                <a:solidFill>
                  <a:srgbClr val="000000"/>
                </a:solidFill>
              </a:rPr>
              <a:t> ion in 1-D photonic crystal and of the single Er</a:t>
            </a:r>
            <a:r>
              <a:rPr lang="en-IN" altLang="it-IT" sz="1800" baseline="30000">
                <a:solidFill>
                  <a:srgbClr val="000000"/>
                </a:solidFill>
              </a:rPr>
              <a:t>3+-</a:t>
            </a:r>
            <a:r>
              <a:rPr lang="en-IN" altLang="it-IT" sz="1800">
                <a:solidFill>
                  <a:srgbClr val="000000"/>
                </a:solidFill>
              </a:rPr>
              <a:t>doped SiO</a:t>
            </a:r>
            <a:r>
              <a:rPr lang="en-IN" altLang="it-IT" sz="1800" baseline="-25000">
                <a:solidFill>
                  <a:srgbClr val="000000"/>
                </a:solidFill>
              </a:rPr>
              <a:t>2</a:t>
            </a:r>
            <a:r>
              <a:rPr lang="en-IN" altLang="it-IT" sz="1800">
                <a:solidFill>
                  <a:srgbClr val="000000"/>
                </a:solidFill>
              </a:rPr>
              <a:t> active layer with first Bragg mirror. The light is recorded at 50° from the normal on the samples upon excitation at 514.5 nm.</a:t>
            </a:r>
            <a:endParaRPr lang="en-US" altLang="it-IT" sz="1800">
              <a:solidFill>
                <a:srgbClr val="000000"/>
              </a:solidFill>
            </a:endParaRPr>
          </a:p>
        </p:txBody>
      </p:sp>
      <p:sp>
        <p:nvSpPr>
          <p:cNvPr id="54279" name="Rettangolo 8"/>
          <p:cNvSpPr>
            <a:spLocks noChangeArrowheads="1"/>
          </p:cNvSpPr>
          <p:nvPr/>
        </p:nvSpPr>
        <p:spPr bwMode="auto">
          <a:xfrm>
            <a:off x="5003800" y="115888"/>
            <a:ext cx="3960813" cy="5400675"/>
          </a:xfrm>
          <a:prstGeom prst="rect">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54280" name="Freccia a destra 9"/>
          <p:cNvSpPr>
            <a:spLocks noChangeArrowheads="1"/>
          </p:cNvSpPr>
          <p:nvPr/>
        </p:nvSpPr>
        <p:spPr bwMode="auto">
          <a:xfrm>
            <a:off x="4572000" y="2636838"/>
            <a:ext cx="360363" cy="360362"/>
          </a:xfrm>
          <a:prstGeom prst="rightArrow">
            <a:avLst>
              <a:gd name="adj1" fmla="val 50000"/>
              <a:gd name="adj2" fmla="val 50000"/>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endParaRPr>
          </a:p>
        </p:txBody>
      </p:sp>
      <p:sp>
        <p:nvSpPr>
          <p:cNvPr id="2" name="Freccia a destra 1"/>
          <p:cNvSpPr/>
          <p:nvPr/>
        </p:nvSpPr>
        <p:spPr>
          <a:xfrm rot="3370743">
            <a:off x="3708400" y="5157788"/>
            <a:ext cx="673100"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31" name="Text Box 7"/>
          <p:cNvSpPr txBox="1">
            <a:spLocks noChangeArrowheads="1"/>
          </p:cNvSpPr>
          <p:nvPr/>
        </p:nvSpPr>
        <p:spPr bwMode="auto">
          <a:xfrm>
            <a:off x="200025" y="3827463"/>
            <a:ext cx="8674100" cy="1228725"/>
          </a:xfrm>
          <a:prstGeom prst="rect">
            <a:avLst/>
          </a:prstGeom>
          <a:noFill/>
          <a:ln w="9525">
            <a:noFill/>
            <a:miter lim="800000"/>
            <a:headEnd/>
            <a:tailEnd/>
          </a:ln>
          <a:effectLst/>
        </p:spPr>
        <p:txBody>
          <a:bodyPr lIns="82945" tIns="41473" rIns="82945" bIns="41473">
            <a:spAutoFit/>
          </a:bodyPr>
          <a:lstStyle/>
          <a:p>
            <a:pPr marL="625475" algn="ctr" defTabSz="828675" hangingPunct="0">
              <a:lnSpc>
                <a:spcPct val="93000"/>
              </a:lnSpc>
              <a:spcBef>
                <a:spcPts val="0"/>
              </a:spcBef>
              <a:buClr>
                <a:srgbClr val="000000"/>
              </a:buClr>
              <a:buSzPct val="45000"/>
              <a:tabLst>
                <a:tab pos="1433513" algn="l"/>
              </a:tabLst>
              <a:defRPr/>
            </a:pPr>
            <a:r>
              <a:rPr lang="en-US" sz="4000" cap="small" dirty="0">
                <a:solidFill>
                  <a:srgbClr val="0033CC"/>
                </a:solidFill>
                <a:cs typeface="Times New Roman" pitchFamily="18" charset="0"/>
              </a:rPr>
              <a:t>Whispering Gallery Modes </a:t>
            </a:r>
          </a:p>
          <a:p>
            <a:pPr marL="625475" algn="ctr" defTabSz="828675" hangingPunct="0">
              <a:lnSpc>
                <a:spcPct val="93000"/>
              </a:lnSpc>
              <a:spcBef>
                <a:spcPts val="0"/>
              </a:spcBef>
              <a:buClr>
                <a:srgbClr val="000000"/>
              </a:buClr>
              <a:buSzPct val="45000"/>
              <a:tabLst>
                <a:tab pos="1433513" algn="l"/>
              </a:tabLst>
              <a:defRPr/>
            </a:pPr>
            <a:r>
              <a:rPr lang="en-US" sz="4000" cap="small" dirty="0">
                <a:solidFill>
                  <a:srgbClr val="0033CC"/>
                </a:solidFill>
                <a:cs typeface="Times New Roman" pitchFamily="18" charset="0"/>
              </a:rPr>
              <a:t>Laser</a:t>
            </a:r>
          </a:p>
        </p:txBody>
      </p:sp>
      <p:grpSp>
        <p:nvGrpSpPr>
          <p:cNvPr id="55299" name="Gruppo 1"/>
          <p:cNvGrpSpPr>
            <a:grpSpLocks/>
          </p:cNvGrpSpPr>
          <p:nvPr/>
        </p:nvGrpSpPr>
        <p:grpSpPr bwMode="auto">
          <a:xfrm>
            <a:off x="422275" y="128588"/>
            <a:ext cx="8229600" cy="1428750"/>
            <a:chOff x="422275" y="128446"/>
            <a:chExt cx="8229600" cy="1428892"/>
          </a:xfrm>
        </p:grpSpPr>
        <p:grpSp>
          <p:nvGrpSpPr>
            <p:cNvPr id="55301" name="Gruppo 2"/>
            <p:cNvGrpSpPr>
              <a:grpSpLocks/>
            </p:cNvGrpSpPr>
            <p:nvPr/>
          </p:nvGrpSpPr>
          <p:grpSpPr bwMode="auto">
            <a:xfrm>
              <a:off x="422275" y="252413"/>
              <a:ext cx="8229600" cy="1304925"/>
              <a:chOff x="457200" y="389793"/>
              <a:chExt cx="8229600" cy="1305062"/>
            </a:xfrm>
          </p:grpSpPr>
          <p:sp>
            <p:nvSpPr>
              <p:cNvPr id="55303" name="WordArt 50"/>
              <p:cNvSpPr>
                <a:spLocks noChangeAspect="1" noChangeArrowheads="1" noChangeShapeType="1" noTextEdit="1"/>
              </p:cNvSpPr>
              <p:nvPr/>
            </p:nvSpPr>
            <p:spPr bwMode="auto">
              <a:xfrm>
                <a:off x="1979712" y="389793"/>
                <a:ext cx="1078323" cy="153721"/>
              </a:xfrm>
              <a:prstGeom prst="rect">
                <a:avLst/>
              </a:prstGeom>
            </p:spPr>
            <p:txBody>
              <a:bodyPr wrap="none" fromWordArt="1">
                <a:prstTxWarp prst="textPlain">
                  <a:avLst>
                    <a:gd name="adj" fmla="val 50000"/>
                  </a:avLst>
                </a:prstTxWarp>
                <a:scene3d>
                  <a:camera prst="legacyPerspectiveTopRight"/>
                  <a:lightRig rig="legacyHarsh3" dir="b"/>
                </a:scene3d>
                <a:sp3d extrusionH="887400" prstMaterial="legacyMatte">
                  <a:extrusionClr>
                    <a:srgbClr val="C0C0C0"/>
                  </a:extrusionClr>
                </a:sp3d>
              </a:bodyPr>
              <a:lstStyle/>
              <a:p>
                <a:pPr algn="ctr"/>
                <a:r>
                  <a:rPr lang="it-IT" sz="2000" kern="10">
                    <a:ln w="9525">
                      <a:round/>
                      <a:headEnd/>
                      <a:tailEnd/>
                    </a:ln>
                    <a:gradFill rotWithShape="1">
                      <a:gsLst>
                        <a:gs pos="0">
                          <a:srgbClr val="FF0000"/>
                        </a:gs>
                        <a:gs pos="100000">
                          <a:srgbClr val="FFCCCC"/>
                        </a:gs>
                      </a:gsLst>
                      <a:lin ang="18900000" scaled="1"/>
                    </a:gradFill>
                    <a:latin typeface="Arial Black"/>
                  </a:rPr>
                  <a:t>CNR DSFTM</a:t>
                </a:r>
              </a:p>
            </p:txBody>
          </p:sp>
          <p:pic>
            <p:nvPicPr>
              <p:cNvPr id="553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8680"/>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53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28446"/>
              <a:ext cx="354171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ttangolo 2"/>
          <p:cNvSpPr/>
          <p:nvPr/>
        </p:nvSpPr>
        <p:spPr>
          <a:xfrm>
            <a:off x="1035050" y="2397125"/>
            <a:ext cx="7212013" cy="769938"/>
          </a:xfrm>
          <a:prstGeom prst="rect">
            <a:avLst/>
          </a:prstGeom>
        </p:spPr>
        <p:txBody>
          <a:bodyPr wrap="none">
            <a:spAutoFit/>
          </a:bodyPr>
          <a:lstStyle/>
          <a:p>
            <a:pPr>
              <a:defRPr/>
            </a:pPr>
            <a:r>
              <a:rPr lang="en-US" sz="4400" cap="small" dirty="0">
                <a:solidFill>
                  <a:srgbClr val="006666"/>
                </a:solidFill>
                <a:cs typeface="Times New Roman" pitchFamily="18" charset="0"/>
              </a:rPr>
              <a:t>Spherical </a:t>
            </a:r>
            <a:r>
              <a:rPr lang="en-US" sz="4400" cap="small" dirty="0" err="1">
                <a:solidFill>
                  <a:srgbClr val="006666"/>
                </a:solidFill>
                <a:cs typeface="Times New Roman" pitchFamily="18" charset="0"/>
              </a:rPr>
              <a:t>microresonators</a:t>
            </a:r>
            <a:endParaRPr lang="en-US" sz="4400" cap="small" dirty="0">
              <a:solidFill>
                <a:srgbClr val="006666"/>
              </a:solidFill>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p:cNvSpPr/>
          <p:nvPr/>
        </p:nvSpPr>
        <p:spPr>
          <a:xfrm>
            <a:off x="195263" y="4557713"/>
            <a:ext cx="8820150" cy="184626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eaLnBrk="1" hangingPunct="1">
              <a:defRPr/>
            </a:pPr>
            <a:r>
              <a:rPr lang="en-US" sz="1600" dirty="0">
                <a:solidFill>
                  <a:srgbClr val="000000"/>
                </a:solidFill>
              </a:rPr>
              <a:t>Microsphere of diameter </a:t>
            </a:r>
            <a:r>
              <a:rPr lang="en-US" sz="1600" i="1" dirty="0">
                <a:solidFill>
                  <a:srgbClr val="000000"/>
                </a:solidFill>
              </a:rPr>
              <a:t>d</a:t>
            </a:r>
            <a:r>
              <a:rPr lang="en-US" sz="1600" dirty="0">
                <a:solidFill>
                  <a:srgbClr val="000000"/>
                </a:solidFill>
              </a:rPr>
              <a:t> and refractive index </a:t>
            </a:r>
            <a:r>
              <a:rPr lang="en-US" sz="1600" i="1" dirty="0">
                <a:solidFill>
                  <a:srgbClr val="000000"/>
                </a:solidFill>
              </a:rPr>
              <a:t>n</a:t>
            </a:r>
            <a:r>
              <a:rPr lang="en-US" sz="1600" i="1" baseline="-25000" dirty="0">
                <a:solidFill>
                  <a:srgbClr val="000000"/>
                </a:solidFill>
              </a:rPr>
              <a:t>s</a:t>
            </a:r>
            <a:r>
              <a:rPr lang="en-US" sz="1600" dirty="0">
                <a:solidFill>
                  <a:srgbClr val="000000"/>
                </a:solidFill>
              </a:rPr>
              <a:t> coated by a film of thickness </a:t>
            </a:r>
            <a:r>
              <a:rPr lang="en-US" sz="1600" i="1" dirty="0">
                <a:solidFill>
                  <a:srgbClr val="000000"/>
                </a:solidFill>
              </a:rPr>
              <a:t>t</a:t>
            </a:r>
            <a:r>
              <a:rPr lang="en-US" sz="1600" dirty="0">
                <a:solidFill>
                  <a:srgbClr val="000000"/>
                </a:solidFill>
              </a:rPr>
              <a:t> and refractive index </a:t>
            </a:r>
            <a:r>
              <a:rPr lang="en-US" sz="1600" i="1" dirty="0" err="1">
                <a:solidFill>
                  <a:srgbClr val="000000"/>
                </a:solidFill>
              </a:rPr>
              <a:t>n</a:t>
            </a:r>
            <a:r>
              <a:rPr lang="en-US" sz="1600" i="1" baseline="-25000" dirty="0" err="1">
                <a:solidFill>
                  <a:srgbClr val="000000"/>
                </a:solidFill>
              </a:rPr>
              <a:t>c</a:t>
            </a:r>
            <a:r>
              <a:rPr lang="en-US" sz="1600" dirty="0">
                <a:solidFill>
                  <a:srgbClr val="000000"/>
                </a:solidFill>
              </a:rPr>
              <a:t>.</a:t>
            </a:r>
          </a:p>
          <a:p>
            <a:pPr algn="ctr" eaLnBrk="1" hangingPunct="1">
              <a:defRPr/>
            </a:pPr>
            <a:endParaRPr lang="en-US" sz="1400" dirty="0">
              <a:solidFill>
                <a:srgbClr val="000000"/>
              </a:solidFill>
              <a:cs typeface="Arial" charset="0"/>
            </a:endParaRPr>
          </a:p>
          <a:p>
            <a:pPr algn="just" eaLnBrk="1" hangingPunct="1">
              <a:defRPr/>
            </a:pPr>
            <a:r>
              <a:rPr lang="it-IT" sz="1400" dirty="0">
                <a:solidFill>
                  <a:srgbClr val="006666"/>
                </a:solidFill>
              </a:rPr>
              <a:t>G.C. Righini, Y. </a:t>
            </a:r>
            <a:r>
              <a:rPr lang="it-IT" sz="1400" dirty="0" err="1">
                <a:solidFill>
                  <a:srgbClr val="006666"/>
                </a:solidFill>
              </a:rPr>
              <a:t>Dumeige</a:t>
            </a:r>
            <a:r>
              <a:rPr lang="it-IT" sz="1400" dirty="0">
                <a:solidFill>
                  <a:srgbClr val="006666"/>
                </a:solidFill>
              </a:rPr>
              <a:t>, P. </a:t>
            </a:r>
            <a:r>
              <a:rPr lang="it-IT" sz="1400" dirty="0" err="1">
                <a:solidFill>
                  <a:srgbClr val="006666"/>
                </a:solidFill>
              </a:rPr>
              <a:t>Féron</a:t>
            </a:r>
            <a:r>
              <a:rPr lang="it-IT" sz="1400" dirty="0">
                <a:solidFill>
                  <a:srgbClr val="006666"/>
                </a:solidFill>
              </a:rPr>
              <a:t>, M. Ferrari, G. Nunzi Conti, D. </a:t>
            </a:r>
            <a:r>
              <a:rPr lang="it-IT" sz="1400" dirty="0" err="1">
                <a:solidFill>
                  <a:srgbClr val="006666"/>
                </a:solidFill>
              </a:rPr>
              <a:t>Ristic</a:t>
            </a:r>
            <a:r>
              <a:rPr lang="it-IT" sz="1400" dirty="0">
                <a:solidFill>
                  <a:srgbClr val="006666"/>
                </a:solidFill>
              </a:rPr>
              <a:t>, S. </a:t>
            </a:r>
            <a:r>
              <a:rPr lang="it-IT" sz="1400" dirty="0" err="1">
                <a:solidFill>
                  <a:srgbClr val="006666"/>
                </a:solidFill>
              </a:rPr>
              <a:t>Soria</a:t>
            </a:r>
            <a:r>
              <a:rPr lang="it-IT" sz="1400" dirty="0">
                <a:solidFill>
                  <a:srgbClr val="006666"/>
                </a:solidFill>
              </a:rPr>
              <a:t>., “</a:t>
            </a:r>
            <a:r>
              <a:rPr lang="it-IT" sz="1400" dirty="0" err="1">
                <a:solidFill>
                  <a:srgbClr val="006666"/>
                </a:solidFill>
              </a:rPr>
              <a:t>Whispering</a:t>
            </a:r>
            <a:r>
              <a:rPr lang="it-IT" sz="1400" dirty="0">
                <a:solidFill>
                  <a:srgbClr val="006666"/>
                </a:solidFill>
              </a:rPr>
              <a:t> </a:t>
            </a:r>
            <a:r>
              <a:rPr lang="it-IT" sz="1400" dirty="0" err="1">
                <a:solidFill>
                  <a:srgbClr val="006666"/>
                </a:solidFill>
              </a:rPr>
              <a:t>gallery</a:t>
            </a:r>
            <a:r>
              <a:rPr lang="it-IT" sz="1400" dirty="0">
                <a:solidFill>
                  <a:srgbClr val="006666"/>
                </a:solidFill>
              </a:rPr>
              <a:t> mode </a:t>
            </a:r>
            <a:r>
              <a:rPr lang="it-IT" sz="1400" dirty="0" err="1">
                <a:solidFill>
                  <a:srgbClr val="006666"/>
                </a:solidFill>
              </a:rPr>
              <a:t>microresonators</a:t>
            </a:r>
            <a:r>
              <a:rPr lang="it-IT" sz="1400" dirty="0">
                <a:solidFill>
                  <a:srgbClr val="006666"/>
                </a:solidFill>
              </a:rPr>
              <a:t>: </a:t>
            </a:r>
            <a:r>
              <a:rPr lang="it-IT" sz="1400" dirty="0" err="1">
                <a:solidFill>
                  <a:srgbClr val="006666"/>
                </a:solidFill>
              </a:rPr>
              <a:t>fundamentals</a:t>
            </a:r>
            <a:r>
              <a:rPr lang="it-IT" sz="1400" dirty="0">
                <a:solidFill>
                  <a:srgbClr val="006666"/>
                </a:solidFill>
              </a:rPr>
              <a:t> and </a:t>
            </a:r>
            <a:r>
              <a:rPr lang="it-IT" sz="1400" dirty="0" err="1">
                <a:solidFill>
                  <a:srgbClr val="006666"/>
                </a:solidFill>
              </a:rPr>
              <a:t>applications</a:t>
            </a:r>
            <a:r>
              <a:rPr lang="it-IT" sz="1400" dirty="0">
                <a:solidFill>
                  <a:srgbClr val="006666"/>
                </a:solidFill>
              </a:rPr>
              <a:t>”, Rivista del Nuovo Cimento 34 (2011) pp. 435-488. </a:t>
            </a:r>
          </a:p>
          <a:p>
            <a:pPr algn="just" eaLnBrk="1" hangingPunct="1">
              <a:defRPr/>
            </a:pPr>
            <a:endParaRPr lang="it-IT" sz="1400" dirty="0">
              <a:solidFill>
                <a:srgbClr val="000000"/>
              </a:solidFill>
            </a:endParaRPr>
          </a:p>
          <a:p>
            <a:pPr algn="just" eaLnBrk="1" hangingPunct="1">
              <a:defRPr/>
            </a:pPr>
            <a:r>
              <a:rPr lang="it-IT" sz="1400" dirty="0">
                <a:solidFill>
                  <a:srgbClr val="336699"/>
                </a:solidFill>
              </a:rPr>
              <a:t>D. </a:t>
            </a:r>
            <a:r>
              <a:rPr lang="it-IT" sz="1400" dirty="0" err="1">
                <a:solidFill>
                  <a:srgbClr val="336699"/>
                </a:solidFill>
              </a:rPr>
              <a:t>Ristić</a:t>
            </a:r>
            <a:r>
              <a:rPr lang="it-IT" sz="1400" dirty="0">
                <a:solidFill>
                  <a:srgbClr val="336699"/>
                </a:solidFill>
              </a:rPr>
              <a:t>, A. </a:t>
            </a:r>
            <a:r>
              <a:rPr lang="it-IT" sz="1400" dirty="0" err="1">
                <a:solidFill>
                  <a:srgbClr val="336699"/>
                </a:solidFill>
              </a:rPr>
              <a:t>Rasoloniaina</a:t>
            </a:r>
            <a:r>
              <a:rPr lang="it-IT" sz="1400" dirty="0">
                <a:solidFill>
                  <a:srgbClr val="336699"/>
                </a:solidFill>
              </a:rPr>
              <a:t>, A, Chiappini, P. </a:t>
            </a:r>
            <a:r>
              <a:rPr lang="it-IT" sz="1400" dirty="0" err="1">
                <a:solidFill>
                  <a:srgbClr val="336699"/>
                </a:solidFill>
              </a:rPr>
              <a:t>Féron</a:t>
            </a:r>
            <a:r>
              <a:rPr lang="it-IT" sz="1400" dirty="0">
                <a:solidFill>
                  <a:srgbClr val="336699"/>
                </a:solidFill>
              </a:rPr>
              <a:t>,</a:t>
            </a:r>
            <a:r>
              <a:rPr lang="it-IT" sz="1400" baseline="30000" dirty="0">
                <a:solidFill>
                  <a:srgbClr val="336699"/>
                </a:solidFill>
              </a:rPr>
              <a:t>  </a:t>
            </a:r>
            <a:r>
              <a:rPr lang="it-IT" sz="1400" dirty="0">
                <a:solidFill>
                  <a:srgbClr val="336699"/>
                </a:solidFill>
              </a:rPr>
              <a:t>S. Pelli, G. Nunzi Conti, M. Ivanda, G.C. Righini, G. </a:t>
            </a:r>
            <a:r>
              <a:rPr lang="it-IT" sz="1400" dirty="0" err="1">
                <a:solidFill>
                  <a:srgbClr val="336699"/>
                </a:solidFill>
              </a:rPr>
              <a:t>Cibiel</a:t>
            </a:r>
            <a:r>
              <a:rPr lang="it-IT" sz="1400" dirty="0">
                <a:solidFill>
                  <a:srgbClr val="336699"/>
                </a:solidFill>
              </a:rPr>
              <a:t>, and M. Ferrari </a:t>
            </a:r>
            <a:r>
              <a:rPr lang="en-US" sz="1400" dirty="0">
                <a:solidFill>
                  <a:srgbClr val="336699"/>
                </a:solidFill>
              </a:rPr>
              <a:t>“About the role of phase matching between a coated microsphere and a tapered fiber: experimental study</a:t>
            </a:r>
            <a:r>
              <a:rPr lang="en-US" sz="1400">
                <a:solidFill>
                  <a:srgbClr val="336699"/>
                </a:solidFill>
              </a:rPr>
              <a:t>” </a:t>
            </a:r>
            <a:r>
              <a:rPr lang="en-US" sz="1400" smtClean="0">
                <a:solidFill>
                  <a:srgbClr val="336699"/>
                </a:solidFill>
              </a:rPr>
              <a:t>Optics </a:t>
            </a:r>
            <a:r>
              <a:rPr lang="en-US" sz="1400" dirty="0">
                <a:solidFill>
                  <a:srgbClr val="336699"/>
                </a:solidFill>
              </a:rPr>
              <a:t>Express, 21 (2013) pp 20954-20963 </a:t>
            </a:r>
            <a:endParaRPr lang="it-IT" sz="1400" dirty="0">
              <a:solidFill>
                <a:srgbClr val="000000"/>
              </a:solidFill>
              <a:cs typeface="Arial" charset="0"/>
            </a:endParaRPr>
          </a:p>
        </p:txBody>
      </p:sp>
      <p:sp>
        <p:nvSpPr>
          <p:cNvPr id="56323" name="Rectangle 20"/>
          <p:cNvSpPr>
            <a:spLocks noChangeArrowheads="1"/>
          </p:cNvSpPr>
          <p:nvPr/>
        </p:nvSpPr>
        <p:spPr bwMode="auto">
          <a:xfrm>
            <a:off x="0" y="2424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solidFill>
                <a:srgbClr val="000000"/>
              </a:solidFill>
              <a:cs typeface="Arial" pitchFamily="34" charset="0"/>
            </a:endParaRPr>
          </a:p>
        </p:txBody>
      </p:sp>
      <p:sp>
        <p:nvSpPr>
          <p:cNvPr id="56324" name="Rectangle 22"/>
          <p:cNvSpPr>
            <a:spLocks noChangeArrowheads="1"/>
          </p:cNvSpPr>
          <p:nvPr/>
        </p:nvSpPr>
        <p:spPr bwMode="auto">
          <a:xfrm>
            <a:off x="0" y="2038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solidFill>
                <a:srgbClr val="000000"/>
              </a:solidFill>
              <a:cs typeface="Arial" pitchFamily="34" charset="0"/>
            </a:endParaRPr>
          </a:p>
        </p:txBody>
      </p:sp>
      <p:sp>
        <p:nvSpPr>
          <p:cNvPr id="13" name="Rectangle 2"/>
          <p:cNvSpPr>
            <a:spLocks noGrp="1"/>
          </p:cNvSpPr>
          <p:nvPr>
            <p:ph type="title" idx="4294967295"/>
          </p:nvPr>
        </p:nvSpPr>
        <p:spPr>
          <a:xfrm>
            <a:off x="287338" y="188913"/>
            <a:ext cx="8569325" cy="595312"/>
          </a:xfrm>
          <a:prstGeom prst="rect">
            <a:avLst/>
          </a:prstGeom>
        </p:spPr>
        <p:txBody>
          <a:bodyPr/>
          <a:lstStyle/>
          <a:p>
            <a:pPr>
              <a:defRPr/>
            </a:pPr>
            <a:r>
              <a:rPr lang="en-US" sz="3600" kern="1200" dirty="0">
                <a:solidFill>
                  <a:srgbClr val="FF3300"/>
                </a:solidFill>
                <a:effectLst>
                  <a:outerShdw blurRad="38100" dist="38100" dir="2700000" algn="tl">
                    <a:srgbClr val="C0C0C0"/>
                  </a:outerShdw>
                </a:effectLst>
                <a:ea typeface="+mn-ea"/>
                <a:cs typeface="Times New Roman" pitchFamily="18" charset="0"/>
              </a:rPr>
              <a:t>Spherical </a:t>
            </a:r>
            <a:r>
              <a:rPr lang="en-US" sz="3600" kern="1200" dirty="0" err="1">
                <a:solidFill>
                  <a:srgbClr val="FF3300"/>
                </a:solidFill>
                <a:effectLst>
                  <a:outerShdw blurRad="38100" dist="38100" dir="2700000" algn="tl">
                    <a:srgbClr val="C0C0C0"/>
                  </a:outerShdw>
                </a:effectLst>
                <a:ea typeface="+mn-ea"/>
                <a:cs typeface="Times New Roman" pitchFamily="18" charset="0"/>
              </a:rPr>
              <a:t>microresonators</a:t>
            </a:r>
            <a:r>
              <a:rPr lang="en-US" sz="3600" kern="1200" dirty="0">
                <a:solidFill>
                  <a:srgbClr val="FF3300"/>
                </a:solidFill>
                <a:effectLst>
                  <a:outerShdw blurRad="38100" dist="38100" dir="2700000" algn="tl">
                    <a:srgbClr val="C0C0C0"/>
                  </a:outerShdw>
                </a:effectLst>
                <a:ea typeface="+mn-ea"/>
                <a:cs typeface="Times New Roman" pitchFamily="18" charset="0"/>
              </a:rPr>
              <a:t> WGMs</a:t>
            </a:r>
          </a:p>
        </p:txBody>
      </p:sp>
      <p:sp>
        <p:nvSpPr>
          <p:cNvPr id="56326"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solidFill>
                <a:srgbClr val="000000"/>
              </a:solidFill>
              <a:cs typeface="Arial" pitchFamily="34" charset="0"/>
            </a:endParaRPr>
          </a:p>
        </p:txBody>
      </p:sp>
      <p:sp>
        <p:nvSpPr>
          <p:cNvPr id="56327"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solidFill>
                <a:srgbClr val="000000"/>
              </a:solidFill>
              <a:cs typeface="Arial" pitchFamily="34" charset="0"/>
            </a:endParaRPr>
          </a:p>
        </p:txBody>
      </p:sp>
      <p:pic>
        <p:nvPicPr>
          <p:cNvPr id="5632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54088"/>
            <a:ext cx="381635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706563"/>
            <a:ext cx="2438400"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sy="-100000" kx="3284103" algn="bl" rotWithShape="0">
                    <a:schemeClr val="bg2">
                      <a:alpha val="50000"/>
                    </a:schemeClr>
                  </a:outerShdw>
                </a:effectLst>
              </a14:hiddenEffects>
            </a:ext>
          </a:extLst>
        </p:spPr>
      </p:pic>
    </p:spTree>
    <p:extLst>
      <p:ext uri="{BB962C8B-B14F-4D97-AF65-F5344CB8AC3E}">
        <p14:creationId xmlns:p14="http://schemas.microsoft.com/office/powerpoint/2010/main" val="28752418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latin typeface="Calibri" pitchFamily="34" charset="0"/>
            </a:endParaRPr>
          </a:p>
        </p:txBody>
      </p:sp>
      <p:graphicFrame>
        <p:nvGraphicFramePr>
          <p:cNvPr id="9273" name="Group 57"/>
          <p:cNvGraphicFramePr>
            <a:graphicFrameLocks noGrp="1"/>
          </p:cNvGraphicFramePr>
          <p:nvPr/>
        </p:nvGraphicFramePr>
        <p:xfrm>
          <a:off x="539750" y="1844675"/>
          <a:ext cx="7262813" cy="849312"/>
        </p:xfrm>
        <a:graphic>
          <a:graphicData uri="http://schemas.openxmlformats.org/drawingml/2006/table">
            <a:tbl>
              <a:tblPr/>
              <a:tblGrid>
                <a:gridCol w="1341438"/>
                <a:gridCol w="657225"/>
                <a:gridCol w="657225"/>
                <a:gridCol w="658812"/>
                <a:gridCol w="657225"/>
                <a:gridCol w="658813"/>
                <a:gridCol w="657225"/>
                <a:gridCol w="658812"/>
                <a:gridCol w="657225"/>
                <a:gridCol w="658813"/>
              </a:tblGrid>
              <a:tr h="274544">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F1</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F2</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F3</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F4</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F5</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F6</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F7</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F8</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charset="0"/>
                          <a:ea typeface="Calibri" charset="0"/>
                          <a:cs typeface="Times New Roman" pitchFamily="18" charset="0"/>
                        </a:rPr>
                        <a:t>F9</a:t>
                      </a:r>
                      <a:endParaRPr kumimoji="0" lang="it-IT" sz="1400" b="0" i="0" u="none" strike="noStrike" cap="none" normalizeH="0" baseline="0" dirty="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8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d/μm [±5 μm]</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155</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135</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charset="0"/>
                          <a:ea typeface="Calibri" charset="0"/>
                          <a:cs typeface="Times New Roman" pitchFamily="18" charset="0"/>
                        </a:rPr>
                        <a:t>140</a:t>
                      </a:r>
                      <a:endParaRPr kumimoji="0" lang="it-IT" sz="1400" b="0" i="0" u="none" strike="noStrike" cap="none" normalizeH="0" baseline="0" dirty="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140</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140</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145</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130</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155</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charset="0"/>
                          <a:ea typeface="Calibri" charset="0"/>
                          <a:cs typeface="Times New Roman" pitchFamily="18" charset="0"/>
                        </a:rPr>
                        <a:t>145</a:t>
                      </a:r>
                      <a:endParaRPr kumimoji="0" lang="it-IT" sz="1400" b="0" i="0" u="none" strike="noStrike" cap="none" normalizeH="0" baseline="0" dirty="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8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Ellipticity [±1%]</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charset="0"/>
                          <a:ea typeface="Calibri" charset="0"/>
                          <a:cs typeface="Times New Roman" pitchFamily="18" charset="0"/>
                        </a:rPr>
                        <a:t>4%</a:t>
                      </a:r>
                      <a:endParaRPr kumimoji="0" lang="it-IT" sz="1400" b="0" i="0" u="none" strike="noStrike" cap="none" normalizeH="0" baseline="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Calibri" charset="0"/>
                          <a:ea typeface="Calibri" charset="0"/>
                          <a:cs typeface="Times New Roman" pitchFamily="18" charset="0"/>
                        </a:rPr>
                        <a:t>7%</a:t>
                      </a: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Calibri" charset="0"/>
                          <a:ea typeface="Calibri" charset="0"/>
                          <a:cs typeface="Times New Roman" pitchFamily="18" charset="0"/>
                        </a:rPr>
                        <a:t>4%</a:t>
                      </a: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Calibri" charset="0"/>
                          <a:ea typeface="Calibri" charset="0"/>
                          <a:cs typeface="Times New Roman" pitchFamily="18" charset="0"/>
                        </a:rPr>
                        <a:t>5%</a:t>
                      </a: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Calibri" charset="0"/>
                          <a:ea typeface="Calibri" charset="0"/>
                          <a:cs typeface="Times New Roman" pitchFamily="18" charset="0"/>
                        </a:rPr>
                        <a:t>7%</a:t>
                      </a: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Calibri" charset="0"/>
                          <a:ea typeface="Calibri" charset="0"/>
                          <a:cs typeface="Times New Roman" pitchFamily="18" charset="0"/>
                        </a:rPr>
                        <a:t>5%</a:t>
                      </a: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Calibri" charset="0"/>
                          <a:ea typeface="Calibri" charset="0"/>
                          <a:cs typeface="Times New Roman" pitchFamily="18" charset="0"/>
                        </a:rPr>
                        <a:t>4%</a:t>
                      </a: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Calibri" charset="0"/>
                          <a:ea typeface="Calibri" charset="0"/>
                          <a:cs typeface="Times New Roman" pitchFamily="18" charset="0"/>
                        </a:rPr>
                        <a:t>3%</a:t>
                      </a: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charset="0"/>
                          <a:ea typeface="Calibri" charset="0"/>
                          <a:cs typeface="Times New Roman" pitchFamily="18" charset="0"/>
                        </a:rPr>
                        <a:t>3%</a:t>
                      </a:r>
                      <a:endParaRPr kumimoji="0" lang="it-IT" sz="1400" b="0" i="0" u="none" strike="noStrike" cap="none" normalizeH="0" baseline="0" dirty="0" smtClean="0">
                        <a:ln>
                          <a:noFill/>
                        </a:ln>
                        <a:solidFill>
                          <a:schemeClr val="tx1"/>
                        </a:solidFill>
                        <a:effectLst/>
                        <a:latin typeface="Calibri" charset="0"/>
                        <a:ea typeface="Calibri" charset="0"/>
                        <a:cs typeface="Times New Roman" pitchFamily="18" charset="0"/>
                      </a:endParaRPr>
                    </a:p>
                  </a:txBody>
                  <a:tcPr marL="66812" marR="668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7393" name="Rectangle 10"/>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it-IT" sz="2400">
              <a:solidFill>
                <a:srgbClr val="000000"/>
              </a:solidFill>
            </a:endParaRPr>
          </a:p>
        </p:txBody>
      </p:sp>
      <p:sp>
        <p:nvSpPr>
          <p:cNvPr id="57394" name="Rectangle 11"/>
          <p:cNvSpPr>
            <a:spLocks noChangeArrowheads="1"/>
          </p:cNvSpPr>
          <p:nvPr/>
        </p:nvSpPr>
        <p:spPr bwMode="auto">
          <a:xfrm>
            <a:off x="0" y="4419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it-IT" sz="2400">
              <a:solidFill>
                <a:srgbClr val="000000"/>
              </a:solidFill>
            </a:endParaRPr>
          </a:p>
        </p:txBody>
      </p:sp>
      <p:pic>
        <p:nvPicPr>
          <p:cNvPr id="57395" name="Immagine 4" descr="Lannion5_ve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3449638"/>
            <a:ext cx="34575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6" name="Immagine 5" descr="Lannion5afterdip_ve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3521075"/>
            <a:ext cx="34575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755650" y="2997200"/>
            <a:ext cx="7358063" cy="400050"/>
          </a:xfrm>
          <a:prstGeom prst="rect">
            <a:avLst/>
          </a:prstGeom>
          <a:noFill/>
        </p:spPr>
        <p:txBody>
          <a:bodyPr>
            <a:spAutoFit/>
          </a:bodyPr>
          <a:lstStyle/>
          <a:p>
            <a:pPr fontAlgn="auto">
              <a:spcBef>
                <a:spcPts val="0"/>
              </a:spcBef>
              <a:spcAft>
                <a:spcPts val="0"/>
              </a:spcAft>
              <a:defRPr/>
            </a:pPr>
            <a:r>
              <a:rPr lang="en-US" sz="2000" dirty="0">
                <a:solidFill>
                  <a:srgbClr val="FF0000"/>
                </a:solidFill>
                <a:effectLst>
                  <a:outerShdw blurRad="38100" dist="38100" dir="2700000" algn="tl">
                    <a:srgbClr val="000000">
                      <a:alpha val="43137"/>
                    </a:srgbClr>
                  </a:outerShdw>
                </a:effectLst>
                <a:latin typeface="Times New Roman"/>
              </a:rPr>
              <a:t>Microscope images of the F5  microsphere before and after coating</a:t>
            </a:r>
          </a:p>
        </p:txBody>
      </p:sp>
      <p:sp>
        <p:nvSpPr>
          <p:cNvPr id="57398" name="CasellaDiTesto 7"/>
          <p:cNvSpPr txBox="1">
            <a:spLocks noChangeArrowheads="1"/>
          </p:cNvSpPr>
          <p:nvPr/>
        </p:nvSpPr>
        <p:spPr bwMode="auto">
          <a:xfrm>
            <a:off x="1187450" y="6021388"/>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800">
                <a:solidFill>
                  <a:srgbClr val="0000FF"/>
                </a:solidFill>
              </a:rPr>
              <a:t>Before coating</a:t>
            </a:r>
          </a:p>
        </p:txBody>
      </p:sp>
      <p:sp>
        <p:nvSpPr>
          <p:cNvPr id="57399" name="CasellaDiTesto 8"/>
          <p:cNvSpPr txBox="1">
            <a:spLocks noChangeArrowheads="1"/>
          </p:cNvSpPr>
          <p:nvPr/>
        </p:nvSpPr>
        <p:spPr bwMode="auto">
          <a:xfrm>
            <a:off x="5867400" y="6092825"/>
            <a:ext cx="2232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800">
                <a:solidFill>
                  <a:srgbClr val="0000FF"/>
                </a:solidFill>
              </a:rPr>
              <a:t>After coating</a:t>
            </a:r>
          </a:p>
        </p:txBody>
      </p:sp>
      <p:sp>
        <p:nvSpPr>
          <p:cNvPr id="13" name="CasellaDiTesto 12"/>
          <p:cNvSpPr txBox="1"/>
          <p:nvPr/>
        </p:nvSpPr>
        <p:spPr>
          <a:xfrm>
            <a:off x="179388" y="908050"/>
            <a:ext cx="8785225" cy="831850"/>
          </a:xfrm>
          <a:prstGeom prst="rect">
            <a:avLst/>
          </a:prstGeom>
          <a:noFill/>
        </p:spPr>
        <p:txBody>
          <a:bodyPr>
            <a:spAutoFit/>
          </a:bodyPr>
          <a:lstStyle/>
          <a:p>
            <a:pPr fontAlgn="auto">
              <a:spcBef>
                <a:spcPts val="0"/>
              </a:spcBef>
              <a:spcAft>
                <a:spcPts val="0"/>
              </a:spcAft>
              <a:defRPr/>
            </a:pPr>
            <a:r>
              <a:rPr lang="en-US" sz="1600" dirty="0">
                <a:solidFill>
                  <a:srgbClr val="FF0000"/>
                </a:solidFill>
                <a:effectLst>
                  <a:outerShdw blurRad="38100" dist="38100" dir="2700000" algn="tl">
                    <a:srgbClr val="000000">
                      <a:alpha val="43137"/>
                    </a:srgbClr>
                  </a:outerShdw>
                </a:effectLst>
                <a:latin typeface="Times New Roman"/>
              </a:rPr>
              <a:t>Silica microspheres fabricated by melting a SMF-28 rod. </a:t>
            </a:r>
            <a:r>
              <a:rPr lang="en-US" sz="1600" dirty="0">
                <a:solidFill>
                  <a:srgbClr val="0000FF"/>
                </a:solidFill>
                <a:effectLst>
                  <a:outerShdw blurRad="38100" dist="38100" dir="2700000" algn="tl">
                    <a:srgbClr val="000000">
                      <a:alpha val="43137"/>
                    </a:srgbClr>
                  </a:outerShdw>
                </a:effectLst>
              </a:rPr>
              <a:t>This glass presents a very low concentration of impurities (&lt;0.3 </a:t>
            </a:r>
            <a:r>
              <a:rPr lang="en-US" sz="1600" dirty="0" err="1">
                <a:solidFill>
                  <a:srgbClr val="0000FF"/>
                </a:solidFill>
                <a:effectLst>
                  <a:outerShdw blurRad="38100" dist="38100" dir="2700000" algn="tl">
                    <a:srgbClr val="000000">
                      <a:alpha val="43137"/>
                    </a:srgbClr>
                  </a:outerShdw>
                </a:effectLst>
              </a:rPr>
              <a:t>ppm</a:t>
            </a:r>
            <a:r>
              <a:rPr lang="en-US" sz="1600" dirty="0">
                <a:solidFill>
                  <a:srgbClr val="0000FF"/>
                </a:solidFill>
                <a:effectLst>
                  <a:outerShdw blurRad="38100" dist="38100" dir="2700000" algn="tl">
                    <a:srgbClr val="000000">
                      <a:alpha val="43137"/>
                    </a:srgbClr>
                  </a:outerShdw>
                </a:effectLst>
              </a:rPr>
              <a:t>) and OH groups (&lt;0.2 </a:t>
            </a:r>
            <a:r>
              <a:rPr lang="en-US" sz="1600" dirty="0" err="1">
                <a:solidFill>
                  <a:srgbClr val="0000FF"/>
                </a:solidFill>
                <a:effectLst>
                  <a:outerShdw blurRad="38100" dist="38100" dir="2700000" algn="tl">
                    <a:srgbClr val="000000">
                      <a:alpha val="43137"/>
                    </a:srgbClr>
                  </a:outerShdw>
                </a:effectLst>
              </a:rPr>
              <a:t>ppm</a:t>
            </a:r>
            <a:r>
              <a:rPr lang="en-US" sz="1600" dirty="0">
                <a:solidFill>
                  <a:srgbClr val="0000FF"/>
                </a:solidFill>
                <a:effectLst>
                  <a:outerShdw blurRad="38100" dist="38100" dir="2700000" algn="tl">
                    <a:srgbClr val="000000">
                      <a:alpha val="43137"/>
                    </a:srgbClr>
                  </a:outerShdw>
                </a:effectLst>
              </a:rPr>
              <a:t>), the attenuation coefficient is very low (</a:t>
            </a:r>
            <a:r>
              <a:rPr lang="it-IT" sz="1600" dirty="0">
                <a:solidFill>
                  <a:srgbClr val="0000FF"/>
                </a:solidFill>
                <a:effectLst>
                  <a:outerShdw blurRad="38100" dist="38100" dir="2700000" algn="tl">
                    <a:srgbClr val="000000">
                      <a:alpha val="43137"/>
                    </a:srgbClr>
                  </a:outerShdw>
                </a:effectLst>
                <a:sym typeface="Symbol"/>
              </a:rPr>
              <a:t></a:t>
            </a:r>
            <a:r>
              <a:rPr lang="en-US" sz="1600" dirty="0">
                <a:solidFill>
                  <a:srgbClr val="0000FF"/>
                </a:solidFill>
                <a:effectLst>
                  <a:outerShdw blurRad="38100" dist="38100" dir="2700000" algn="tl">
                    <a:srgbClr val="000000">
                      <a:alpha val="43137"/>
                    </a:srgbClr>
                  </a:outerShdw>
                </a:effectLst>
              </a:rPr>
              <a:t> 0.2 dB/km at 1550 nm)</a:t>
            </a:r>
            <a:r>
              <a:rPr lang="en-US" sz="1600" dirty="0">
                <a:solidFill>
                  <a:srgbClr val="0000FF"/>
                </a:solidFill>
                <a:effectLst>
                  <a:outerShdw blurRad="38100" dist="38100" dir="2700000" algn="tl">
                    <a:srgbClr val="000000">
                      <a:alpha val="43137"/>
                    </a:srgbClr>
                  </a:outerShdw>
                </a:effectLst>
                <a:latin typeface="Times New Roman"/>
              </a:rPr>
              <a:t> </a:t>
            </a:r>
            <a:r>
              <a:rPr lang="en-US" sz="1600" dirty="0">
                <a:solidFill>
                  <a:srgbClr val="FF0000"/>
                </a:solidFill>
                <a:effectLst>
                  <a:outerShdw blurRad="38100" dist="38100" dir="2700000" algn="tl">
                    <a:srgbClr val="000000">
                      <a:alpha val="43137"/>
                    </a:srgbClr>
                  </a:outerShdw>
                </a:effectLst>
                <a:latin typeface="Times New Roman"/>
              </a:rPr>
              <a:t>The diameters and </a:t>
            </a:r>
            <a:r>
              <a:rPr lang="en-US" sz="1600" dirty="0" err="1">
                <a:solidFill>
                  <a:srgbClr val="FF0000"/>
                </a:solidFill>
                <a:effectLst>
                  <a:outerShdw blurRad="38100" dist="38100" dir="2700000" algn="tl">
                    <a:srgbClr val="000000">
                      <a:alpha val="43137"/>
                    </a:srgbClr>
                  </a:outerShdw>
                </a:effectLst>
                <a:latin typeface="Times New Roman"/>
              </a:rPr>
              <a:t>ellipticity</a:t>
            </a:r>
            <a:r>
              <a:rPr lang="en-US" sz="1600" dirty="0">
                <a:solidFill>
                  <a:srgbClr val="FF0000"/>
                </a:solidFill>
                <a:effectLst>
                  <a:outerShdw blurRad="38100" dist="38100" dir="2700000" algn="tl">
                    <a:srgbClr val="000000">
                      <a:alpha val="43137"/>
                    </a:srgbClr>
                  </a:outerShdw>
                </a:effectLst>
                <a:latin typeface="Times New Roman"/>
              </a:rPr>
              <a:t> are also reported</a:t>
            </a:r>
          </a:p>
        </p:txBody>
      </p:sp>
      <p:sp>
        <p:nvSpPr>
          <p:cNvPr id="15" name="Text Box 2"/>
          <p:cNvSpPr txBox="1">
            <a:spLocks noChangeArrowheads="1"/>
          </p:cNvSpPr>
          <p:nvPr/>
        </p:nvSpPr>
        <p:spPr bwMode="auto">
          <a:xfrm>
            <a:off x="684213" y="196850"/>
            <a:ext cx="8459787" cy="641350"/>
          </a:xfrm>
          <a:prstGeom prst="rect">
            <a:avLst/>
          </a:prstGeom>
          <a:noFill/>
          <a:ln w="9525">
            <a:noFill/>
            <a:miter lim="800000"/>
            <a:headEnd/>
            <a:tailEnd/>
          </a:ln>
          <a:effectLst/>
        </p:spPr>
        <p:txBody>
          <a:bodyPr>
            <a:spAutoFit/>
          </a:bodyPr>
          <a:lstStyle/>
          <a:p>
            <a:pPr algn="ctr">
              <a:defRPr/>
            </a:pPr>
            <a:r>
              <a:rPr lang="en-US" sz="3600" dirty="0">
                <a:solidFill>
                  <a:srgbClr val="FF3300"/>
                </a:solidFill>
                <a:effectLst>
                  <a:outerShdw blurRad="38100" dist="38100" dir="2700000" algn="tl">
                    <a:srgbClr val="C0C0C0"/>
                  </a:outerShdw>
                </a:effectLst>
                <a:cs typeface="Times New Roman" pitchFamily="18" charset="0"/>
              </a:rPr>
              <a:t>Glass coated microspheres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asellaDiTesto 3"/>
          <p:cNvSpPr txBox="1">
            <a:spLocks noChangeArrowheads="1"/>
          </p:cNvSpPr>
          <p:nvPr/>
        </p:nvSpPr>
        <p:spPr bwMode="auto">
          <a:xfrm>
            <a:off x="250825" y="1125538"/>
            <a:ext cx="84248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it-IT" sz="2400">
                <a:solidFill>
                  <a:srgbClr val="0000FF"/>
                </a:solidFill>
              </a:rPr>
              <a:t>A waveguide was prepared as reference using the same sol and the same dip coating technique as for the microsphere in order to estimate the thickness and the refractive index of the coating</a:t>
            </a:r>
            <a:endParaRPr lang="it-IT" altLang="it-IT" sz="2400">
              <a:solidFill>
                <a:srgbClr val="0000FF"/>
              </a:solidFill>
            </a:endParaRPr>
          </a:p>
        </p:txBody>
      </p:sp>
      <p:pic>
        <p:nvPicPr>
          <p:cNvPr id="583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24175"/>
            <a:ext cx="8969375"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684213" y="196850"/>
            <a:ext cx="8459787" cy="641350"/>
          </a:xfrm>
          <a:prstGeom prst="rect">
            <a:avLst/>
          </a:prstGeom>
          <a:noFill/>
          <a:ln w="9525">
            <a:noFill/>
            <a:miter lim="800000"/>
            <a:headEnd/>
            <a:tailEnd/>
          </a:ln>
          <a:effectLst/>
        </p:spPr>
        <p:txBody>
          <a:bodyPr>
            <a:spAutoFit/>
          </a:bodyPr>
          <a:lstStyle/>
          <a:p>
            <a:pPr algn="ctr">
              <a:defRPr/>
            </a:pPr>
            <a:r>
              <a:rPr lang="en-US" sz="3600" dirty="0">
                <a:solidFill>
                  <a:srgbClr val="FF3300"/>
                </a:solidFill>
                <a:effectLst>
                  <a:outerShdw blurRad="38100" dist="38100" dir="2700000" algn="tl">
                    <a:srgbClr val="C0C0C0"/>
                  </a:outerShdw>
                </a:effectLst>
                <a:cs typeface="Times New Roman" pitchFamily="18" charset="0"/>
              </a:rPr>
              <a:t>Glass coated microspheres</a:t>
            </a:r>
          </a:p>
        </p:txBody>
      </p:sp>
      <p:sp>
        <p:nvSpPr>
          <p:cNvPr id="58373" name="CasellaDiTesto 6"/>
          <p:cNvSpPr txBox="1">
            <a:spLocks noChangeArrowheads="1"/>
          </p:cNvSpPr>
          <p:nvPr/>
        </p:nvSpPr>
        <p:spPr bwMode="auto">
          <a:xfrm>
            <a:off x="395288" y="4652963"/>
            <a:ext cx="8353425" cy="9239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it-IT" sz="1800">
                <a:solidFill>
                  <a:srgbClr val="009999"/>
                </a:solidFill>
              </a:rPr>
              <a:t>Thickness, refractive index, and modal parameters of the planar waveguide used as reference for the sol gel coating of the microsphere. Values are obtained by m-line measurement. The film composition was 70SiO</a:t>
            </a:r>
            <a:r>
              <a:rPr lang="en-US" altLang="it-IT" sz="1800" baseline="-25000">
                <a:solidFill>
                  <a:srgbClr val="009999"/>
                </a:solidFill>
              </a:rPr>
              <a:t>2</a:t>
            </a:r>
            <a:r>
              <a:rPr lang="en-US" altLang="it-IT" sz="1800">
                <a:solidFill>
                  <a:srgbClr val="009999"/>
                </a:solidFill>
              </a:rPr>
              <a:t>-30HfO</a:t>
            </a:r>
            <a:r>
              <a:rPr lang="en-US" altLang="it-IT" sz="1800" baseline="-25000">
                <a:solidFill>
                  <a:srgbClr val="009999"/>
                </a:solidFill>
              </a:rPr>
              <a:t>2</a:t>
            </a:r>
            <a:r>
              <a:rPr lang="en-US" altLang="it-IT" sz="1800">
                <a:solidFill>
                  <a:srgbClr val="009999"/>
                </a:solidFill>
              </a:rPr>
              <a:t> activated with 0.3 mol% Er</a:t>
            </a:r>
            <a:r>
              <a:rPr lang="en-US" altLang="it-IT" sz="1800" baseline="30000">
                <a:solidFill>
                  <a:srgbClr val="009999"/>
                </a:solidFill>
              </a:rPr>
              <a:t>3+</a:t>
            </a:r>
            <a:r>
              <a:rPr lang="en-US" altLang="it-IT" sz="1800">
                <a:solidFill>
                  <a:srgbClr val="009999"/>
                </a:solidFill>
              </a:rPr>
              <a:t>.</a:t>
            </a:r>
            <a:endParaRPr lang="it-IT" altLang="it-IT" sz="2400">
              <a:solidFill>
                <a:srgbClr val="0000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413" y="2063750"/>
            <a:ext cx="4668837"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395288" y="196850"/>
            <a:ext cx="8459787" cy="641350"/>
          </a:xfrm>
          <a:prstGeom prst="rect">
            <a:avLst/>
          </a:prstGeom>
          <a:noFill/>
          <a:ln w="9525">
            <a:noFill/>
            <a:miter lim="800000"/>
            <a:headEnd/>
            <a:tailEnd/>
          </a:ln>
          <a:effectLst/>
        </p:spPr>
        <p:txBody>
          <a:bodyPr>
            <a:spAutoFit/>
          </a:bodyPr>
          <a:lstStyle/>
          <a:p>
            <a:pPr algn="ctr">
              <a:defRPr/>
            </a:pPr>
            <a:r>
              <a:rPr lang="en-US" sz="3600" dirty="0">
                <a:solidFill>
                  <a:srgbClr val="FF3300"/>
                </a:solidFill>
                <a:effectLst>
                  <a:outerShdw blurRad="38100" dist="38100" dir="2700000" algn="tl">
                    <a:srgbClr val="C0C0C0"/>
                  </a:outerShdw>
                </a:effectLst>
                <a:cs typeface="Times New Roman" pitchFamily="18" charset="0"/>
              </a:rPr>
              <a:t>Glass coated microspheres</a:t>
            </a:r>
          </a:p>
        </p:txBody>
      </p:sp>
      <p:sp>
        <p:nvSpPr>
          <p:cNvPr id="59396" name="Rettangolo 6"/>
          <p:cNvSpPr>
            <a:spLocks noChangeArrowheads="1"/>
          </p:cNvSpPr>
          <p:nvPr/>
        </p:nvSpPr>
        <p:spPr bwMode="auto">
          <a:xfrm>
            <a:off x="250825" y="836613"/>
            <a:ext cx="8497888" cy="831850"/>
          </a:xfrm>
          <a:prstGeom prst="rect">
            <a:avLst/>
          </a:prstGeom>
          <a:noFill/>
          <a:ln w="25400">
            <a:solidFill>
              <a:srgbClr val="3333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600">
                <a:solidFill>
                  <a:srgbClr val="008080"/>
                </a:solidFill>
              </a:rPr>
              <a:t>Room temperature photoluminescence spectra and decay curves of the </a:t>
            </a:r>
            <a:r>
              <a:rPr lang="en-US" altLang="it-IT" sz="1600" baseline="30000">
                <a:solidFill>
                  <a:srgbClr val="008080"/>
                </a:solidFill>
              </a:rPr>
              <a:t>4</a:t>
            </a:r>
            <a:r>
              <a:rPr lang="en-US" altLang="it-IT" sz="1600">
                <a:solidFill>
                  <a:srgbClr val="008080"/>
                </a:solidFill>
              </a:rPr>
              <a:t>I</a:t>
            </a:r>
            <a:r>
              <a:rPr lang="en-US" altLang="it-IT" sz="1600" baseline="-25000">
                <a:solidFill>
                  <a:srgbClr val="008080"/>
                </a:solidFill>
              </a:rPr>
              <a:t>13/2</a:t>
            </a:r>
            <a:r>
              <a:rPr lang="en-US" altLang="it-IT" sz="1600">
                <a:solidFill>
                  <a:srgbClr val="008080"/>
                </a:solidFill>
              </a:rPr>
              <a:t> </a:t>
            </a:r>
            <a:r>
              <a:rPr lang="en-US" altLang="it-IT" sz="1600">
                <a:solidFill>
                  <a:srgbClr val="008080"/>
                </a:solidFill>
                <a:sym typeface="Symbol" pitchFamily="18" charset="2"/>
              </a:rPr>
              <a:t></a:t>
            </a:r>
            <a:r>
              <a:rPr lang="en-US" altLang="it-IT" sz="1600">
                <a:solidFill>
                  <a:srgbClr val="008080"/>
                </a:solidFill>
              </a:rPr>
              <a:t> </a:t>
            </a:r>
            <a:r>
              <a:rPr lang="en-US" altLang="it-IT" sz="1600" baseline="30000">
                <a:solidFill>
                  <a:srgbClr val="008080"/>
                </a:solidFill>
              </a:rPr>
              <a:t>4</a:t>
            </a:r>
            <a:r>
              <a:rPr lang="en-US" altLang="it-IT" sz="1600">
                <a:solidFill>
                  <a:srgbClr val="008080"/>
                </a:solidFill>
              </a:rPr>
              <a:t>I</a:t>
            </a:r>
            <a:r>
              <a:rPr lang="en-US" altLang="it-IT" sz="1600" baseline="-25000">
                <a:solidFill>
                  <a:srgbClr val="008080"/>
                </a:solidFill>
              </a:rPr>
              <a:t>15/2 </a:t>
            </a:r>
            <a:r>
              <a:rPr lang="en-US" altLang="it-IT" sz="1600">
                <a:solidFill>
                  <a:srgbClr val="008080"/>
                </a:solidFill>
              </a:rPr>
              <a:t>transition of Er</a:t>
            </a:r>
            <a:r>
              <a:rPr lang="en-US" altLang="it-IT" sz="1600" baseline="30000">
                <a:solidFill>
                  <a:srgbClr val="008080"/>
                </a:solidFill>
              </a:rPr>
              <a:t>3+</a:t>
            </a:r>
            <a:r>
              <a:rPr lang="en-US" altLang="it-IT" sz="1600">
                <a:solidFill>
                  <a:srgbClr val="008080"/>
                </a:solidFill>
              </a:rPr>
              <a:t> ions for the sol gel coated spherical microresonators and the planar waveguide used as reference. The film composition was 70SiO</a:t>
            </a:r>
            <a:r>
              <a:rPr lang="en-US" altLang="it-IT" sz="1600" baseline="-25000">
                <a:solidFill>
                  <a:srgbClr val="008080"/>
                </a:solidFill>
              </a:rPr>
              <a:t>2</a:t>
            </a:r>
            <a:r>
              <a:rPr lang="en-US" altLang="it-IT" sz="1600">
                <a:solidFill>
                  <a:srgbClr val="008080"/>
                </a:solidFill>
              </a:rPr>
              <a:t>-30HfO</a:t>
            </a:r>
            <a:r>
              <a:rPr lang="en-US" altLang="it-IT" sz="1600" baseline="-25000">
                <a:solidFill>
                  <a:srgbClr val="008080"/>
                </a:solidFill>
              </a:rPr>
              <a:t>2</a:t>
            </a:r>
            <a:r>
              <a:rPr lang="en-US" altLang="it-IT" sz="1600">
                <a:solidFill>
                  <a:srgbClr val="008080"/>
                </a:solidFill>
              </a:rPr>
              <a:t> activated with 0.3 mo% Er</a:t>
            </a:r>
            <a:r>
              <a:rPr lang="en-US" altLang="it-IT" sz="1600" baseline="30000">
                <a:solidFill>
                  <a:srgbClr val="008080"/>
                </a:solidFill>
              </a:rPr>
              <a:t>3+</a:t>
            </a:r>
            <a:r>
              <a:rPr lang="en-US" altLang="it-IT" sz="1600">
                <a:solidFill>
                  <a:srgbClr val="008080"/>
                </a:solidFill>
              </a:rPr>
              <a:t>.</a:t>
            </a:r>
            <a:endParaRPr lang="it-IT" altLang="it-IT" sz="1600">
              <a:solidFill>
                <a:srgbClr val="008080"/>
              </a:solidFill>
            </a:endParaRPr>
          </a:p>
        </p:txBody>
      </p:sp>
      <p:sp>
        <p:nvSpPr>
          <p:cNvPr id="59397" name="CasellaDiTesto 7"/>
          <p:cNvSpPr txBox="1">
            <a:spLocks noChangeArrowheads="1"/>
          </p:cNvSpPr>
          <p:nvPr/>
        </p:nvSpPr>
        <p:spPr bwMode="auto">
          <a:xfrm>
            <a:off x="395288" y="5300663"/>
            <a:ext cx="8137525" cy="831850"/>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it-IT" sz="1600">
                <a:solidFill>
                  <a:srgbClr val="FF0000"/>
                </a:solidFill>
              </a:rPr>
              <a:t>All the photoluminescence spectra showed that the deposited films are amorphous, and that there is no difference between the shape of the spectra of different microspheres and the waveguide, indicating that the coating procedure is reproducible.</a:t>
            </a:r>
          </a:p>
        </p:txBody>
      </p:sp>
      <p:graphicFrame>
        <p:nvGraphicFramePr>
          <p:cNvPr id="59398" name="Object 9"/>
          <p:cNvGraphicFramePr>
            <a:graphicFrameLocks noChangeAspect="1"/>
          </p:cNvGraphicFramePr>
          <p:nvPr/>
        </p:nvGraphicFramePr>
        <p:xfrm>
          <a:off x="4418013" y="1979613"/>
          <a:ext cx="4289425" cy="3195637"/>
        </p:xfrm>
        <a:graphic>
          <a:graphicData uri="http://schemas.openxmlformats.org/presentationml/2006/ole">
            <mc:AlternateContent xmlns:mc="http://schemas.openxmlformats.org/markup-compatibility/2006">
              <mc:Choice xmlns:v="urn:schemas-microsoft-com:vml" Requires="v">
                <p:oleObj spid="_x0000_s59451" name="Graph" r:id="rId4" imgW="4189171" imgH="2926080" progId="Origin50.Graph">
                  <p:embed/>
                </p:oleObj>
              </mc:Choice>
              <mc:Fallback>
                <p:oleObj name="Graph" r:id="rId4" imgW="4189171" imgH="2926080" progId="Origin50.Graph">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l="3438" t="4921" r="38673" b="33218"/>
                      <a:stretch>
                        <a:fillRect/>
                      </a:stretch>
                    </p:blipFill>
                    <p:spPr bwMode="auto">
                      <a:xfrm>
                        <a:off x="4418013" y="1979613"/>
                        <a:ext cx="4289425"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685800" y="457200"/>
            <a:ext cx="7772400" cy="533400"/>
          </a:xfrm>
        </p:spPr>
        <p:txBody>
          <a:bodyPr/>
          <a:lstStyle/>
          <a:p>
            <a:pPr>
              <a:defRPr/>
            </a:pPr>
            <a:r>
              <a:rPr lang="it-IT" sz="3200" smtClean="0">
                <a:solidFill>
                  <a:srgbClr val="FF0000"/>
                </a:solidFill>
                <a:effectLst>
                  <a:outerShdw blurRad="38100" dist="38100" dir="2700000" algn="tl">
                    <a:srgbClr val="C0C0C0"/>
                  </a:outerShdw>
                </a:effectLst>
              </a:rPr>
              <a:t>WE START FROM:</a:t>
            </a:r>
          </a:p>
        </p:txBody>
      </p:sp>
      <p:sp>
        <p:nvSpPr>
          <p:cNvPr id="266243" name="Rectangle 3"/>
          <p:cNvSpPr>
            <a:spLocks noGrp="1" noChangeArrowheads="1"/>
          </p:cNvSpPr>
          <p:nvPr>
            <p:ph type="body" sz="half" idx="2"/>
          </p:nvPr>
        </p:nvSpPr>
        <p:spPr>
          <a:xfrm>
            <a:off x="609600" y="1143000"/>
            <a:ext cx="7848600" cy="457200"/>
          </a:xfrm>
        </p:spPr>
        <p:txBody>
          <a:bodyPr/>
          <a:lstStyle/>
          <a:p>
            <a:pPr marL="1528763" lvl="2" indent="-330200">
              <a:lnSpc>
                <a:spcPct val="150000"/>
              </a:lnSpc>
              <a:buFontTx/>
              <a:buNone/>
              <a:defRPr/>
            </a:pPr>
            <a:endParaRPr lang="en-GB" sz="2000" b="1" i="1" smtClean="0">
              <a:solidFill>
                <a:schemeClr val="accent2"/>
              </a:solidFill>
              <a:effectLst>
                <a:outerShdw blurRad="38100" dist="38100" dir="2700000" algn="tl">
                  <a:srgbClr val="C0C0C0"/>
                </a:outerShdw>
              </a:effectLst>
              <a:cs typeface="Times New Roman" pitchFamily="18" charset="0"/>
            </a:endParaRPr>
          </a:p>
          <a:p>
            <a:pPr marL="1528763" lvl="2" indent="-330200">
              <a:lnSpc>
                <a:spcPct val="150000"/>
              </a:lnSpc>
              <a:buFontTx/>
              <a:buNone/>
              <a:defRPr/>
            </a:pPr>
            <a:endParaRPr lang="it-IT" sz="2000" smtClean="0">
              <a:solidFill>
                <a:srgbClr val="3333FF"/>
              </a:solidFill>
              <a:effectLst>
                <a:outerShdw blurRad="38100" dist="38100" dir="2700000" algn="tl">
                  <a:srgbClr val="C0C0C0"/>
                </a:outerShdw>
              </a:effectLst>
            </a:endParaRPr>
          </a:p>
        </p:txBody>
      </p:sp>
      <p:sp>
        <p:nvSpPr>
          <p:cNvPr id="1029" name="Rectangle 5"/>
          <p:cNvSpPr>
            <a:spLocks noChangeArrowheads="1"/>
          </p:cNvSpPr>
          <p:nvPr/>
        </p:nvSpPr>
        <p:spPr bwMode="auto">
          <a:xfrm>
            <a:off x="4243388"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endParaRPr lang="it-IT" altLang="it-IT">
              <a:solidFill>
                <a:srgbClr val="000000"/>
              </a:solidFill>
            </a:endParaRPr>
          </a:p>
        </p:txBody>
      </p:sp>
      <p:graphicFrame>
        <p:nvGraphicFramePr>
          <p:cNvPr id="1026" name="Object 4"/>
          <p:cNvGraphicFramePr>
            <a:graphicFrameLocks noChangeAspect="1"/>
          </p:cNvGraphicFramePr>
          <p:nvPr/>
        </p:nvGraphicFramePr>
        <p:xfrm>
          <a:off x="2209800" y="1905000"/>
          <a:ext cx="3962400" cy="2813050"/>
        </p:xfrm>
        <a:graphic>
          <a:graphicData uri="http://schemas.openxmlformats.org/presentationml/2006/ole">
            <mc:AlternateContent xmlns:mc="http://schemas.openxmlformats.org/markup-compatibility/2006">
              <mc:Choice xmlns:v="urn:schemas-microsoft-com:vml" Requires="v">
                <p:oleObj spid="_x0000_s147480" r:id="rId3" imgW="660113" imgH="469696" progId="Equation.3">
                  <p:embed/>
                </p:oleObj>
              </mc:Choice>
              <mc:Fallback>
                <p:oleObj r:id="rId3" imgW="660113" imgH="46969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905000"/>
                        <a:ext cx="3962400" cy="2813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247" name="Text Box 7"/>
          <p:cNvSpPr txBox="1">
            <a:spLocks noChangeArrowheads="1"/>
          </p:cNvSpPr>
          <p:nvPr/>
        </p:nvSpPr>
        <p:spPr bwMode="auto">
          <a:xfrm>
            <a:off x="3276600" y="5105400"/>
            <a:ext cx="3124200" cy="579438"/>
          </a:xfrm>
          <a:prstGeom prst="rect">
            <a:avLst/>
          </a:prstGeom>
          <a:noFill/>
          <a:ln w="9525">
            <a:noFill/>
            <a:miter lim="800000"/>
            <a:headEnd/>
            <a:tailEnd/>
          </a:ln>
          <a:effectLst/>
        </p:spPr>
        <p:txBody>
          <a:bodyPr>
            <a:spAutoFit/>
          </a:bodyPr>
          <a:lstStyle/>
          <a:p>
            <a:pPr eaLnBrk="0" hangingPunct="0">
              <a:spcBef>
                <a:spcPct val="50000"/>
              </a:spcBef>
              <a:defRPr/>
            </a:pPr>
            <a:r>
              <a:rPr lang="it-IT" sz="3200">
                <a:solidFill>
                  <a:srgbClr val="FF0000"/>
                </a:solidFill>
                <a:effectLst>
                  <a:outerShdw blurRad="38100" dist="38100" dir="2700000" algn="tl">
                    <a:srgbClr val="C0C0C0"/>
                  </a:outerShdw>
                </a:effectLst>
              </a:rPr>
              <a:t>AND…………… </a:t>
            </a:r>
          </a:p>
        </p:txBody>
      </p:sp>
    </p:spTree>
    <p:extLst>
      <p:ext uri="{BB962C8B-B14F-4D97-AF65-F5344CB8AC3E}">
        <p14:creationId xmlns:p14="http://schemas.microsoft.com/office/powerpoint/2010/main" val="29191249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476375" y="2492375"/>
            <a:ext cx="6121400" cy="3998913"/>
          </a:xfrm>
        </p:spPr>
      </p:pic>
      <p:sp>
        <p:nvSpPr>
          <p:cNvPr id="99331" name="Text Box 15"/>
          <p:cNvSpPr txBox="1">
            <a:spLocks noChangeArrowheads="1"/>
          </p:cNvSpPr>
          <p:nvPr/>
        </p:nvSpPr>
        <p:spPr bwMode="auto">
          <a:xfrm>
            <a:off x="179388" y="1125538"/>
            <a:ext cx="8713787" cy="15684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spcBef>
                <a:spcPct val="50000"/>
              </a:spcBef>
              <a:defRPr/>
            </a:pPr>
            <a:r>
              <a:rPr lang="hr-HR" dirty="0">
                <a:solidFill>
                  <a:srgbClr val="FF0000"/>
                </a:solidFill>
              </a:rPr>
              <a:t>Two quantiti</a:t>
            </a:r>
            <a:r>
              <a:rPr lang="it-IT" dirty="0">
                <a:solidFill>
                  <a:srgbClr val="FF0000"/>
                </a:solidFill>
              </a:rPr>
              <a:t>e</a:t>
            </a:r>
            <a:r>
              <a:rPr lang="hr-HR" dirty="0">
                <a:solidFill>
                  <a:srgbClr val="FF0000"/>
                </a:solidFill>
              </a:rPr>
              <a:t>s were measured:</a:t>
            </a:r>
          </a:p>
          <a:p>
            <a:pPr>
              <a:spcBef>
                <a:spcPct val="50000"/>
              </a:spcBef>
              <a:defRPr/>
            </a:pPr>
            <a:r>
              <a:rPr lang="it-IT" dirty="0">
                <a:solidFill>
                  <a:srgbClr val="FF0000"/>
                </a:solidFill>
              </a:rPr>
              <a:t>	</a:t>
            </a:r>
            <a:r>
              <a:rPr lang="it-IT" dirty="0">
                <a:solidFill>
                  <a:srgbClr val="0000FF"/>
                </a:solidFill>
              </a:rPr>
              <a:t>-</a:t>
            </a:r>
            <a:r>
              <a:rPr lang="hr-HR" dirty="0">
                <a:solidFill>
                  <a:srgbClr val="0000FF"/>
                </a:solidFill>
              </a:rPr>
              <a:t>The surface ro</a:t>
            </a:r>
            <a:r>
              <a:rPr lang="it-IT" dirty="0">
                <a:solidFill>
                  <a:srgbClr val="0000FF"/>
                </a:solidFill>
              </a:rPr>
              <a:t>u</a:t>
            </a:r>
            <a:r>
              <a:rPr lang="hr-HR" dirty="0">
                <a:solidFill>
                  <a:srgbClr val="0000FF"/>
                </a:solidFill>
              </a:rPr>
              <a:t>ghness</a:t>
            </a:r>
          </a:p>
          <a:p>
            <a:pPr>
              <a:spcBef>
                <a:spcPct val="50000"/>
              </a:spcBef>
              <a:defRPr/>
            </a:pPr>
            <a:r>
              <a:rPr lang="it-IT" dirty="0">
                <a:solidFill>
                  <a:srgbClr val="FF0000"/>
                </a:solidFill>
              </a:rPr>
              <a:t>	-</a:t>
            </a:r>
            <a:r>
              <a:rPr lang="hr-HR" dirty="0">
                <a:solidFill>
                  <a:srgbClr val="008080"/>
                </a:solidFill>
              </a:rPr>
              <a:t>The number of defects/</a:t>
            </a:r>
            <a:r>
              <a:rPr lang="el-GR" dirty="0">
                <a:solidFill>
                  <a:srgbClr val="008080"/>
                </a:solidFill>
              </a:rPr>
              <a:t>μ</a:t>
            </a:r>
            <a:r>
              <a:rPr lang="hr-HR" dirty="0">
                <a:solidFill>
                  <a:srgbClr val="008080"/>
                </a:solidFill>
              </a:rPr>
              <a:t>m</a:t>
            </a:r>
            <a:r>
              <a:rPr lang="hr-HR" baseline="30000" dirty="0">
                <a:solidFill>
                  <a:srgbClr val="008080"/>
                </a:solidFill>
              </a:rPr>
              <a:t>2</a:t>
            </a:r>
          </a:p>
        </p:txBody>
      </p:sp>
      <p:sp>
        <p:nvSpPr>
          <p:cNvPr id="6" name="Text Box 2"/>
          <p:cNvSpPr txBox="1">
            <a:spLocks noChangeArrowheads="1"/>
          </p:cNvSpPr>
          <p:nvPr/>
        </p:nvSpPr>
        <p:spPr bwMode="auto">
          <a:xfrm>
            <a:off x="684213" y="196850"/>
            <a:ext cx="8459787" cy="641350"/>
          </a:xfrm>
          <a:prstGeom prst="rect">
            <a:avLst/>
          </a:prstGeom>
          <a:noFill/>
          <a:ln w="9525">
            <a:noFill/>
            <a:miter lim="800000"/>
            <a:headEnd/>
            <a:tailEnd/>
          </a:ln>
          <a:effectLst/>
        </p:spPr>
        <p:txBody>
          <a:bodyPr>
            <a:spAutoFit/>
          </a:bodyPr>
          <a:lstStyle/>
          <a:p>
            <a:pPr algn="ctr">
              <a:defRPr/>
            </a:pPr>
            <a:r>
              <a:rPr lang="en-US" sz="3600" dirty="0">
                <a:solidFill>
                  <a:srgbClr val="FF3300"/>
                </a:solidFill>
                <a:effectLst>
                  <a:outerShdw blurRad="38100" dist="38100" dir="2700000" algn="tl">
                    <a:srgbClr val="C0C0C0"/>
                  </a:outerShdw>
                </a:effectLst>
                <a:cs typeface="Times New Roman" pitchFamily="18" charset="0"/>
              </a:rPr>
              <a:t>Glass coated microspheres – AFM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412875"/>
            <a:ext cx="4608513" cy="4608513"/>
          </a:xfrm>
        </p:spPr>
      </p:pic>
      <p:pic>
        <p:nvPicPr>
          <p:cNvPr id="6144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18063" y="3357563"/>
            <a:ext cx="4141787" cy="2087562"/>
          </a:xfrm>
        </p:spPr>
      </p:pic>
      <p:sp>
        <p:nvSpPr>
          <p:cNvPr id="61444" name="Text Box 10"/>
          <p:cNvSpPr txBox="1">
            <a:spLocks noChangeArrowheads="1"/>
          </p:cNvSpPr>
          <p:nvPr/>
        </p:nvSpPr>
        <p:spPr bwMode="auto">
          <a:xfrm>
            <a:off x="0" y="417513"/>
            <a:ext cx="4733925" cy="466725"/>
          </a:xfrm>
          <a:prstGeom prst="rect">
            <a:avLst/>
          </a:prstGeom>
          <a:solidFill>
            <a:schemeClr val="bg1"/>
          </a:solidFill>
          <a:ln w="9525">
            <a:solidFill>
              <a:schemeClr val="bg1"/>
            </a:solidFill>
            <a:miter lim="800000"/>
            <a:headEnd/>
            <a:tailEnd/>
          </a:ln>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50000"/>
              </a:spcBef>
              <a:buFontTx/>
              <a:buNone/>
            </a:pPr>
            <a:r>
              <a:rPr lang="it-IT" altLang="it-IT" sz="2400">
                <a:solidFill>
                  <a:srgbClr val="000000"/>
                </a:solidFill>
              </a:rPr>
              <a:t> </a:t>
            </a:r>
            <a:endParaRPr lang="en-US" altLang="it-IT" sz="2400">
              <a:solidFill>
                <a:srgbClr val="000000"/>
              </a:solidFill>
            </a:endParaRPr>
          </a:p>
        </p:txBody>
      </p:sp>
      <p:sp>
        <p:nvSpPr>
          <p:cNvPr id="61445" name="Text Box 11"/>
          <p:cNvSpPr txBox="1">
            <a:spLocks noChangeArrowheads="1"/>
          </p:cNvSpPr>
          <p:nvPr/>
        </p:nvSpPr>
        <p:spPr bwMode="auto">
          <a:xfrm>
            <a:off x="468313" y="549275"/>
            <a:ext cx="3743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it-IT" sz="2400">
                <a:solidFill>
                  <a:srgbClr val="000000"/>
                </a:solidFill>
              </a:rPr>
              <a:t>      </a:t>
            </a:r>
            <a:endParaRPr lang="en-US" altLang="it-IT" sz="2400">
              <a:solidFill>
                <a:srgbClr val="000000"/>
              </a:solidFill>
            </a:endParaRPr>
          </a:p>
        </p:txBody>
      </p:sp>
      <p:sp>
        <p:nvSpPr>
          <p:cNvPr id="61446" name="CasellaDiTesto 5"/>
          <p:cNvSpPr txBox="1">
            <a:spLocks noChangeArrowheads="1"/>
          </p:cNvSpPr>
          <p:nvPr/>
        </p:nvSpPr>
        <p:spPr bwMode="auto">
          <a:xfrm>
            <a:off x="4643438" y="1052513"/>
            <a:ext cx="4375150" cy="16462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it-IT" sz="2000">
                <a:solidFill>
                  <a:srgbClr val="0000FF"/>
                </a:solidFill>
              </a:rPr>
              <a:t>Defect types</a:t>
            </a:r>
            <a:endParaRPr lang="en-US" altLang="it-IT" sz="2400">
              <a:solidFill>
                <a:srgbClr val="0033CC"/>
              </a:solidFill>
            </a:endParaRPr>
          </a:p>
          <a:p>
            <a:pPr eaLnBrk="1" hangingPunct="1">
              <a:lnSpc>
                <a:spcPct val="150000"/>
              </a:lnSpc>
              <a:spcBef>
                <a:spcPct val="0"/>
              </a:spcBef>
              <a:buFont typeface="Wingdings" pitchFamily="2" charset="2"/>
              <a:buChar char="Ø"/>
            </a:pPr>
            <a:r>
              <a:rPr lang="en-US" altLang="it-IT" sz="1800">
                <a:solidFill>
                  <a:srgbClr val="0033CC"/>
                </a:solidFill>
              </a:rPr>
              <a:t>small defects (around 5 nm in height)</a:t>
            </a:r>
          </a:p>
          <a:p>
            <a:pPr eaLnBrk="1" hangingPunct="1">
              <a:lnSpc>
                <a:spcPct val="150000"/>
              </a:lnSpc>
              <a:spcBef>
                <a:spcPct val="0"/>
              </a:spcBef>
              <a:buFont typeface="Wingdings" pitchFamily="2" charset="2"/>
              <a:buChar char="Ø"/>
            </a:pPr>
            <a:r>
              <a:rPr lang="en-US" altLang="it-IT" sz="1800">
                <a:solidFill>
                  <a:srgbClr val="973389"/>
                </a:solidFill>
              </a:rPr>
              <a:t>Big defects (&gt;15 nm in height)</a:t>
            </a:r>
          </a:p>
          <a:p>
            <a:pPr eaLnBrk="1" hangingPunct="1">
              <a:lnSpc>
                <a:spcPct val="150000"/>
              </a:lnSpc>
              <a:spcBef>
                <a:spcPct val="0"/>
              </a:spcBef>
              <a:buFont typeface="Wingdings" pitchFamily="2" charset="2"/>
              <a:buChar char="Ø"/>
            </a:pPr>
            <a:r>
              <a:rPr lang="en-US" altLang="it-IT" sz="1800">
                <a:solidFill>
                  <a:srgbClr val="15F760"/>
                </a:solidFill>
              </a:rPr>
              <a:t>Holes (10 nm in depth)</a:t>
            </a:r>
          </a:p>
        </p:txBody>
      </p:sp>
      <p:sp>
        <p:nvSpPr>
          <p:cNvPr id="61447" name="CasellaDiTesto 6"/>
          <p:cNvSpPr txBox="1">
            <a:spLocks noChangeArrowheads="1"/>
          </p:cNvSpPr>
          <p:nvPr/>
        </p:nvSpPr>
        <p:spPr bwMode="auto">
          <a:xfrm>
            <a:off x="323850" y="6021388"/>
            <a:ext cx="8640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2400">
                <a:solidFill>
                  <a:srgbClr val="0033CC"/>
                </a:solidFill>
              </a:rPr>
              <a:t>A low number of defects is needed to achieve high Q-factors </a:t>
            </a:r>
          </a:p>
        </p:txBody>
      </p:sp>
      <p:sp>
        <p:nvSpPr>
          <p:cNvPr id="10" name="Text Box 2"/>
          <p:cNvSpPr txBox="1">
            <a:spLocks noChangeArrowheads="1"/>
          </p:cNvSpPr>
          <p:nvPr/>
        </p:nvSpPr>
        <p:spPr bwMode="auto">
          <a:xfrm>
            <a:off x="323850" y="260350"/>
            <a:ext cx="8459788" cy="641350"/>
          </a:xfrm>
          <a:prstGeom prst="rect">
            <a:avLst/>
          </a:prstGeom>
          <a:noFill/>
          <a:ln w="9525">
            <a:noFill/>
            <a:miter lim="800000"/>
            <a:headEnd/>
            <a:tailEnd/>
          </a:ln>
          <a:effectLst/>
        </p:spPr>
        <p:txBody>
          <a:bodyPr>
            <a:spAutoFit/>
          </a:bodyPr>
          <a:lstStyle/>
          <a:p>
            <a:pPr algn="ctr">
              <a:defRPr/>
            </a:pPr>
            <a:r>
              <a:rPr lang="en-US" sz="3600" dirty="0">
                <a:solidFill>
                  <a:srgbClr val="FF3300"/>
                </a:solidFill>
                <a:effectLst>
                  <a:outerShdw blurRad="38100" dist="38100" dir="2700000" algn="tl">
                    <a:srgbClr val="C0C0C0"/>
                  </a:outerShdw>
                </a:effectLst>
                <a:cs typeface="Times New Roman" pitchFamily="18" charset="0"/>
              </a:rPr>
              <a:t>Glass coated microspheres – Defects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1843088"/>
            <a:ext cx="4038600" cy="4038600"/>
          </a:xfrm>
        </p:spPr>
      </p:pic>
      <p:pic>
        <p:nvPicPr>
          <p:cNvPr id="6246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43088"/>
            <a:ext cx="4038600" cy="4038600"/>
          </a:xfrm>
        </p:spPr>
      </p:pic>
      <p:sp>
        <p:nvSpPr>
          <p:cNvPr id="62468" name="CasellaDiTesto 11"/>
          <p:cNvSpPr txBox="1">
            <a:spLocks noChangeArrowheads="1"/>
          </p:cNvSpPr>
          <p:nvPr/>
        </p:nvSpPr>
        <p:spPr bwMode="auto">
          <a:xfrm>
            <a:off x="323850" y="1844675"/>
            <a:ext cx="43211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400">
                <a:solidFill>
                  <a:srgbClr val="000000"/>
                </a:solidFill>
              </a:rPr>
              <a:t> Uncoated</a:t>
            </a:r>
          </a:p>
        </p:txBody>
      </p:sp>
      <p:sp>
        <p:nvSpPr>
          <p:cNvPr id="62469" name="CasellaDiTesto 11"/>
          <p:cNvSpPr txBox="1">
            <a:spLocks noChangeArrowheads="1"/>
          </p:cNvSpPr>
          <p:nvPr/>
        </p:nvSpPr>
        <p:spPr bwMode="auto">
          <a:xfrm>
            <a:off x="4572000" y="1844675"/>
            <a:ext cx="43211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400">
                <a:solidFill>
                  <a:srgbClr val="000000"/>
                </a:solidFill>
              </a:rPr>
              <a:t>Coated</a:t>
            </a:r>
          </a:p>
        </p:txBody>
      </p:sp>
      <p:sp>
        <p:nvSpPr>
          <p:cNvPr id="62470" name="Text Box 12"/>
          <p:cNvSpPr txBox="1">
            <a:spLocks noChangeArrowheads="1"/>
          </p:cNvSpPr>
          <p:nvPr/>
        </p:nvSpPr>
        <p:spPr bwMode="auto">
          <a:xfrm>
            <a:off x="323850" y="1341438"/>
            <a:ext cx="8497888" cy="40005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it-IT" sz="2000">
                <a:solidFill>
                  <a:srgbClr val="0000FF"/>
                </a:solidFill>
              </a:rPr>
              <a:t>For the surface roughness measurements the areas with no defects were chosen</a:t>
            </a:r>
            <a:endParaRPr lang="en-US" altLang="it-IT" sz="2000">
              <a:solidFill>
                <a:srgbClr val="0000FF"/>
              </a:solidFill>
            </a:endParaRPr>
          </a:p>
        </p:txBody>
      </p:sp>
      <p:sp>
        <p:nvSpPr>
          <p:cNvPr id="8" name="Text Box 2"/>
          <p:cNvSpPr txBox="1">
            <a:spLocks noChangeArrowheads="1"/>
          </p:cNvSpPr>
          <p:nvPr/>
        </p:nvSpPr>
        <p:spPr bwMode="auto">
          <a:xfrm>
            <a:off x="323850" y="260350"/>
            <a:ext cx="8459788" cy="641350"/>
          </a:xfrm>
          <a:prstGeom prst="rect">
            <a:avLst/>
          </a:prstGeom>
          <a:noFill/>
          <a:ln w="9525">
            <a:noFill/>
            <a:miter lim="800000"/>
            <a:headEnd/>
            <a:tailEnd/>
          </a:ln>
          <a:effectLst/>
        </p:spPr>
        <p:txBody>
          <a:bodyPr>
            <a:spAutoFit/>
          </a:bodyPr>
          <a:lstStyle/>
          <a:p>
            <a:pPr algn="ctr">
              <a:defRPr/>
            </a:pPr>
            <a:r>
              <a:rPr lang="en-US" sz="3600" dirty="0">
                <a:solidFill>
                  <a:srgbClr val="FF3300"/>
                </a:solidFill>
                <a:effectLst>
                  <a:outerShdw blurRad="38100" dist="38100" dir="2700000" algn="tl">
                    <a:srgbClr val="C0C0C0"/>
                  </a:outerShdw>
                </a:effectLst>
                <a:cs typeface="Times New Roman" pitchFamily="18" charset="0"/>
              </a:rPr>
              <a:t>Glass coated microspheres – Roughness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0"/>
          <p:cNvSpPr>
            <a:spLocks noChangeArrowheads="1"/>
          </p:cNvSpPr>
          <p:nvPr/>
        </p:nvSpPr>
        <p:spPr bwMode="auto">
          <a:xfrm>
            <a:off x="4787900" y="1916113"/>
            <a:ext cx="3960813" cy="132397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2000" dirty="0">
                <a:solidFill>
                  <a:srgbClr val="15F760"/>
                </a:solidFill>
              </a:rPr>
              <a:t>A 4</a:t>
            </a:r>
            <a:r>
              <a:rPr lang="en-US" sz="2000" baseline="30000" dirty="0">
                <a:solidFill>
                  <a:srgbClr val="15F760"/>
                </a:solidFill>
              </a:rPr>
              <a:t>th</a:t>
            </a:r>
            <a:r>
              <a:rPr lang="en-US" sz="2000" dirty="0">
                <a:solidFill>
                  <a:srgbClr val="15F760"/>
                </a:solidFill>
              </a:rPr>
              <a:t> order </a:t>
            </a:r>
            <a:r>
              <a:rPr lang="en-US" sz="2000" dirty="0" err="1">
                <a:solidFill>
                  <a:srgbClr val="15F760"/>
                </a:solidFill>
              </a:rPr>
              <a:t>bidimensional</a:t>
            </a:r>
            <a:r>
              <a:rPr lang="en-US" sz="2000" dirty="0">
                <a:solidFill>
                  <a:srgbClr val="15F760"/>
                </a:solidFill>
              </a:rPr>
              <a:t> subtraction plus an histogram line-by-line </a:t>
            </a:r>
            <a:r>
              <a:rPr lang="en-US" sz="2000" dirty="0" err="1">
                <a:solidFill>
                  <a:srgbClr val="15F760"/>
                </a:solidFill>
              </a:rPr>
              <a:t>levelling</a:t>
            </a:r>
            <a:r>
              <a:rPr lang="en-US" sz="2000" dirty="0">
                <a:solidFill>
                  <a:srgbClr val="15F760"/>
                </a:solidFill>
              </a:rPr>
              <a:t> has been applied before computing the roughness</a:t>
            </a:r>
          </a:p>
        </p:txBody>
      </p:sp>
      <p:sp>
        <p:nvSpPr>
          <p:cNvPr id="102402" name="Text Box 21"/>
          <p:cNvSpPr txBox="1">
            <a:spLocks noChangeArrowheads="1"/>
          </p:cNvSpPr>
          <p:nvPr/>
        </p:nvSpPr>
        <p:spPr bwMode="auto">
          <a:xfrm>
            <a:off x="323850" y="1484313"/>
            <a:ext cx="4248150" cy="209391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spcBef>
                <a:spcPct val="50000"/>
              </a:spcBef>
              <a:defRPr/>
            </a:pPr>
            <a:r>
              <a:rPr lang="en-US" sz="2000" dirty="0">
                <a:solidFill>
                  <a:srgbClr val="0033CC"/>
                </a:solidFill>
              </a:rPr>
              <a:t>Roughness calculated on 2x2 µm</a:t>
            </a:r>
            <a:r>
              <a:rPr lang="en-US" sz="2000" baseline="30000" dirty="0">
                <a:solidFill>
                  <a:srgbClr val="0033CC"/>
                </a:solidFill>
              </a:rPr>
              <a:t>2</a:t>
            </a:r>
            <a:r>
              <a:rPr lang="en-US" sz="2000" dirty="0">
                <a:solidFill>
                  <a:srgbClr val="0033CC"/>
                </a:solidFill>
              </a:rPr>
              <a:t> areas</a:t>
            </a:r>
            <a:r>
              <a:rPr lang="en-US" sz="2000" dirty="0">
                <a:solidFill>
                  <a:srgbClr val="FF0000"/>
                </a:solidFill>
              </a:rPr>
              <a:t/>
            </a:r>
            <a:br>
              <a:rPr lang="en-US" sz="2000" dirty="0">
                <a:solidFill>
                  <a:srgbClr val="FF0000"/>
                </a:solidFill>
              </a:rPr>
            </a:br>
            <a:endParaRPr lang="en-US" sz="2000" dirty="0">
              <a:solidFill>
                <a:srgbClr val="FF0000"/>
              </a:solidFill>
            </a:endParaRPr>
          </a:p>
          <a:p>
            <a:pPr>
              <a:spcBef>
                <a:spcPct val="50000"/>
              </a:spcBef>
              <a:defRPr/>
            </a:pPr>
            <a:r>
              <a:rPr lang="en-US" sz="2000" dirty="0">
                <a:solidFill>
                  <a:srgbClr val="FF0000"/>
                </a:solidFill>
              </a:rPr>
              <a:t>Defects counted on a </a:t>
            </a:r>
          </a:p>
          <a:p>
            <a:pPr lvl="2">
              <a:spcBef>
                <a:spcPct val="50000"/>
              </a:spcBef>
              <a:buFont typeface="Wingdings" pitchFamily="2" charset="2"/>
              <a:buChar char="Ø"/>
              <a:defRPr/>
            </a:pPr>
            <a:r>
              <a:rPr lang="en-US" sz="2000" dirty="0">
                <a:solidFill>
                  <a:srgbClr val="FF0000"/>
                </a:solidFill>
              </a:rPr>
              <a:t>20x20µm</a:t>
            </a:r>
            <a:r>
              <a:rPr lang="en-US" sz="2000" baseline="30000" dirty="0">
                <a:solidFill>
                  <a:srgbClr val="FF0000"/>
                </a:solidFill>
              </a:rPr>
              <a:t>2</a:t>
            </a:r>
            <a:r>
              <a:rPr lang="en-US" sz="2000" dirty="0">
                <a:solidFill>
                  <a:srgbClr val="FF0000"/>
                </a:solidFill>
              </a:rPr>
              <a:t> image</a:t>
            </a:r>
          </a:p>
          <a:p>
            <a:pPr lvl="2">
              <a:spcBef>
                <a:spcPct val="50000"/>
              </a:spcBef>
              <a:buFont typeface="Wingdings" pitchFamily="2" charset="2"/>
              <a:buChar char="Ø"/>
              <a:defRPr/>
            </a:pPr>
            <a:r>
              <a:rPr lang="en-US" sz="2000" dirty="0">
                <a:solidFill>
                  <a:srgbClr val="FF0000"/>
                </a:solidFill>
              </a:rPr>
              <a:t>10x7µm</a:t>
            </a:r>
            <a:r>
              <a:rPr lang="en-US" sz="2000" baseline="30000" dirty="0">
                <a:solidFill>
                  <a:srgbClr val="FF0000"/>
                </a:solidFill>
              </a:rPr>
              <a:t>2</a:t>
            </a:r>
            <a:r>
              <a:rPr lang="en-US" sz="2000" dirty="0">
                <a:solidFill>
                  <a:srgbClr val="FF0000"/>
                </a:solidFill>
              </a:rPr>
              <a:t> image</a:t>
            </a:r>
          </a:p>
        </p:txBody>
      </p:sp>
      <p:sp>
        <p:nvSpPr>
          <p:cNvPr id="63492" name="Rectangle 35"/>
          <p:cNvSpPr>
            <a:spLocks noChangeArrowheads="1"/>
          </p:cNvSpPr>
          <p:nvPr/>
        </p:nvSpPr>
        <p:spPr bwMode="auto">
          <a:xfrm>
            <a:off x="827088" y="3933825"/>
            <a:ext cx="7204075" cy="3413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a:lnSpc>
                <a:spcPct val="81000"/>
              </a:lnSpc>
              <a:buFontTx/>
              <a:buNone/>
            </a:pPr>
            <a:r>
              <a:rPr lang="en-US" altLang="it-IT" sz="2000">
                <a:solidFill>
                  <a:srgbClr val="0033CC"/>
                </a:solidFill>
              </a:rPr>
              <a:t>Defect density definition:  (objects with Z</a:t>
            </a:r>
            <a:r>
              <a:rPr lang="en-US" altLang="it-IT" sz="2000" baseline="-25000">
                <a:solidFill>
                  <a:srgbClr val="0033CC"/>
                </a:solidFill>
              </a:rPr>
              <a:t>max</a:t>
            </a:r>
            <a:r>
              <a:rPr lang="en-US" altLang="it-IT" sz="2000">
                <a:solidFill>
                  <a:srgbClr val="0033CC"/>
                </a:solidFill>
              </a:rPr>
              <a:t>&gt;2 nm) numb./µm</a:t>
            </a:r>
            <a:r>
              <a:rPr lang="en-US" altLang="it-IT" sz="2000" baseline="30000">
                <a:solidFill>
                  <a:srgbClr val="0033CC"/>
                </a:solidFill>
              </a:rPr>
              <a:t>2</a:t>
            </a:r>
          </a:p>
        </p:txBody>
      </p:sp>
      <p:sp>
        <p:nvSpPr>
          <p:cNvPr id="7" name="Text Box 2"/>
          <p:cNvSpPr txBox="1">
            <a:spLocks noChangeArrowheads="1"/>
          </p:cNvSpPr>
          <p:nvPr/>
        </p:nvSpPr>
        <p:spPr bwMode="auto">
          <a:xfrm>
            <a:off x="107950" y="260350"/>
            <a:ext cx="8928100" cy="615950"/>
          </a:xfrm>
          <a:prstGeom prst="rect">
            <a:avLst/>
          </a:prstGeom>
          <a:noFill/>
          <a:ln w="9525">
            <a:noFill/>
            <a:miter lim="800000"/>
            <a:headEnd/>
            <a:tailEnd/>
          </a:ln>
          <a:effectLst/>
        </p:spPr>
        <p:txBody>
          <a:bodyPr>
            <a:spAutoFit/>
          </a:bodyPr>
          <a:lstStyle/>
          <a:p>
            <a:pPr algn="ctr">
              <a:defRPr/>
            </a:pPr>
            <a:r>
              <a:rPr lang="en-US" sz="3400" dirty="0">
                <a:solidFill>
                  <a:srgbClr val="FF3300"/>
                </a:solidFill>
                <a:effectLst>
                  <a:outerShdw blurRad="38100" dist="38100" dir="2700000" algn="tl">
                    <a:srgbClr val="C0C0C0"/>
                  </a:outerShdw>
                </a:effectLst>
                <a:cs typeface="Times New Roman" pitchFamily="18" charset="0"/>
              </a:rPr>
              <a:t>Glass coated microspheres – Surface assessment</a:t>
            </a:r>
          </a:p>
        </p:txBody>
      </p:sp>
      <p:pic>
        <p:nvPicPr>
          <p:cNvPr id="6349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508500"/>
            <a:ext cx="88328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07950" y="116632"/>
            <a:ext cx="8928100" cy="615950"/>
          </a:xfrm>
          <a:prstGeom prst="rect">
            <a:avLst/>
          </a:prstGeom>
          <a:noFill/>
          <a:ln w="9525">
            <a:noFill/>
            <a:miter lim="800000"/>
            <a:headEnd/>
            <a:tailEnd/>
          </a:ln>
          <a:effectLst/>
        </p:spPr>
        <p:txBody>
          <a:bodyPr>
            <a:spAutoFit/>
          </a:bodyPr>
          <a:lstStyle/>
          <a:p>
            <a:pPr algn="ctr">
              <a:defRPr/>
            </a:pPr>
            <a:r>
              <a:rPr lang="en-US" sz="3400" dirty="0">
                <a:solidFill>
                  <a:srgbClr val="FF3300"/>
                </a:solidFill>
                <a:effectLst>
                  <a:outerShdw blurRad="38100" dist="38100" dir="2700000" algn="tl">
                    <a:srgbClr val="C0C0C0"/>
                  </a:outerShdw>
                </a:effectLst>
                <a:cs typeface="Times New Roman" pitchFamily="18" charset="0"/>
              </a:rPr>
              <a:t>Glass coated microspheres – Near Field</a:t>
            </a:r>
          </a:p>
        </p:txBody>
      </p:sp>
      <p:pic>
        <p:nvPicPr>
          <p:cNvPr id="645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927273"/>
            <a:ext cx="5329238" cy="372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sy="-100000" kx="3284103" algn="bl" rotWithShape="0">
                    <a:schemeClr val="bg2">
                      <a:alpha val="50000"/>
                    </a:schemeClr>
                  </a:outerShdw>
                </a:effectLst>
              </a14:hiddenEffects>
            </a:ext>
          </a:extLst>
        </p:spPr>
      </p:pic>
      <p:sp>
        <p:nvSpPr>
          <p:cNvPr id="64516" name="CasellaDiTesto 1"/>
          <p:cNvSpPr txBox="1">
            <a:spLocks noChangeArrowheads="1"/>
          </p:cNvSpPr>
          <p:nvPr/>
        </p:nvSpPr>
        <p:spPr bwMode="auto">
          <a:xfrm>
            <a:off x="323850" y="4602163"/>
            <a:ext cx="8640763"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dirty="0">
                <a:solidFill>
                  <a:srgbClr val="336699"/>
                </a:solidFill>
              </a:rPr>
              <a:t>The effective refractive index of the 70SiO</a:t>
            </a:r>
            <a:r>
              <a:rPr lang="en-US" altLang="it-IT" sz="1400" baseline="-25000" dirty="0">
                <a:solidFill>
                  <a:srgbClr val="336699"/>
                </a:solidFill>
              </a:rPr>
              <a:t>2</a:t>
            </a:r>
            <a:r>
              <a:rPr lang="en-US" altLang="it-IT" sz="1400" dirty="0">
                <a:solidFill>
                  <a:srgbClr val="336699"/>
                </a:solidFill>
              </a:rPr>
              <a:t>-30HfO</a:t>
            </a:r>
            <a:r>
              <a:rPr lang="en-US" altLang="it-IT" sz="1400" baseline="-25000" dirty="0">
                <a:solidFill>
                  <a:srgbClr val="336699"/>
                </a:solidFill>
              </a:rPr>
              <a:t>2</a:t>
            </a:r>
            <a:r>
              <a:rPr lang="en-US" altLang="it-IT" sz="1400" dirty="0">
                <a:solidFill>
                  <a:srgbClr val="336699"/>
                </a:solidFill>
              </a:rPr>
              <a:t> coated microsphere as a function of the radius of the silica sphere for the fundamental equatorial (</a:t>
            </a:r>
            <a:r>
              <a:rPr lang="en-US" altLang="it-IT" sz="1400" i="1" dirty="0">
                <a:solidFill>
                  <a:srgbClr val="336699"/>
                </a:solidFill>
              </a:rPr>
              <a:t>n=0</a:t>
            </a:r>
            <a:r>
              <a:rPr lang="en-US" altLang="it-IT" sz="1400" dirty="0">
                <a:solidFill>
                  <a:srgbClr val="336699"/>
                </a:solidFill>
              </a:rPr>
              <a:t>; </a:t>
            </a:r>
            <a:r>
              <a:rPr lang="en-US" altLang="it-IT" sz="1400" i="1" dirty="0">
                <a:solidFill>
                  <a:srgbClr val="336699"/>
                </a:solidFill>
              </a:rPr>
              <a:t>l-|m|=0</a:t>
            </a:r>
            <a:r>
              <a:rPr lang="en-US" altLang="it-IT" sz="1400" dirty="0">
                <a:solidFill>
                  <a:srgbClr val="336699"/>
                </a:solidFill>
              </a:rPr>
              <a:t>) TE mode at 1560 nm. The refractive index of the sphere is 1.44 and of the coating 1.6. The coating thicknesses, given in </a:t>
            </a:r>
            <a:r>
              <a:rPr lang="en-US" altLang="it-IT" sz="1400" dirty="0" err="1">
                <a:solidFill>
                  <a:srgbClr val="336699"/>
                </a:solidFill>
              </a:rPr>
              <a:t>μm</a:t>
            </a:r>
            <a:r>
              <a:rPr lang="en-US" altLang="it-IT" sz="1400" dirty="0">
                <a:solidFill>
                  <a:srgbClr val="336699"/>
                </a:solidFill>
              </a:rPr>
              <a:t>, are also reported in the figure. The blue lines correspond to the border cases of no coating (blank sphere) or of very thick coating (bulk sphere with n=1.6). The horizontal dashed line corresponds to the effective refractive index of the propagation mode of a silica fiber taper with a waist of 3 </a:t>
            </a:r>
            <a:r>
              <a:rPr lang="en-US" altLang="it-IT" sz="1400" dirty="0" err="1">
                <a:solidFill>
                  <a:srgbClr val="336699"/>
                </a:solidFill>
              </a:rPr>
              <a:t>μm</a:t>
            </a:r>
            <a:r>
              <a:rPr lang="en-US" altLang="it-IT" sz="1400" dirty="0">
                <a:solidFill>
                  <a:srgbClr val="336699"/>
                </a:solidFill>
              </a:rPr>
              <a:t>. The vertical dashed line correspond to a silica sphere diameter of 155 </a:t>
            </a:r>
            <a:r>
              <a:rPr lang="en-US" altLang="it-IT" sz="1400" dirty="0" err="1">
                <a:solidFill>
                  <a:srgbClr val="336699"/>
                </a:solidFill>
              </a:rPr>
              <a:t>μm</a:t>
            </a:r>
            <a:r>
              <a:rPr lang="en-US" altLang="it-IT" sz="1400" dirty="0">
                <a:solidFill>
                  <a:srgbClr val="336699"/>
                </a:solidFill>
              </a:rPr>
              <a:t> which is the diameter of the sphere coated in our experiment. </a:t>
            </a:r>
            <a:endParaRPr lang="en-US" altLang="it-IT" sz="1400" dirty="0" smtClean="0">
              <a:solidFill>
                <a:srgbClr val="336699"/>
              </a:solidFill>
            </a:endParaRPr>
          </a:p>
          <a:p>
            <a:pPr eaLnBrk="1" hangingPunct="1">
              <a:spcBef>
                <a:spcPct val="0"/>
              </a:spcBef>
              <a:buNone/>
            </a:pPr>
            <a:r>
              <a:rPr lang="en-US" altLang="it-IT" sz="1100" dirty="0">
                <a:solidFill>
                  <a:srgbClr val="FF0000"/>
                </a:solidFill>
              </a:rPr>
              <a:t>Optics Express, 21 (2013) pp 20954-20963 “About the role of phase matching between a coated microsphere and a tapered fiber: experimental study </a:t>
            </a:r>
            <a:r>
              <a:rPr lang="en-US" altLang="it-IT" sz="1100" dirty="0" smtClean="0">
                <a:solidFill>
                  <a:srgbClr val="FF0000"/>
                </a:solidFill>
              </a:rPr>
              <a:t>“</a:t>
            </a:r>
            <a:endParaRPr lang="it-IT" altLang="it-IT" sz="1100" dirty="0">
              <a:solidFill>
                <a:srgbClr val="FF0000"/>
              </a:solidFill>
            </a:endParaRPr>
          </a:p>
        </p:txBody>
      </p:sp>
      <p:sp>
        <p:nvSpPr>
          <p:cNvPr id="5" name="CasellaDiTesto 4"/>
          <p:cNvSpPr txBox="1"/>
          <p:nvPr/>
        </p:nvSpPr>
        <p:spPr>
          <a:xfrm>
            <a:off x="467197" y="727218"/>
            <a:ext cx="8496944" cy="400110"/>
          </a:xfrm>
          <a:prstGeom prst="rect">
            <a:avLst/>
          </a:prstGeom>
          <a:noFill/>
        </p:spPr>
        <p:txBody>
          <a:bodyPr wrap="square" rtlCol="0">
            <a:spAutoFit/>
          </a:bodyPr>
          <a:lstStyle/>
          <a:p>
            <a:r>
              <a:rPr lang="en-US" sz="2000" dirty="0" smtClean="0">
                <a:solidFill>
                  <a:schemeClr val="accent5">
                    <a:lumMod val="50000"/>
                  </a:schemeClr>
                </a:solidFill>
                <a:effectLst>
                  <a:outerShdw blurRad="38100" dist="38100" dir="2700000" algn="tl">
                    <a:srgbClr val="C0C0C0"/>
                  </a:outerShdw>
                </a:effectLst>
                <a:cs typeface="Times New Roman" pitchFamily="18" charset="0"/>
              </a:rPr>
              <a:t>Effect of the coating thickness on the coupling efficiency</a:t>
            </a:r>
            <a:endParaRPr lang="it-IT" sz="2000" dirty="0" smtClean="0">
              <a:solidFill>
                <a:schemeClr val="accent5">
                  <a:lumMod val="50000"/>
                </a:schemeClr>
              </a:solidFill>
              <a:effectLst>
                <a:outerShdw blurRad="38100" dist="38100" dir="2700000" algn="tl">
                  <a:srgbClr val="C0C0C0"/>
                </a:outerShdw>
              </a:effectLst>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ggetto 2"/>
          <p:cNvGraphicFramePr>
            <a:graphicFrameLocks noChangeAspect="1"/>
          </p:cNvGraphicFramePr>
          <p:nvPr>
            <p:extLst>
              <p:ext uri="{D42A27DB-BD31-4B8C-83A1-F6EECF244321}">
                <p14:modId xmlns:p14="http://schemas.microsoft.com/office/powerpoint/2010/main" val="2126808229"/>
              </p:ext>
            </p:extLst>
          </p:nvPr>
        </p:nvGraphicFramePr>
        <p:xfrm>
          <a:off x="395536" y="692150"/>
          <a:ext cx="8504237" cy="5940425"/>
        </p:xfrm>
        <a:graphic>
          <a:graphicData uri="http://schemas.openxmlformats.org/presentationml/2006/ole">
            <mc:AlternateContent xmlns:mc="http://schemas.openxmlformats.org/markup-compatibility/2006">
              <mc:Choice xmlns:v="urn:schemas-microsoft-com:vml" Requires="v">
                <p:oleObj spid="_x0000_s65650" name="Graph" r:id="rId4" imgW="4189171" imgH="2926080" progId="Origin50.Graph">
                  <p:embed/>
                </p:oleObj>
              </mc:Choice>
              <mc:Fallback>
                <p:oleObj name="Graph" r:id="rId4" imgW="4189171" imgH="2926080" progId="Origin50.Graph">
                  <p:embed/>
                  <p:pic>
                    <p:nvPicPr>
                      <p:cNvPr id="0" name="Oggetto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692150"/>
                        <a:ext cx="850423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Tabella 9"/>
          <p:cNvGraphicFramePr>
            <a:graphicFrameLocks noGrp="1"/>
          </p:cNvGraphicFramePr>
          <p:nvPr>
            <p:extLst>
              <p:ext uri="{D42A27DB-BD31-4B8C-83A1-F6EECF244321}">
                <p14:modId xmlns:p14="http://schemas.microsoft.com/office/powerpoint/2010/main" val="3321833331"/>
              </p:ext>
            </p:extLst>
          </p:nvPr>
        </p:nvGraphicFramePr>
        <p:xfrm>
          <a:off x="683568" y="4652963"/>
          <a:ext cx="6985000" cy="1717674"/>
        </p:xfrm>
        <a:graphic>
          <a:graphicData uri="http://schemas.openxmlformats.org/drawingml/2006/table">
            <a:tbl>
              <a:tblPr/>
              <a:tblGrid>
                <a:gridCol w="1163690"/>
                <a:gridCol w="1163690"/>
                <a:gridCol w="1164405"/>
                <a:gridCol w="1164405"/>
                <a:gridCol w="1164405"/>
                <a:gridCol w="1164405"/>
              </a:tblGrid>
              <a:tr h="24538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en-US" sz="1400" b="1" dirty="0">
                          <a:solidFill>
                            <a:schemeClr val="accent5">
                              <a:lumMod val="50000"/>
                            </a:schemeClr>
                          </a:solidFill>
                          <a:latin typeface="Calibri"/>
                          <a:ea typeface="Calibri"/>
                          <a:cs typeface="Times New Roman"/>
                        </a:rPr>
                        <a:t>d </a:t>
                      </a:r>
                      <a:r>
                        <a:rPr lang="en-US" sz="1400" b="1" dirty="0" smtClean="0">
                          <a:solidFill>
                            <a:schemeClr val="accent5">
                              <a:lumMod val="50000"/>
                            </a:schemeClr>
                          </a:solidFill>
                          <a:latin typeface="Calibri"/>
                          <a:ea typeface="Calibri"/>
                          <a:cs typeface="Times New Roman"/>
                        </a:rPr>
                        <a:t>[</a:t>
                      </a:r>
                      <a:r>
                        <a:rPr lang="en-US" sz="1400" b="1" dirty="0" err="1" smtClean="0">
                          <a:solidFill>
                            <a:schemeClr val="accent5">
                              <a:lumMod val="50000"/>
                            </a:schemeClr>
                          </a:solidFill>
                          <a:latin typeface="Calibri"/>
                          <a:ea typeface="Calibri"/>
                          <a:cs typeface="Times New Roman"/>
                        </a:rPr>
                        <a:t>μm</a:t>
                      </a:r>
                      <a:r>
                        <a:rPr lang="en-US" sz="1400" b="1" dirty="0" smtClean="0">
                          <a:solidFill>
                            <a:schemeClr val="accent5">
                              <a:lumMod val="50000"/>
                            </a:schemeClr>
                          </a:solidFill>
                          <a:latin typeface="Calibri"/>
                          <a:ea typeface="Calibri"/>
                          <a:cs typeface="Times New Roman"/>
                        </a:rPr>
                        <a:t>]</a:t>
                      </a:r>
                      <a:endParaRPr lang="it-IT" sz="1400" b="1" dirty="0">
                        <a:solidFill>
                          <a:schemeClr val="accent5">
                            <a:lumMod val="50000"/>
                          </a:schemeClr>
                        </a:solidFill>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en-US" sz="1400" b="1" i="1" dirty="0" smtClean="0">
                          <a:solidFill>
                            <a:schemeClr val="accent5">
                              <a:lumMod val="50000"/>
                            </a:schemeClr>
                          </a:solidFill>
                          <a:latin typeface="+mn-lt"/>
                          <a:ea typeface="Calibri"/>
                          <a:cs typeface="Times New Roman"/>
                        </a:rPr>
                        <a:t>l</a:t>
                      </a:r>
                      <a:endParaRPr lang="it-IT" sz="1400" b="1" dirty="0">
                        <a:solidFill>
                          <a:schemeClr val="accent5">
                            <a:lumMod val="50000"/>
                          </a:schemeClr>
                        </a:solidFill>
                        <a:latin typeface="+mn-lt"/>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en-US" sz="1400" b="1" dirty="0">
                          <a:solidFill>
                            <a:schemeClr val="accent5">
                              <a:lumMod val="50000"/>
                            </a:schemeClr>
                          </a:solidFill>
                          <a:latin typeface="Calibri"/>
                          <a:ea typeface="Calibri"/>
                          <a:cs typeface="Times New Roman"/>
                        </a:rPr>
                        <a:t>R </a:t>
                      </a:r>
                      <a:r>
                        <a:rPr lang="en-US" sz="1400" b="1" baseline="0" dirty="0" smtClean="0">
                          <a:solidFill>
                            <a:schemeClr val="accent5">
                              <a:lumMod val="50000"/>
                            </a:schemeClr>
                          </a:solidFill>
                          <a:latin typeface="Calibri"/>
                          <a:ea typeface="Calibri"/>
                          <a:cs typeface="Times New Roman"/>
                        </a:rPr>
                        <a:t> [</a:t>
                      </a:r>
                      <a:r>
                        <a:rPr lang="en-US" sz="1400" b="1" dirty="0" err="1" smtClean="0">
                          <a:solidFill>
                            <a:schemeClr val="accent5">
                              <a:lumMod val="50000"/>
                            </a:schemeClr>
                          </a:solidFill>
                          <a:latin typeface="Calibri"/>
                          <a:ea typeface="Calibri"/>
                          <a:cs typeface="Times New Roman"/>
                        </a:rPr>
                        <a:t>μm</a:t>
                      </a:r>
                      <a:r>
                        <a:rPr lang="en-US" sz="1400" b="1" dirty="0" smtClean="0">
                          <a:solidFill>
                            <a:schemeClr val="accent5">
                              <a:lumMod val="50000"/>
                            </a:schemeClr>
                          </a:solidFill>
                          <a:latin typeface="Calibri"/>
                          <a:ea typeface="Calibri"/>
                          <a:cs typeface="Times New Roman"/>
                        </a:rPr>
                        <a:t>]</a:t>
                      </a:r>
                      <a:endParaRPr lang="it-IT" sz="1400" b="1" dirty="0">
                        <a:solidFill>
                          <a:schemeClr val="accent5">
                            <a:lumMod val="50000"/>
                          </a:schemeClr>
                        </a:solidFill>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en-US" sz="1400" b="1" dirty="0">
                          <a:solidFill>
                            <a:schemeClr val="accent5">
                              <a:lumMod val="50000"/>
                            </a:schemeClr>
                          </a:solidFill>
                          <a:latin typeface="Calibri"/>
                          <a:ea typeface="Calibri"/>
                          <a:cs typeface="Times New Roman"/>
                        </a:rPr>
                        <a:t>E (sphere)</a:t>
                      </a:r>
                      <a:endParaRPr lang="it-IT" sz="1400" b="1" dirty="0">
                        <a:solidFill>
                          <a:schemeClr val="accent5">
                            <a:lumMod val="50000"/>
                          </a:schemeClr>
                        </a:solidFill>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en-US" sz="1400" b="1" dirty="0" smtClean="0">
                          <a:solidFill>
                            <a:schemeClr val="accent5">
                              <a:lumMod val="50000"/>
                            </a:schemeClr>
                          </a:solidFill>
                          <a:latin typeface="Calibri"/>
                          <a:ea typeface="Calibri"/>
                          <a:cs typeface="Times New Roman"/>
                        </a:rPr>
                        <a:t>E (</a:t>
                      </a:r>
                      <a:r>
                        <a:rPr lang="en-US" sz="1400" b="1" dirty="0">
                          <a:solidFill>
                            <a:schemeClr val="accent5">
                              <a:lumMod val="50000"/>
                            </a:schemeClr>
                          </a:solidFill>
                          <a:latin typeface="Calibri"/>
                          <a:ea typeface="Calibri"/>
                          <a:cs typeface="Times New Roman"/>
                        </a:rPr>
                        <a:t>coating)</a:t>
                      </a:r>
                      <a:endParaRPr lang="it-IT" sz="1400" b="1" dirty="0">
                        <a:solidFill>
                          <a:schemeClr val="accent5">
                            <a:lumMod val="50000"/>
                          </a:schemeClr>
                        </a:solidFill>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en-US" sz="1400" b="1" dirty="0" smtClean="0">
                          <a:solidFill>
                            <a:schemeClr val="accent5">
                              <a:lumMod val="50000"/>
                            </a:schemeClr>
                          </a:solidFill>
                          <a:latin typeface="Calibri"/>
                          <a:ea typeface="Calibri"/>
                          <a:cs typeface="Times New Roman"/>
                        </a:rPr>
                        <a:t>E (</a:t>
                      </a:r>
                      <a:r>
                        <a:rPr lang="en-US" sz="1400" b="1" dirty="0">
                          <a:solidFill>
                            <a:schemeClr val="accent5">
                              <a:lumMod val="50000"/>
                            </a:schemeClr>
                          </a:solidFill>
                          <a:latin typeface="Calibri"/>
                          <a:ea typeface="Calibri"/>
                          <a:cs typeface="Times New Roman"/>
                        </a:rPr>
                        <a:t>air)</a:t>
                      </a:r>
                      <a:endParaRPr lang="it-IT" sz="1400" b="1" dirty="0">
                        <a:solidFill>
                          <a:schemeClr val="accent5">
                            <a:lumMod val="50000"/>
                          </a:schemeClr>
                        </a:solidFill>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4538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en-US" sz="1400" dirty="0">
                          <a:solidFill>
                            <a:srgbClr val="FF0000"/>
                          </a:solidFill>
                          <a:latin typeface="Calibri"/>
                          <a:ea typeface="Calibri"/>
                          <a:cs typeface="Times New Roman"/>
                        </a:rPr>
                        <a:t>0.2</a:t>
                      </a:r>
                      <a:endParaRPr lang="it-IT" sz="1400" dirty="0">
                        <a:solidFill>
                          <a:srgbClr val="FF0000"/>
                        </a:solidFill>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en-US" sz="1400" dirty="0">
                          <a:latin typeface="Calibri"/>
                          <a:ea typeface="Calibri"/>
                          <a:cs typeface="Times New Roman"/>
                        </a:rPr>
                        <a:t>388</a:t>
                      </a:r>
                      <a:endParaRPr lang="it-IT" sz="1400" dirty="0">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en-US" sz="1400" dirty="0">
                          <a:latin typeface="Calibri"/>
                          <a:ea typeface="Calibri"/>
                          <a:cs typeface="Times New Roman"/>
                        </a:rPr>
                        <a:t>68.0056</a:t>
                      </a:r>
                      <a:endParaRPr lang="it-IT" sz="1400" dirty="0">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en-US" sz="1400">
                          <a:latin typeface="Calibri"/>
                          <a:ea typeface="Calibri"/>
                          <a:cs typeface="Times New Roman"/>
                        </a:rPr>
                        <a:t>0.88637</a:t>
                      </a:r>
                      <a:endParaRPr lang="it-IT" sz="1400">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en-US" sz="1400" dirty="0">
                          <a:solidFill>
                            <a:srgbClr val="FF0000"/>
                          </a:solidFill>
                          <a:latin typeface="Calibri"/>
                          <a:ea typeface="Calibri"/>
                          <a:cs typeface="Times New Roman"/>
                        </a:rPr>
                        <a:t>0.05826</a:t>
                      </a:r>
                      <a:endParaRPr lang="it-IT" sz="1400" dirty="0">
                        <a:solidFill>
                          <a:srgbClr val="FF0000"/>
                        </a:solidFill>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en-US" sz="1400">
                          <a:latin typeface="Calibri"/>
                          <a:ea typeface="Calibri"/>
                          <a:cs typeface="Times New Roman"/>
                        </a:rPr>
                        <a:t>0.05537</a:t>
                      </a:r>
                      <a:endParaRPr lang="it-IT" sz="1400">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4538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en-US" sz="1400" dirty="0">
                          <a:solidFill>
                            <a:srgbClr val="FF0000"/>
                          </a:solidFill>
                          <a:latin typeface="Calibri"/>
                          <a:ea typeface="Calibri"/>
                          <a:cs typeface="Times New Roman"/>
                        </a:rPr>
                        <a:t>0.3</a:t>
                      </a:r>
                      <a:endParaRPr lang="it-IT" sz="1400" dirty="0">
                        <a:solidFill>
                          <a:srgbClr val="FF0000"/>
                        </a:solidFill>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en-US" sz="1400" dirty="0">
                          <a:latin typeface="Calibri"/>
                          <a:ea typeface="Calibri"/>
                          <a:cs typeface="Times New Roman"/>
                        </a:rPr>
                        <a:t>391</a:t>
                      </a:r>
                      <a:endParaRPr lang="it-IT" sz="1400" dirty="0">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en-US" sz="1400">
                          <a:latin typeface="Calibri"/>
                          <a:ea typeface="Calibri"/>
                          <a:cs typeface="Times New Roman"/>
                        </a:rPr>
                        <a:t>68.0616</a:t>
                      </a:r>
                      <a:endParaRPr lang="it-IT" sz="1400">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en-US" sz="1400" dirty="0">
                          <a:latin typeface="Calibri"/>
                          <a:ea typeface="Calibri"/>
                          <a:cs typeface="Times New Roman"/>
                        </a:rPr>
                        <a:t>0.79013</a:t>
                      </a:r>
                      <a:endParaRPr lang="it-IT" sz="1400" dirty="0">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en-US" sz="1400" dirty="0">
                          <a:solidFill>
                            <a:srgbClr val="FF0000"/>
                          </a:solidFill>
                          <a:latin typeface="Calibri"/>
                          <a:ea typeface="Calibri"/>
                          <a:cs typeface="Times New Roman"/>
                        </a:rPr>
                        <a:t>0.13292</a:t>
                      </a:r>
                      <a:endParaRPr lang="it-IT" sz="1400" dirty="0">
                        <a:solidFill>
                          <a:srgbClr val="FF0000"/>
                        </a:solidFill>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en-US" sz="1400">
                          <a:latin typeface="Calibri"/>
                          <a:ea typeface="Calibri"/>
                          <a:cs typeface="Times New Roman"/>
                        </a:rPr>
                        <a:t>0.07695</a:t>
                      </a:r>
                      <a:endParaRPr lang="it-IT" sz="1400">
                        <a:latin typeface="Calibri"/>
                        <a:ea typeface="Calibri"/>
                        <a:cs typeface="Times New Roman"/>
                      </a:endParaRP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4538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dirty="0">
                          <a:solidFill>
                            <a:srgbClr val="FF0000"/>
                          </a:solidFill>
                          <a:latin typeface="Calibri"/>
                          <a:ea typeface="Calibri"/>
                          <a:cs typeface="Times New Roman"/>
                        </a:rPr>
                        <a:t>0.5</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dirty="0">
                          <a:latin typeface="Calibri"/>
                          <a:ea typeface="Calibri"/>
                          <a:cs typeface="Times New Roman"/>
                        </a:rPr>
                        <a:t>400</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a:latin typeface="Calibri"/>
                          <a:ea typeface="Calibri"/>
                          <a:cs typeface="Times New Roman"/>
                        </a:rPr>
                        <a:t>67.9925</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dirty="0">
                          <a:latin typeface="Calibri"/>
                          <a:ea typeface="Calibri"/>
                          <a:cs typeface="Times New Roman"/>
                        </a:rPr>
                        <a:t>0.55117</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dirty="0">
                          <a:solidFill>
                            <a:srgbClr val="FF0000"/>
                          </a:solidFill>
                          <a:latin typeface="Calibri"/>
                          <a:ea typeface="Calibri"/>
                          <a:cs typeface="Times New Roman"/>
                        </a:rPr>
                        <a:t>0.3473</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a:latin typeface="Calibri"/>
                          <a:ea typeface="Calibri"/>
                          <a:cs typeface="Times New Roman"/>
                        </a:rPr>
                        <a:t>0.10153</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4538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dirty="0">
                          <a:solidFill>
                            <a:srgbClr val="FF0000"/>
                          </a:solidFill>
                          <a:latin typeface="Calibri"/>
                          <a:ea typeface="Calibri"/>
                          <a:cs typeface="Times New Roman"/>
                        </a:rPr>
                        <a:t>0.7</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a:latin typeface="Calibri"/>
                          <a:ea typeface="Calibri"/>
                          <a:cs typeface="Times New Roman"/>
                        </a:rPr>
                        <a:t>409</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a:latin typeface="Calibri"/>
                          <a:ea typeface="Calibri"/>
                          <a:cs typeface="Times New Roman"/>
                        </a:rPr>
                        <a:t>67.996</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a:latin typeface="Calibri"/>
                          <a:ea typeface="Calibri"/>
                          <a:cs typeface="Times New Roman"/>
                        </a:rPr>
                        <a:t>0.38182</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dirty="0">
                          <a:solidFill>
                            <a:srgbClr val="FF0000"/>
                          </a:solidFill>
                          <a:latin typeface="Calibri"/>
                          <a:ea typeface="Calibri"/>
                          <a:cs typeface="Times New Roman"/>
                        </a:rPr>
                        <a:t>0.52335</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dirty="0">
                          <a:latin typeface="Calibri"/>
                          <a:ea typeface="Calibri"/>
                          <a:cs typeface="Times New Roman"/>
                        </a:rPr>
                        <a:t>0.09483</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4538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dirty="0">
                          <a:solidFill>
                            <a:srgbClr val="FF0000"/>
                          </a:solidFill>
                          <a:latin typeface="Calibri"/>
                          <a:ea typeface="Calibri"/>
                          <a:cs typeface="Times New Roman"/>
                        </a:rPr>
                        <a:t>1</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a:latin typeface="Calibri"/>
                          <a:ea typeface="Calibri"/>
                          <a:cs typeface="Times New Roman"/>
                        </a:rPr>
                        <a:t>418</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a:latin typeface="Calibri"/>
                          <a:ea typeface="Calibri"/>
                          <a:cs typeface="Times New Roman"/>
                        </a:rPr>
                        <a:t>67.9822</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a:latin typeface="Calibri"/>
                          <a:ea typeface="Calibri"/>
                          <a:cs typeface="Times New Roman"/>
                        </a:rPr>
                        <a:t>0.23697</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dirty="0">
                          <a:solidFill>
                            <a:srgbClr val="FF0000"/>
                          </a:solidFill>
                          <a:latin typeface="Calibri"/>
                          <a:ea typeface="Calibri"/>
                          <a:cs typeface="Times New Roman"/>
                        </a:rPr>
                        <a:t>0.68933</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dirty="0">
                          <a:latin typeface="Calibri"/>
                          <a:ea typeface="Calibri"/>
                          <a:cs typeface="Times New Roman"/>
                        </a:rPr>
                        <a:t>0.07371</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4538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dirty="0">
                          <a:solidFill>
                            <a:srgbClr val="FF0000"/>
                          </a:solidFill>
                          <a:latin typeface="Calibri"/>
                          <a:ea typeface="Calibri"/>
                          <a:cs typeface="Times New Roman"/>
                        </a:rPr>
                        <a:t>1.3</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dirty="0">
                          <a:latin typeface="Calibri"/>
                          <a:ea typeface="Calibri"/>
                          <a:cs typeface="Times New Roman"/>
                        </a:rPr>
                        <a:t>423</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dirty="0">
                          <a:latin typeface="Calibri"/>
                          <a:ea typeface="Calibri"/>
                          <a:cs typeface="Times New Roman"/>
                        </a:rPr>
                        <a:t>67.9418</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dirty="0">
                          <a:latin typeface="Calibri"/>
                          <a:ea typeface="Calibri"/>
                          <a:cs typeface="Times New Roman"/>
                        </a:rPr>
                        <a:t>0.15764</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dirty="0">
                          <a:solidFill>
                            <a:srgbClr val="FF0000"/>
                          </a:solidFill>
                          <a:latin typeface="Calibri"/>
                          <a:ea typeface="Calibri"/>
                          <a:cs typeface="Times New Roman"/>
                        </a:rPr>
                        <a:t>0.78497</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it-IT" sz="1400" dirty="0">
                          <a:latin typeface="Calibri"/>
                          <a:ea typeface="Calibri"/>
                          <a:cs typeface="Times New Roman"/>
                        </a:rPr>
                        <a:t>0.05738</a:t>
                      </a:r>
                    </a:p>
                  </a:txBody>
                  <a:tcPr marL="67334" marR="67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CasellaDiTesto 1"/>
          <p:cNvSpPr txBox="1"/>
          <p:nvPr/>
        </p:nvSpPr>
        <p:spPr>
          <a:xfrm>
            <a:off x="5724128" y="1196752"/>
            <a:ext cx="2376264" cy="461665"/>
          </a:xfrm>
          <a:prstGeom prst="rect">
            <a:avLst/>
          </a:prstGeom>
          <a:noFill/>
        </p:spPr>
        <p:txBody>
          <a:bodyPr wrap="square" rtlCol="0">
            <a:spAutoFit/>
          </a:bodyPr>
          <a:lstStyle/>
          <a:p>
            <a:endParaRPr lang="it-IT"/>
          </a:p>
        </p:txBody>
      </p:sp>
      <p:sp>
        <p:nvSpPr>
          <p:cNvPr id="3" name="Rettangolo 2"/>
          <p:cNvSpPr/>
          <p:nvPr/>
        </p:nvSpPr>
        <p:spPr>
          <a:xfrm>
            <a:off x="6093296" y="1058252"/>
            <a:ext cx="1637928" cy="1569660"/>
          </a:xfrm>
          <a:prstGeom prst="rect">
            <a:avLst/>
          </a:prstGeom>
        </p:spPr>
        <p:txBody>
          <a:bodyPr wrap="square">
            <a:spAutoFit/>
          </a:bodyPr>
          <a:lstStyle/>
          <a:p>
            <a:r>
              <a:rPr lang="en-US" dirty="0"/>
              <a:t>R= 68 </a:t>
            </a:r>
            <a:r>
              <a:rPr lang="en-US" dirty="0" err="1"/>
              <a:t>μm</a:t>
            </a:r>
            <a:r>
              <a:rPr lang="en-US" dirty="0"/>
              <a:t> </a:t>
            </a:r>
          </a:p>
          <a:p>
            <a:r>
              <a:rPr lang="en-US" dirty="0"/>
              <a:t>d= 0.5 </a:t>
            </a:r>
            <a:r>
              <a:rPr lang="en-US" dirty="0" err="1"/>
              <a:t>μm</a:t>
            </a:r>
            <a:r>
              <a:rPr lang="en-US" dirty="0"/>
              <a:t>  </a:t>
            </a:r>
          </a:p>
          <a:p>
            <a:r>
              <a:rPr lang="en-US" i="1" dirty="0"/>
              <a:t>l</a:t>
            </a:r>
            <a:r>
              <a:rPr lang="en-US" dirty="0"/>
              <a:t> = </a:t>
            </a:r>
            <a:r>
              <a:rPr lang="en-US" dirty="0" smtClean="0"/>
              <a:t>400</a:t>
            </a:r>
          </a:p>
          <a:p>
            <a:r>
              <a:rPr lang="en-US" dirty="0" smtClean="0"/>
              <a:t>N = 0</a:t>
            </a:r>
            <a:endParaRPr lang="it-IT" dirty="0"/>
          </a:p>
        </p:txBody>
      </p:sp>
      <p:sp>
        <p:nvSpPr>
          <p:cNvPr id="8" name="CasellaDiTesto 5"/>
          <p:cNvSpPr txBox="1">
            <a:spLocks noChangeArrowheads="1"/>
          </p:cNvSpPr>
          <p:nvPr/>
        </p:nvSpPr>
        <p:spPr bwMode="auto">
          <a:xfrm>
            <a:off x="5580112" y="2564904"/>
            <a:ext cx="3352800" cy="1631216"/>
          </a:xfrm>
          <a:prstGeom prst="rect">
            <a:avLst/>
          </a:prstGeom>
          <a:noFill/>
          <a:ln w="9525">
            <a:noFill/>
            <a:miter lim="800000"/>
            <a:headEnd/>
            <a:tailEnd/>
          </a:ln>
        </p:spPr>
        <p:txBody>
          <a:bodyPr>
            <a:spAutoFit/>
          </a:bodyPr>
          <a:lstStyle/>
          <a:p>
            <a:r>
              <a:rPr lang="it-IT" sz="2000" dirty="0" err="1"/>
              <a:t>We</a:t>
            </a:r>
            <a:r>
              <a:rPr lang="it-IT" sz="2000" dirty="0"/>
              <a:t> </a:t>
            </a:r>
            <a:r>
              <a:rPr lang="it-IT" sz="2000" dirty="0" err="1"/>
              <a:t>need</a:t>
            </a:r>
            <a:r>
              <a:rPr lang="it-IT" sz="2000" dirty="0" smtClean="0"/>
              <a:t>:</a:t>
            </a:r>
            <a:endParaRPr lang="it-IT" sz="2000" dirty="0"/>
          </a:p>
          <a:p>
            <a:pPr>
              <a:buFont typeface="Wingdings" pitchFamily="2" charset="2"/>
              <a:buChar char="Ø"/>
            </a:pPr>
            <a:r>
              <a:rPr lang="it-IT" sz="2000" dirty="0">
                <a:solidFill>
                  <a:srgbClr val="FF0000"/>
                </a:solidFill>
              </a:rPr>
              <a:t>high </a:t>
            </a:r>
            <a:r>
              <a:rPr lang="it-IT" sz="2000" dirty="0" err="1">
                <a:solidFill>
                  <a:srgbClr val="FF0000"/>
                </a:solidFill>
              </a:rPr>
              <a:t>amount</a:t>
            </a:r>
            <a:r>
              <a:rPr lang="it-IT" sz="2000" dirty="0">
                <a:solidFill>
                  <a:srgbClr val="FF0000"/>
                </a:solidFill>
              </a:rPr>
              <a:t> </a:t>
            </a:r>
            <a:r>
              <a:rPr lang="it-IT" sz="2000" dirty="0" err="1">
                <a:solidFill>
                  <a:srgbClr val="FF0000"/>
                </a:solidFill>
              </a:rPr>
              <a:t>of</a:t>
            </a:r>
            <a:r>
              <a:rPr lang="it-IT" sz="2000" dirty="0">
                <a:solidFill>
                  <a:srgbClr val="FF0000"/>
                </a:solidFill>
              </a:rPr>
              <a:t> E. </a:t>
            </a:r>
            <a:r>
              <a:rPr lang="it-IT" sz="2000" dirty="0" err="1">
                <a:solidFill>
                  <a:srgbClr val="FF0000"/>
                </a:solidFill>
              </a:rPr>
              <a:t>field</a:t>
            </a:r>
            <a:r>
              <a:rPr lang="it-IT" sz="2000" dirty="0">
                <a:solidFill>
                  <a:srgbClr val="FF0000"/>
                </a:solidFill>
              </a:rPr>
              <a:t> in the </a:t>
            </a:r>
            <a:r>
              <a:rPr lang="it-IT" sz="2000" dirty="0" err="1" smtClean="0">
                <a:solidFill>
                  <a:srgbClr val="FF0000"/>
                </a:solidFill>
              </a:rPr>
              <a:t>coating</a:t>
            </a:r>
            <a:endParaRPr lang="it-IT" sz="2000" dirty="0"/>
          </a:p>
          <a:p>
            <a:pPr>
              <a:buFont typeface="Wingdings" pitchFamily="2" charset="2"/>
              <a:buChar char="Ø"/>
            </a:pPr>
            <a:r>
              <a:rPr lang="it-IT" sz="2000" dirty="0">
                <a:solidFill>
                  <a:srgbClr val="0070C0"/>
                </a:solidFill>
              </a:rPr>
              <a:t> a </a:t>
            </a:r>
            <a:r>
              <a:rPr lang="it-IT" sz="2000" dirty="0" err="1">
                <a:solidFill>
                  <a:srgbClr val="0070C0"/>
                </a:solidFill>
              </a:rPr>
              <a:t>reasonably</a:t>
            </a:r>
            <a:r>
              <a:rPr lang="it-IT" sz="2000" dirty="0">
                <a:solidFill>
                  <a:srgbClr val="0070C0"/>
                </a:solidFill>
              </a:rPr>
              <a:t> long </a:t>
            </a:r>
            <a:r>
              <a:rPr lang="it-IT" sz="2000" dirty="0" err="1">
                <a:solidFill>
                  <a:srgbClr val="0070C0"/>
                </a:solidFill>
              </a:rPr>
              <a:t>evanescent</a:t>
            </a:r>
            <a:r>
              <a:rPr lang="it-IT" sz="2000" dirty="0">
                <a:solidFill>
                  <a:srgbClr val="0070C0"/>
                </a:solidFill>
              </a:rPr>
              <a:t> </a:t>
            </a:r>
            <a:r>
              <a:rPr lang="it-IT" sz="2000" dirty="0" err="1">
                <a:solidFill>
                  <a:srgbClr val="0070C0"/>
                </a:solidFill>
              </a:rPr>
              <a:t>tail</a:t>
            </a:r>
            <a:endParaRPr lang="it-IT" sz="2000" dirty="0">
              <a:solidFill>
                <a:srgbClr val="0070C0"/>
              </a:solidFill>
            </a:endParaRPr>
          </a:p>
        </p:txBody>
      </p:sp>
      <p:sp>
        <p:nvSpPr>
          <p:cNvPr id="11" name="Text Box 2"/>
          <p:cNvSpPr txBox="1">
            <a:spLocks noChangeArrowheads="1"/>
          </p:cNvSpPr>
          <p:nvPr/>
        </p:nvSpPr>
        <p:spPr bwMode="auto">
          <a:xfrm>
            <a:off x="107950" y="116632"/>
            <a:ext cx="8928100" cy="615950"/>
          </a:xfrm>
          <a:prstGeom prst="rect">
            <a:avLst/>
          </a:prstGeom>
          <a:noFill/>
          <a:ln w="9525">
            <a:noFill/>
            <a:miter lim="800000"/>
            <a:headEnd/>
            <a:tailEnd/>
          </a:ln>
          <a:effectLst/>
        </p:spPr>
        <p:txBody>
          <a:bodyPr>
            <a:spAutoFit/>
          </a:bodyPr>
          <a:lstStyle/>
          <a:p>
            <a:pPr algn="ctr">
              <a:defRPr/>
            </a:pPr>
            <a:r>
              <a:rPr lang="en-US" sz="3400" dirty="0">
                <a:solidFill>
                  <a:srgbClr val="FF3300"/>
                </a:solidFill>
                <a:effectLst>
                  <a:outerShdw blurRad="38100" dist="38100" dir="2700000" algn="tl">
                    <a:srgbClr val="C0C0C0"/>
                  </a:outerShdw>
                </a:effectLst>
                <a:cs typeface="Times New Roman" pitchFamily="18" charset="0"/>
              </a:rPr>
              <a:t>Glass coated microspheres – Near Field</a:t>
            </a:r>
          </a:p>
        </p:txBody>
      </p:sp>
      <p:sp>
        <p:nvSpPr>
          <p:cNvPr id="12" name="CasellaDiTesto 11"/>
          <p:cNvSpPr txBox="1"/>
          <p:nvPr/>
        </p:nvSpPr>
        <p:spPr>
          <a:xfrm>
            <a:off x="467197" y="727218"/>
            <a:ext cx="8496944" cy="400110"/>
          </a:xfrm>
          <a:prstGeom prst="rect">
            <a:avLst/>
          </a:prstGeom>
          <a:noFill/>
        </p:spPr>
        <p:txBody>
          <a:bodyPr wrap="square" rtlCol="0">
            <a:spAutoFit/>
          </a:bodyPr>
          <a:lstStyle/>
          <a:p>
            <a:r>
              <a:rPr lang="en-US" sz="2000" dirty="0" smtClean="0">
                <a:solidFill>
                  <a:schemeClr val="accent5">
                    <a:lumMod val="50000"/>
                  </a:schemeClr>
                </a:solidFill>
                <a:effectLst>
                  <a:outerShdw blurRad="38100" dist="38100" dir="2700000" algn="tl">
                    <a:srgbClr val="C0C0C0"/>
                  </a:outerShdw>
                </a:effectLst>
                <a:cs typeface="Times New Roman" pitchFamily="18" charset="0"/>
              </a:rPr>
              <a:t>Effect of the coating thickness on the coupling efficiency</a:t>
            </a:r>
            <a:endParaRPr lang="it-IT" sz="2000" dirty="0" smtClean="0">
              <a:solidFill>
                <a:schemeClr val="accent5">
                  <a:lumMod val="50000"/>
                </a:schemeClr>
              </a:solidFill>
              <a:effectLst>
                <a:outerShdw blurRad="38100" dist="38100" dir="2700000" algn="tl">
                  <a:srgbClr val="C0C0C0"/>
                </a:outerShdw>
              </a:effectLst>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latin typeface="Calibri" pitchFamily="34" charset="0"/>
            </a:endParaRPr>
          </a:p>
        </p:txBody>
      </p:sp>
      <p:sp>
        <p:nvSpPr>
          <p:cNvPr id="67589"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latin typeface="Calibri" pitchFamily="34" charset="0"/>
            </a:endParaRPr>
          </a:p>
        </p:txBody>
      </p:sp>
      <p:sp>
        <p:nvSpPr>
          <p:cNvPr id="67590"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latin typeface="Calibri" pitchFamily="34" charset="0"/>
            </a:endParaRPr>
          </a:p>
        </p:txBody>
      </p:sp>
      <p:sp>
        <p:nvSpPr>
          <p:cNvPr id="10" name="Text Box 2"/>
          <p:cNvSpPr txBox="1">
            <a:spLocks noChangeArrowheads="1"/>
          </p:cNvSpPr>
          <p:nvPr/>
        </p:nvSpPr>
        <p:spPr bwMode="auto">
          <a:xfrm>
            <a:off x="0" y="115888"/>
            <a:ext cx="8929688" cy="615950"/>
          </a:xfrm>
          <a:prstGeom prst="rect">
            <a:avLst/>
          </a:prstGeom>
          <a:noFill/>
          <a:ln w="9525">
            <a:noFill/>
            <a:miter lim="800000"/>
            <a:headEnd/>
            <a:tailEnd/>
          </a:ln>
          <a:effectLst/>
        </p:spPr>
        <p:txBody>
          <a:bodyPr>
            <a:spAutoFit/>
          </a:bodyPr>
          <a:lstStyle/>
          <a:p>
            <a:pPr algn="ctr">
              <a:defRPr/>
            </a:pPr>
            <a:r>
              <a:rPr lang="en-US" sz="3400" dirty="0">
                <a:solidFill>
                  <a:srgbClr val="FF3300"/>
                </a:solidFill>
                <a:effectLst>
                  <a:outerShdw blurRad="38100" dist="38100" dir="2700000" algn="tl">
                    <a:srgbClr val="C0C0C0"/>
                  </a:outerShdw>
                </a:effectLst>
                <a:cs typeface="Times New Roman" pitchFamily="18" charset="0"/>
              </a:rPr>
              <a:t>Glass coated microspheres – Laser WGMs</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3" name="Oggetto 2"/>
          <p:cNvGraphicFramePr>
            <a:graphicFrameLocks noChangeAspect="1"/>
          </p:cNvGraphicFramePr>
          <p:nvPr>
            <p:extLst>
              <p:ext uri="{D42A27DB-BD31-4B8C-83A1-F6EECF244321}">
                <p14:modId xmlns:p14="http://schemas.microsoft.com/office/powerpoint/2010/main" val="2951420568"/>
              </p:ext>
            </p:extLst>
          </p:nvPr>
        </p:nvGraphicFramePr>
        <p:xfrm>
          <a:off x="395536" y="980728"/>
          <a:ext cx="8400934" cy="3600400"/>
        </p:xfrm>
        <a:graphic>
          <a:graphicData uri="http://schemas.openxmlformats.org/presentationml/2006/ole">
            <mc:AlternateContent xmlns:mc="http://schemas.openxmlformats.org/markup-compatibility/2006">
              <mc:Choice xmlns:v="urn:schemas-microsoft-com:vml" Requires="v">
                <p:oleObj spid="_x0000_s146468" name="Graph" r:id="rId3" imgW="5852160" imgH="2560320" progId="Origin50.Graph">
                  <p:embed/>
                </p:oleObj>
              </mc:Choice>
              <mc:Fallback>
                <p:oleObj name="Graph" r:id="rId3" imgW="5852160" imgH="2560320" progId="Origin50.Graph">
                  <p:embed/>
                  <p:pic>
                    <p:nvPicPr>
                      <p:cNvPr id="0" name="Object 1"/>
                      <p:cNvPicPr>
                        <a:picLocks noChangeAspect="1" noChangeArrowheads="1"/>
                      </p:cNvPicPr>
                      <p:nvPr/>
                    </p:nvPicPr>
                    <p:blipFill>
                      <a:blip r:embed="rId4"/>
                      <a:srcRect/>
                      <a:stretch>
                        <a:fillRect/>
                      </a:stretch>
                    </p:blipFill>
                    <p:spPr bwMode="auto">
                      <a:xfrm>
                        <a:off x="395536" y="980728"/>
                        <a:ext cx="8400934" cy="3600400"/>
                      </a:xfrm>
                      <a:prstGeom prst="rect">
                        <a:avLst/>
                      </a:prstGeom>
                      <a:noFill/>
                    </p:spPr>
                  </p:pic>
                </p:oleObj>
              </mc:Fallback>
            </mc:AlternateContent>
          </a:graphicData>
        </a:graphic>
      </p:graphicFrame>
      <p:sp>
        <p:nvSpPr>
          <p:cNvPr id="4" name="CasellaDiTesto 3"/>
          <p:cNvSpPr txBox="1"/>
          <p:nvPr/>
        </p:nvSpPr>
        <p:spPr>
          <a:xfrm>
            <a:off x="179512" y="4821936"/>
            <a:ext cx="8750176" cy="1200329"/>
          </a:xfrm>
          <a:prstGeom prst="rect">
            <a:avLst/>
          </a:prstGeom>
          <a:noFill/>
          <a:ln w="28575">
            <a:solidFill>
              <a:srgbClr val="FF0000"/>
            </a:solidFill>
          </a:ln>
        </p:spPr>
        <p:txBody>
          <a:bodyPr wrap="square" rtlCol="0">
            <a:spAutoFit/>
          </a:bodyPr>
          <a:lstStyle/>
          <a:p>
            <a:pPr algn="just"/>
            <a:r>
              <a:rPr lang="en-US" sz="1800" dirty="0">
                <a:solidFill>
                  <a:srgbClr val="006666"/>
                </a:solidFill>
              </a:rPr>
              <a:t>The average integrated luminescence in the 1535-1585 nm range for the 0.3 </a:t>
            </a:r>
            <a:r>
              <a:rPr lang="en-US" sz="1800" dirty="0" err="1">
                <a:solidFill>
                  <a:srgbClr val="006666"/>
                </a:solidFill>
              </a:rPr>
              <a:t>mol</a:t>
            </a:r>
            <a:r>
              <a:rPr lang="en-US" sz="1800" dirty="0">
                <a:solidFill>
                  <a:srgbClr val="006666"/>
                </a:solidFill>
              </a:rPr>
              <a:t>% Er</a:t>
            </a:r>
            <a:r>
              <a:rPr lang="en-US" sz="1800" baseline="30000" dirty="0">
                <a:solidFill>
                  <a:srgbClr val="006666"/>
                </a:solidFill>
              </a:rPr>
              <a:t>3+</a:t>
            </a:r>
            <a:r>
              <a:rPr lang="en-US" sz="1800" dirty="0">
                <a:solidFill>
                  <a:srgbClr val="006666"/>
                </a:solidFill>
              </a:rPr>
              <a:t> 70SiO</a:t>
            </a:r>
            <a:r>
              <a:rPr lang="en-US" sz="1800" baseline="-25000" dirty="0">
                <a:solidFill>
                  <a:srgbClr val="006666"/>
                </a:solidFill>
              </a:rPr>
              <a:t>2</a:t>
            </a:r>
            <a:r>
              <a:rPr lang="en-US" sz="1800" dirty="0">
                <a:solidFill>
                  <a:srgbClr val="006666"/>
                </a:solidFill>
              </a:rPr>
              <a:t>-30HfO</a:t>
            </a:r>
            <a:r>
              <a:rPr lang="en-US" sz="1800" baseline="-25000" dirty="0">
                <a:solidFill>
                  <a:srgbClr val="006666"/>
                </a:solidFill>
              </a:rPr>
              <a:t>2</a:t>
            </a:r>
            <a:r>
              <a:rPr lang="en-US" sz="1800" dirty="0">
                <a:solidFill>
                  <a:srgbClr val="006666"/>
                </a:solidFill>
              </a:rPr>
              <a:t> coated sphere in respect to the number of dips and to the percentage of the fundamental WGM electric field (e. f.) inside the coating as calculated from the number of dips</a:t>
            </a:r>
            <a:r>
              <a:rPr lang="en-US" sz="1800" dirty="0" smtClean="0">
                <a:solidFill>
                  <a:srgbClr val="006666"/>
                </a:solidFill>
              </a:rPr>
              <a:t>.</a:t>
            </a:r>
            <a:endParaRPr lang="it-IT" sz="1800" dirty="0">
              <a:solidFill>
                <a:srgbClr val="006666"/>
              </a:solidFill>
            </a:endParaRPr>
          </a:p>
        </p:txBody>
      </p:sp>
      <p:sp>
        <p:nvSpPr>
          <p:cNvPr id="9" name="CasellaDiTesto 8"/>
          <p:cNvSpPr txBox="1"/>
          <p:nvPr/>
        </p:nvSpPr>
        <p:spPr>
          <a:xfrm>
            <a:off x="467197" y="727218"/>
            <a:ext cx="8496944" cy="400110"/>
          </a:xfrm>
          <a:prstGeom prst="rect">
            <a:avLst/>
          </a:prstGeom>
          <a:noFill/>
        </p:spPr>
        <p:txBody>
          <a:bodyPr wrap="square" rtlCol="0">
            <a:spAutoFit/>
          </a:bodyPr>
          <a:lstStyle/>
          <a:p>
            <a:r>
              <a:rPr lang="en-US" sz="2000" dirty="0" smtClean="0">
                <a:solidFill>
                  <a:schemeClr val="accent5">
                    <a:lumMod val="50000"/>
                  </a:schemeClr>
                </a:solidFill>
                <a:effectLst>
                  <a:outerShdw blurRad="38100" dist="38100" dir="2700000" algn="tl">
                    <a:srgbClr val="C0C0C0"/>
                  </a:outerShdw>
                </a:effectLst>
                <a:cs typeface="Times New Roman" pitchFamily="18" charset="0"/>
              </a:rPr>
              <a:t>Effect of the coating thickness on the coupling efficiency</a:t>
            </a:r>
            <a:endParaRPr lang="it-IT" sz="2000" dirty="0" smtClean="0">
              <a:solidFill>
                <a:schemeClr val="accent5">
                  <a:lumMod val="50000"/>
                </a:schemeClr>
              </a:solidFill>
              <a:effectLst>
                <a:outerShdw blurRad="38100" dist="38100" dir="2700000" algn="tl">
                  <a:srgbClr val="C0C0C0"/>
                </a:outerShdw>
              </a:effectLst>
              <a:cs typeface="Times New Roman" pitchFamily="18" charset="0"/>
            </a:endParaRPr>
          </a:p>
        </p:txBody>
      </p:sp>
    </p:spTree>
    <p:extLst>
      <p:ext uri="{BB962C8B-B14F-4D97-AF65-F5344CB8AC3E}">
        <p14:creationId xmlns:p14="http://schemas.microsoft.com/office/powerpoint/2010/main" val="13837293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07950" y="260350"/>
            <a:ext cx="8928100" cy="615950"/>
          </a:xfrm>
          <a:prstGeom prst="rect">
            <a:avLst/>
          </a:prstGeom>
          <a:noFill/>
          <a:ln w="9525">
            <a:noFill/>
            <a:miter lim="800000"/>
            <a:headEnd/>
            <a:tailEnd/>
          </a:ln>
          <a:effectLst/>
        </p:spPr>
        <p:txBody>
          <a:bodyPr>
            <a:spAutoFit/>
          </a:bodyPr>
          <a:lstStyle/>
          <a:p>
            <a:pPr algn="ctr">
              <a:defRPr/>
            </a:pPr>
            <a:r>
              <a:rPr lang="en-US" sz="3400" dirty="0">
                <a:solidFill>
                  <a:srgbClr val="FF3300"/>
                </a:solidFill>
                <a:effectLst>
                  <a:outerShdw blurRad="38100" dist="38100" dir="2700000" algn="tl">
                    <a:srgbClr val="C0C0C0"/>
                  </a:outerShdw>
                </a:effectLst>
                <a:cs typeface="Times New Roman" pitchFamily="18" charset="0"/>
              </a:rPr>
              <a:t>Glass coated microspheres – Near Field</a:t>
            </a:r>
          </a:p>
        </p:txBody>
      </p:sp>
      <p:pic>
        <p:nvPicPr>
          <p:cNvPr id="66563" name="Picture 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8675" y="1989138"/>
            <a:ext cx="5137150" cy="1727200"/>
          </a:xfrm>
          <a:prstGeom prst="rect">
            <a:avLst/>
          </a:prstGeom>
          <a:solidFill>
            <a:srgbClr val="B2B2B2">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CasellaDiTesto 10"/>
          <p:cNvSpPr txBox="1"/>
          <p:nvPr/>
        </p:nvSpPr>
        <p:spPr>
          <a:xfrm>
            <a:off x="684213" y="1065213"/>
            <a:ext cx="7704137" cy="923925"/>
          </a:xfrm>
          <a:prstGeom prst="rect">
            <a:avLst/>
          </a:prstGeom>
          <a:noFill/>
        </p:spPr>
        <p:txBody>
          <a:bodyPr>
            <a:spAutoFit/>
          </a:bodyPr>
          <a:lstStyle/>
          <a:p>
            <a:pPr fontAlgn="auto">
              <a:spcBef>
                <a:spcPts val="0"/>
              </a:spcBef>
              <a:spcAft>
                <a:spcPts val="0"/>
              </a:spcAft>
              <a:buFont typeface="Wingdings" pitchFamily="2" charset="2"/>
              <a:buChar char="Ø"/>
              <a:defRPr/>
            </a:pPr>
            <a:r>
              <a:rPr lang="en-US" sz="1800" dirty="0">
                <a:solidFill>
                  <a:srgbClr val="0070C0"/>
                </a:solidFill>
                <a:latin typeface="Calibri"/>
                <a:cs typeface="+mn-cs"/>
              </a:rPr>
              <a:t>The effect of the coating on the whispering gallery modes was studied</a:t>
            </a:r>
          </a:p>
          <a:p>
            <a:pPr fontAlgn="auto">
              <a:spcBef>
                <a:spcPts val="0"/>
              </a:spcBef>
              <a:spcAft>
                <a:spcPts val="0"/>
              </a:spcAft>
              <a:buFont typeface="Wingdings" pitchFamily="2" charset="2"/>
              <a:buChar char="Ø"/>
              <a:defRPr/>
            </a:pPr>
            <a:r>
              <a:rPr lang="en-US" sz="1800" dirty="0">
                <a:solidFill>
                  <a:srgbClr val="00B050"/>
                </a:solidFill>
                <a:latin typeface="Calibri"/>
                <a:cs typeface="+mn-cs"/>
              </a:rPr>
              <a:t>The coating used was 70 % SiO</a:t>
            </a:r>
            <a:r>
              <a:rPr lang="en-US" sz="1800" baseline="-25000" dirty="0">
                <a:solidFill>
                  <a:srgbClr val="00B050"/>
                </a:solidFill>
                <a:latin typeface="Calibri"/>
                <a:cs typeface="+mn-cs"/>
              </a:rPr>
              <a:t>2</a:t>
            </a:r>
            <a:r>
              <a:rPr lang="en-US" sz="1800" dirty="0">
                <a:solidFill>
                  <a:srgbClr val="00B050"/>
                </a:solidFill>
                <a:latin typeface="Calibri"/>
                <a:cs typeface="+mn-cs"/>
              </a:rPr>
              <a:t> – 30% HfO</a:t>
            </a:r>
            <a:r>
              <a:rPr lang="en-US" sz="1800" baseline="-25000" dirty="0">
                <a:solidFill>
                  <a:srgbClr val="00B050"/>
                </a:solidFill>
                <a:latin typeface="Calibri"/>
                <a:cs typeface="+mn-cs"/>
              </a:rPr>
              <a:t>2</a:t>
            </a:r>
            <a:r>
              <a:rPr lang="en-US" sz="1800" dirty="0">
                <a:solidFill>
                  <a:srgbClr val="00B050"/>
                </a:solidFill>
                <a:latin typeface="Calibri"/>
                <a:cs typeface="+mn-cs"/>
              </a:rPr>
              <a:t> doped with 0.3 mol % Er</a:t>
            </a:r>
            <a:r>
              <a:rPr lang="en-US" sz="1800" baseline="30000" dirty="0">
                <a:solidFill>
                  <a:srgbClr val="00B050"/>
                </a:solidFill>
                <a:latin typeface="Calibri"/>
                <a:cs typeface="+mn-cs"/>
              </a:rPr>
              <a:t>3+</a:t>
            </a:r>
          </a:p>
          <a:p>
            <a:pPr fontAlgn="auto">
              <a:spcBef>
                <a:spcPts val="0"/>
              </a:spcBef>
              <a:spcAft>
                <a:spcPts val="0"/>
              </a:spcAft>
              <a:buFont typeface="Wingdings" pitchFamily="2" charset="2"/>
              <a:buChar char="Ø"/>
              <a:defRPr/>
            </a:pPr>
            <a:r>
              <a:rPr lang="en-US" sz="1800" dirty="0">
                <a:solidFill>
                  <a:srgbClr val="FF0000"/>
                </a:solidFill>
                <a:latin typeface="Calibri"/>
                <a:cs typeface="+mn-cs"/>
              </a:rPr>
              <a:t>The spheres (D=140±10 </a:t>
            </a:r>
            <a:r>
              <a:rPr lang="el-GR" sz="1800" dirty="0">
                <a:solidFill>
                  <a:srgbClr val="FF0000"/>
                </a:solidFill>
                <a:latin typeface="Calibri"/>
                <a:cs typeface="+mn-cs"/>
              </a:rPr>
              <a:t>μ</a:t>
            </a:r>
            <a:r>
              <a:rPr lang="it-IT" sz="1800" dirty="0">
                <a:solidFill>
                  <a:srgbClr val="FF0000"/>
                </a:solidFill>
                <a:latin typeface="Calibri"/>
                <a:cs typeface="+mn-cs"/>
              </a:rPr>
              <a:t>m</a:t>
            </a:r>
            <a:r>
              <a:rPr lang="en-US" sz="1800" dirty="0">
                <a:solidFill>
                  <a:srgbClr val="FF0000"/>
                </a:solidFill>
                <a:latin typeface="Calibri"/>
                <a:cs typeface="+mn-cs"/>
              </a:rPr>
              <a:t>) were characterized using a tapered fiber</a:t>
            </a:r>
          </a:p>
        </p:txBody>
      </p:sp>
      <p:graphicFrame>
        <p:nvGraphicFramePr>
          <p:cNvPr id="66565" name="Object 3"/>
          <p:cNvGraphicFramePr>
            <a:graphicFrameLocks noChangeAspect="1"/>
          </p:cNvGraphicFramePr>
          <p:nvPr/>
        </p:nvGraphicFramePr>
        <p:xfrm>
          <a:off x="179388" y="3213100"/>
          <a:ext cx="4899025" cy="3168650"/>
        </p:xfrm>
        <a:graphic>
          <a:graphicData uri="http://schemas.openxmlformats.org/presentationml/2006/ole">
            <mc:AlternateContent xmlns:mc="http://schemas.openxmlformats.org/markup-compatibility/2006">
              <mc:Choice xmlns:v="urn:schemas-microsoft-com:vml" Requires="v">
                <p:oleObj spid="_x0000_s66671" name="Graph" r:id="rId5" imgW="4276954" imgH="3022397" progId="Origin50.Graph">
                  <p:embed/>
                </p:oleObj>
              </mc:Choice>
              <mc:Fallback>
                <p:oleObj name="Graph" r:id="rId5" imgW="4276954" imgH="3022397" progId="Origin50.Graph">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3213100"/>
                        <a:ext cx="48990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6566" name="Object 4"/>
          <p:cNvGraphicFramePr>
            <a:graphicFrameLocks noChangeAspect="1"/>
          </p:cNvGraphicFramePr>
          <p:nvPr/>
        </p:nvGraphicFramePr>
        <p:xfrm>
          <a:off x="4603750" y="3213100"/>
          <a:ext cx="4540250" cy="3170238"/>
        </p:xfrm>
        <a:graphic>
          <a:graphicData uri="http://schemas.openxmlformats.org/presentationml/2006/ole">
            <mc:AlternateContent xmlns:mc="http://schemas.openxmlformats.org/markup-compatibility/2006">
              <mc:Choice xmlns:v="urn:schemas-microsoft-com:vml" Requires="v">
                <p:oleObj spid="_x0000_s66672" name="Graph" r:id="rId7" imgW="4189171" imgH="2926080" progId="Origin50.Graph">
                  <p:embed/>
                </p:oleObj>
              </mc:Choice>
              <mc:Fallback>
                <p:oleObj name="Graph" r:id="rId7" imgW="4189171" imgH="2926080" progId="Origin50.Graph">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3750" y="3213100"/>
                        <a:ext cx="4540250"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6" name="Object 2"/>
          <p:cNvGraphicFramePr>
            <a:graphicFrameLocks noChangeAspect="1"/>
          </p:cNvGraphicFramePr>
          <p:nvPr/>
        </p:nvGraphicFramePr>
        <p:xfrm>
          <a:off x="573088" y="750888"/>
          <a:ext cx="3711575" cy="5846762"/>
        </p:xfrm>
        <a:graphic>
          <a:graphicData uri="http://schemas.openxmlformats.org/presentationml/2006/ole">
            <mc:AlternateContent xmlns:mc="http://schemas.openxmlformats.org/markup-compatibility/2006">
              <mc:Choice xmlns:v="urn:schemas-microsoft-com:vml" Requires="v">
                <p:oleObj spid="_x0000_s67645" name="Graph" r:id="rId3" imgW="4023360" imgH="8778240" progId="Origin50.Graph">
                  <p:embed/>
                </p:oleObj>
              </mc:Choice>
              <mc:Fallback>
                <p:oleObj name="Graph" r:id="rId3" imgW="4023360" imgH="8778240" progId="Origin50.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2870" r="6264" b="4102"/>
                      <a:stretch>
                        <a:fillRect/>
                      </a:stretch>
                    </p:blipFill>
                    <p:spPr bwMode="auto">
                      <a:xfrm>
                        <a:off x="573088" y="750888"/>
                        <a:ext cx="3711575" cy="584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587" name="CasellaDiTesto 4"/>
          <p:cNvSpPr txBox="1">
            <a:spLocks noChangeArrowheads="1"/>
          </p:cNvSpPr>
          <p:nvPr/>
        </p:nvSpPr>
        <p:spPr bwMode="auto">
          <a:xfrm>
            <a:off x="4211638" y="765175"/>
            <a:ext cx="4681537" cy="5478463"/>
          </a:xfrm>
          <a:prstGeom prst="rect">
            <a:avLst/>
          </a:prstGeom>
          <a:noFill/>
          <a:ln w="25400">
            <a:solidFill>
              <a:srgbClr val="00808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ts val="1200"/>
              </a:spcBef>
              <a:buFontTx/>
              <a:buNone/>
            </a:pPr>
            <a:r>
              <a:rPr lang="en-US" altLang="it-IT" sz="2000">
                <a:solidFill>
                  <a:srgbClr val="FF0000"/>
                </a:solidFill>
              </a:rPr>
              <a:t>Excitation at 1.48 μm</a:t>
            </a:r>
          </a:p>
          <a:p>
            <a:pPr eaLnBrk="1" hangingPunct="1">
              <a:spcBef>
                <a:spcPts val="1200"/>
              </a:spcBef>
              <a:buFontTx/>
              <a:buNone/>
            </a:pPr>
            <a:r>
              <a:rPr lang="en-US" altLang="it-IT" sz="2000">
                <a:solidFill>
                  <a:srgbClr val="008080"/>
                </a:solidFill>
              </a:rPr>
              <a:t>Laser power: </a:t>
            </a:r>
            <a:r>
              <a:rPr lang="en-US" altLang="it-IT" sz="2000">
                <a:solidFill>
                  <a:srgbClr val="008080"/>
                </a:solidFill>
                <a:sym typeface="Symbol" pitchFamily="18" charset="2"/>
              </a:rPr>
              <a:t> </a:t>
            </a:r>
            <a:r>
              <a:rPr lang="en-US" altLang="it-IT" sz="2000">
                <a:solidFill>
                  <a:srgbClr val="008080"/>
                </a:solidFill>
              </a:rPr>
              <a:t>120 mW. </a:t>
            </a:r>
          </a:p>
          <a:p>
            <a:pPr eaLnBrk="1" hangingPunct="1">
              <a:spcBef>
                <a:spcPts val="1200"/>
              </a:spcBef>
              <a:buFontTx/>
              <a:buNone/>
            </a:pPr>
            <a:r>
              <a:rPr lang="en-US" altLang="it-IT" sz="2000">
                <a:solidFill>
                  <a:srgbClr val="008080"/>
                </a:solidFill>
              </a:rPr>
              <a:t>The peak power of the detected modes was always in the range of nanowatts, the highest power detected being 30 nW. </a:t>
            </a:r>
            <a:endParaRPr lang="it-IT" altLang="it-IT" sz="2000">
              <a:solidFill>
                <a:srgbClr val="008080"/>
              </a:solidFill>
            </a:endParaRPr>
          </a:p>
          <a:p>
            <a:pPr eaLnBrk="1" hangingPunct="1">
              <a:spcBef>
                <a:spcPts val="1200"/>
              </a:spcBef>
              <a:buFontTx/>
              <a:buNone/>
            </a:pPr>
            <a:r>
              <a:rPr lang="en-US" altLang="it-IT" sz="2000">
                <a:solidFill>
                  <a:srgbClr val="0D11B3"/>
                </a:solidFill>
                <a:latin typeface="Calibri" pitchFamily="34" charset="0"/>
              </a:rPr>
              <a:t>WGM modes are clearly visible</a:t>
            </a:r>
            <a:endParaRPr lang="en-US" altLang="it-IT" sz="2000">
              <a:solidFill>
                <a:srgbClr val="000000"/>
              </a:solidFill>
            </a:endParaRPr>
          </a:p>
          <a:p>
            <a:pPr eaLnBrk="1" hangingPunct="1">
              <a:spcBef>
                <a:spcPct val="0"/>
              </a:spcBef>
              <a:buFontTx/>
              <a:buNone/>
            </a:pPr>
            <a:r>
              <a:rPr lang="en-US" altLang="it-IT" sz="2000">
                <a:solidFill>
                  <a:srgbClr val="FF0000"/>
                </a:solidFill>
                <a:latin typeface="Calibri" pitchFamily="34" charset="0"/>
              </a:rPr>
              <a:t>Different modes are excited depending on the position of the taper</a:t>
            </a:r>
            <a:endParaRPr lang="en-US" altLang="it-IT" sz="2000">
              <a:solidFill>
                <a:srgbClr val="000000"/>
              </a:solidFill>
              <a:latin typeface="Calibri" pitchFamily="34" charset="0"/>
            </a:endParaRPr>
          </a:p>
          <a:p>
            <a:pPr eaLnBrk="1" hangingPunct="1">
              <a:spcBef>
                <a:spcPct val="0"/>
              </a:spcBef>
              <a:buFontTx/>
              <a:buNone/>
            </a:pPr>
            <a:endParaRPr lang="en-US" altLang="it-IT" sz="2000">
              <a:solidFill>
                <a:srgbClr val="000000"/>
              </a:solidFill>
              <a:latin typeface="Calibri" pitchFamily="34" charset="0"/>
            </a:endParaRPr>
          </a:p>
          <a:p>
            <a:pPr eaLnBrk="1" hangingPunct="1">
              <a:spcBef>
                <a:spcPct val="0"/>
              </a:spcBef>
              <a:buFontTx/>
              <a:buNone/>
            </a:pPr>
            <a:r>
              <a:rPr lang="en-US" altLang="it-IT" sz="2000">
                <a:solidFill>
                  <a:srgbClr val="0D11B3"/>
                </a:solidFill>
                <a:latin typeface="Calibri" pitchFamily="34" charset="0"/>
              </a:rPr>
              <a:t>N=1.6</a:t>
            </a:r>
          </a:p>
          <a:p>
            <a:pPr eaLnBrk="1" hangingPunct="1">
              <a:spcBef>
                <a:spcPct val="0"/>
              </a:spcBef>
              <a:buFontTx/>
              <a:buNone/>
            </a:pPr>
            <a:r>
              <a:rPr lang="en-US" altLang="it-IT" sz="2000">
                <a:solidFill>
                  <a:srgbClr val="0D11B3"/>
                </a:solidFill>
                <a:latin typeface="Calibri" pitchFamily="34" charset="0"/>
              </a:rPr>
              <a:t>λ = 1550 nm (wavelength of the signal)</a:t>
            </a:r>
          </a:p>
          <a:p>
            <a:pPr eaLnBrk="1" hangingPunct="1">
              <a:spcBef>
                <a:spcPct val="0"/>
              </a:spcBef>
              <a:buFontTx/>
              <a:buNone/>
            </a:pPr>
            <a:endParaRPr lang="en-US" altLang="it-IT" sz="2000">
              <a:solidFill>
                <a:srgbClr val="0D11B3"/>
              </a:solidFill>
              <a:latin typeface="Calibri" pitchFamily="34" charset="0"/>
            </a:endParaRPr>
          </a:p>
          <a:p>
            <a:pPr eaLnBrk="1" hangingPunct="1">
              <a:spcBef>
                <a:spcPct val="0"/>
              </a:spcBef>
              <a:buFontTx/>
              <a:buNone/>
            </a:pPr>
            <a:r>
              <a:rPr lang="en-US" altLang="it-IT" sz="2000">
                <a:solidFill>
                  <a:srgbClr val="0D11B3"/>
                </a:solidFill>
                <a:latin typeface="Calibri" pitchFamily="34" charset="0"/>
              </a:rPr>
              <a:t>FSR is 3.7 nm corresponding to a microsphere of about 130 μm</a:t>
            </a:r>
            <a:endParaRPr lang="en-US" altLang="it-IT" sz="2000">
              <a:solidFill>
                <a:srgbClr val="000000"/>
              </a:solidFill>
              <a:latin typeface="Calibri" pitchFamily="34" charset="0"/>
            </a:endParaRPr>
          </a:p>
          <a:p>
            <a:pPr eaLnBrk="1" hangingPunct="1">
              <a:spcBef>
                <a:spcPct val="0"/>
              </a:spcBef>
              <a:buFontTx/>
              <a:buNone/>
            </a:pPr>
            <a:r>
              <a:rPr lang="en-US" altLang="it-IT" sz="2000">
                <a:solidFill>
                  <a:srgbClr val="00B050"/>
                </a:solidFill>
                <a:latin typeface="Calibri" pitchFamily="34" charset="0"/>
              </a:rPr>
              <a:t>Q-factor is greater than the resolution of our detector (&gt;3x10</a:t>
            </a:r>
            <a:r>
              <a:rPr lang="en-US" altLang="it-IT" sz="2000" baseline="30000">
                <a:solidFill>
                  <a:srgbClr val="00B050"/>
                </a:solidFill>
                <a:latin typeface="Calibri" pitchFamily="34" charset="0"/>
              </a:rPr>
              <a:t>4</a:t>
            </a:r>
            <a:r>
              <a:rPr lang="en-US" altLang="it-IT" sz="2000">
                <a:solidFill>
                  <a:srgbClr val="00B050"/>
                </a:solidFill>
                <a:latin typeface="Calibri" pitchFamily="34" charset="0"/>
              </a:rPr>
              <a:t>)</a:t>
            </a:r>
          </a:p>
        </p:txBody>
      </p:sp>
      <p:sp>
        <p:nvSpPr>
          <p:cNvPr id="6758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latin typeface="Calibri" pitchFamily="34" charset="0"/>
            </a:endParaRPr>
          </a:p>
        </p:txBody>
      </p:sp>
      <p:sp>
        <p:nvSpPr>
          <p:cNvPr id="67589"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latin typeface="Calibri" pitchFamily="34" charset="0"/>
            </a:endParaRPr>
          </a:p>
        </p:txBody>
      </p:sp>
      <p:sp>
        <p:nvSpPr>
          <p:cNvPr id="67590"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it-IT" sz="2400">
              <a:solidFill>
                <a:srgbClr val="000000"/>
              </a:solidFill>
              <a:latin typeface="Calibri" pitchFamily="34" charset="0"/>
            </a:endParaRPr>
          </a:p>
        </p:txBody>
      </p:sp>
      <p:sp>
        <p:nvSpPr>
          <p:cNvPr id="10" name="Text Box 2"/>
          <p:cNvSpPr txBox="1">
            <a:spLocks noChangeArrowheads="1"/>
          </p:cNvSpPr>
          <p:nvPr/>
        </p:nvSpPr>
        <p:spPr bwMode="auto">
          <a:xfrm>
            <a:off x="0" y="115888"/>
            <a:ext cx="8929688" cy="615950"/>
          </a:xfrm>
          <a:prstGeom prst="rect">
            <a:avLst/>
          </a:prstGeom>
          <a:noFill/>
          <a:ln w="9525">
            <a:noFill/>
            <a:miter lim="800000"/>
            <a:headEnd/>
            <a:tailEnd/>
          </a:ln>
          <a:effectLst/>
        </p:spPr>
        <p:txBody>
          <a:bodyPr>
            <a:spAutoFit/>
          </a:bodyPr>
          <a:lstStyle/>
          <a:p>
            <a:pPr algn="ctr">
              <a:defRPr/>
            </a:pPr>
            <a:r>
              <a:rPr lang="en-US" sz="3400" dirty="0">
                <a:solidFill>
                  <a:srgbClr val="FF3300"/>
                </a:solidFill>
                <a:effectLst>
                  <a:outerShdw blurRad="38100" dist="38100" dir="2700000" algn="tl">
                    <a:srgbClr val="C0C0C0"/>
                  </a:outerShdw>
                </a:effectLst>
                <a:cs typeface="Times New Roman" pitchFamily="18" charset="0"/>
              </a:rPr>
              <a:t>Glass coated microspheres – Laser WGMs</a:t>
            </a:r>
          </a:p>
        </p:txBody>
      </p:sp>
      <p:pic>
        <p:nvPicPr>
          <p:cNvPr id="67592"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5963" y="3644900"/>
            <a:ext cx="186213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1026"/>
          <p:cNvSpPr>
            <a:spLocks noChangeArrowheads="1"/>
          </p:cNvSpPr>
          <p:nvPr/>
        </p:nvSpPr>
        <p:spPr bwMode="auto">
          <a:xfrm>
            <a:off x="684213" y="188913"/>
            <a:ext cx="7772400" cy="517525"/>
          </a:xfrm>
          <a:prstGeom prst="rect">
            <a:avLst/>
          </a:prstGeom>
          <a:noFill/>
          <a:ln w="9525">
            <a:noFill/>
            <a:miter lim="800000"/>
            <a:headEnd/>
            <a:tailEnd/>
          </a:ln>
          <a:effectLst/>
        </p:spPr>
        <p:txBody>
          <a:bodyPr anchor="ctr"/>
          <a:lstStyle/>
          <a:p>
            <a:pPr algn="ctr">
              <a:defRPr/>
            </a:pPr>
            <a:r>
              <a:rPr lang="en-US" sz="3400" dirty="0">
                <a:solidFill>
                  <a:srgbClr val="FF3300"/>
                </a:solidFill>
                <a:effectLst>
                  <a:outerShdw blurRad="38100" dist="38100" dir="2700000" algn="tl">
                    <a:srgbClr val="C0C0C0"/>
                  </a:outerShdw>
                </a:effectLst>
                <a:cs typeface="Times New Roman" pitchFamily="18" charset="0"/>
              </a:rPr>
              <a:t>Thermal effects of coatings</a:t>
            </a:r>
          </a:p>
        </p:txBody>
      </p:sp>
      <p:sp>
        <p:nvSpPr>
          <p:cNvPr id="700419" name="Rectangle 1027"/>
          <p:cNvSpPr>
            <a:spLocks noChangeArrowheads="1"/>
          </p:cNvSpPr>
          <p:nvPr/>
        </p:nvSpPr>
        <p:spPr bwMode="auto">
          <a:xfrm>
            <a:off x="609600" y="1143000"/>
            <a:ext cx="7848600" cy="457200"/>
          </a:xfrm>
          <a:prstGeom prst="rect">
            <a:avLst/>
          </a:prstGeom>
          <a:noFill/>
          <a:ln w="9525">
            <a:noFill/>
            <a:miter lim="800000"/>
            <a:headEnd/>
            <a:tailEnd/>
          </a:ln>
          <a:effectLst/>
        </p:spPr>
        <p:txBody>
          <a:bodyPr/>
          <a:lstStyle/>
          <a:p>
            <a:pPr marL="1528763" lvl="2" indent="-330200">
              <a:lnSpc>
                <a:spcPct val="150000"/>
              </a:lnSpc>
              <a:defRPr/>
            </a:pPr>
            <a:endParaRPr lang="en-GB" sz="1800" b="1" i="1">
              <a:solidFill>
                <a:srgbClr val="3333CC"/>
              </a:solidFill>
              <a:effectLst>
                <a:outerShdw blurRad="38100" dist="38100" dir="2700000" algn="tl">
                  <a:srgbClr val="C0C0C0"/>
                </a:outerShdw>
              </a:effectLst>
              <a:cs typeface="Times New Roman" pitchFamily="18" charset="0"/>
            </a:endParaRPr>
          </a:p>
          <a:p>
            <a:pPr marL="1528763" lvl="2" indent="-330200">
              <a:lnSpc>
                <a:spcPct val="150000"/>
              </a:lnSpc>
              <a:defRPr/>
            </a:pPr>
            <a:endParaRPr lang="it-IT" sz="1800">
              <a:solidFill>
                <a:srgbClr val="3333FF"/>
              </a:solidFill>
              <a:effectLst>
                <a:outerShdw blurRad="38100" dist="38100" dir="2700000" algn="tl">
                  <a:srgbClr val="C0C0C0"/>
                </a:outerShdw>
              </a:effectLst>
            </a:endParaRPr>
          </a:p>
        </p:txBody>
      </p:sp>
      <p:sp>
        <p:nvSpPr>
          <p:cNvPr id="68612" name="Text Box 1028"/>
          <p:cNvSpPr txBox="1">
            <a:spLocks noChangeArrowheads="1"/>
          </p:cNvSpPr>
          <p:nvPr/>
        </p:nvSpPr>
        <p:spPr bwMode="auto">
          <a:xfrm>
            <a:off x="1143000" y="35052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endParaRPr lang="en-US" altLang="it-IT" sz="2400">
              <a:solidFill>
                <a:srgbClr val="000000"/>
              </a:solidFill>
            </a:endParaRPr>
          </a:p>
        </p:txBody>
      </p:sp>
      <p:sp>
        <p:nvSpPr>
          <p:cNvPr id="68613" name="Rectangle 1029"/>
          <p:cNvSpPr>
            <a:spLocks noChangeArrowheads="1"/>
          </p:cNvSpPr>
          <p:nvPr/>
        </p:nvSpPr>
        <p:spPr bwMode="auto">
          <a:xfrm>
            <a:off x="0" y="1685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solidFill>
                <a:srgbClr val="000000"/>
              </a:solidFill>
            </a:endParaRPr>
          </a:p>
        </p:txBody>
      </p:sp>
      <p:sp>
        <p:nvSpPr>
          <p:cNvPr id="68614" name="Text Box 1035"/>
          <p:cNvSpPr txBox="1">
            <a:spLocks noChangeArrowheads="1"/>
          </p:cNvSpPr>
          <p:nvPr/>
        </p:nvSpPr>
        <p:spPr bwMode="auto">
          <a:xfrm>
            <a:off x="179388" y="5791200"/>
            <a:ext cx="8785225" cy="457200"/>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it-IT" altLang="it-IT" sz="1200">
                <a:solidFill>
                  <a:srgbClr val="FF0000"/>
                </a:solidFill>
              </a:rPr>
              <a:t>Alessandro Chiasera, Yannik Dumeige, Patrice Féron, Maurizio Ferrari, Yoann Jestin, Gualtiero Nunzi Conti, Stefano Pelli, Silvia Soria, and Giancarlo C. Righini.“Spherical whispering-gallery-mode microresonators”Laser &amp; Photonics Reviews 4 (2010) pp. 457-482</a:t>
            </a:r>
          </a:p>
        </p:txBody>
      </p:sp>
      <p:sp>
        <p:nvSpPr>
          <p:cNvPr id="68615" name="CasellaDiTesto 11"/>
          <p:cNvSpPr txBox="1">
            <a:spLocks noChangeArrowheads="1"/>
          </p:cNvSpPr>
          <p:nvPr/>
        </p:nvSpPr>
        <p:spPr bwMode="auto">
          <a:xfrm>
            <a:off x="179388" y="981075"/>
            <a:ext cx="8496300" cy="44577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lnSpc>
                <a:spcPct val="150000"/>
              </a:lnSpc>
              <a:spcBef>
                <a:spcPct val="0"/>
              </a:spcBef>
              <a:buFontTx/>
              <a:buNone/>
            </a:pPr>
            <a:r>
              <a:rPr lang="en-US" altLang="it-IT" sz="2400" dirty="0">
                <a:solidFill>
                  <a:srgbClr val="000000"/>
                </a:solidFill>
              </a:rPr>
              <a:t>Another important application of transparent coatings onto spherical </a:t>
            </a:r>
            <a:r>
              <a:rPr lang="en-US" altLang="it-IT" sz="2400" dirty="0" err="1">
                <a:solidFill>
                  <a:srgbClr val="000000"/>
                </a:solidFill>
              </a:rPr>
              <a:t>microresonators</a:t>
            </a:r>
            <a:r>
              <a:rPr lang="en-US" altLang="it-IT" sz="2400" dirty="0">
                <a:solidFill>
                  <a:srgbClr val="000000"/>
                </a:solidFill>
              </a:rPr>
              <a:t> concerns the possibility of reducing the thermal shift of the WGM resonances due to microsphere heating by the dissipated pump energy. </a:t>
            </a:r>
          </a:p>
          <a:p>
            <a:pPr algn="just" eaLnBrk="1" hangingPunct="1">
              <a:lnSpc>
                <a:spcPct val="150000"/>
              </a:lnSpc>
              <a:spcBef>
                <a:spcPct val="0"/>
              </a:spcBef>
              <a:buFontTx/>
              <a:buNone/>
            </a:pPr>
            <a:r>
              <a:rPr lang="en-US" altLang="it-IT" sz="2400" dirty="0">
                <a:solidFill>
                  <a:srgbClr val="000000"/>
                </a:solidFill>
              </a:rPr>
              <a:t>Actually, the shift is due both to the </a:t>
            </a:r>
            <a:r>
              <a:rPr lang="en-US" altLang="it-IT" sz="2400" dirty="0">
                <a:solidFill>
                  <a:srgbClr val="FF0000"/>
                </a:solidFill>
              </a:rPr>
              <a:t>temperature-induced change in the refractive index </a:t>
            </a:r>
            <a:r>
              <a:rPr lang="en-US" altLang="it-IT" sz="2400" dirty="0">
                <a:solidFill>
                  <a:srgbClr val="000000"/>
                </a:solidFill>
              </a:rPr>
              <a:t>(the thermo-optic coefficient) and to the </a:t>
            </a:r>
            <a:r>
              <a:rPr lang="en-US" altLang="it-IT" sz="2400" dirty="0">
                <a:solidFill>
                  <a:srgbClr val="3333CC"/>
                </a:solidFill>
              </a:rPr>
              <a:t>temperature-induced increase of the diameter</a:t>
            </a:r>
            <a:r>
              <a:rPr lang="en-US" altLang="it-IT" sz="2400" dirty="0">
                <a:solidFill>
                  <a:srgbClr val="000000"/>
                </a:solidFill>
              </a:rPr>
              <a:t> of the sphere (coefficient of thermal expansion)</a:t>
            </a:r>
            <a:endParaRPr lang="it-IT" altLang="it-IT" sz="2400" dirty="0">
              <a:solidFill>
                <a:srgbClr val="0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a:hlinkClick r:id="" action="ppaction://ole?verb=0"/>
          </p:cNvPr>
          <p:cNvGraphicFramePr>
            <a:graphicFrameLocks/>
          </p:cNvGraphicFramePr>
          <p:nvPr/>
        </p:nvGraphicFramePr>
        <p:xfrm>
          <a:off x="457200" y="914400"/>
          <a:ext cx="6491288" cy="4708525"/>
        </p:xfrm>
        <a:graphic>
          <a:graphicData uri="http://schemas.openxmlformats.org/presentationml/2006/ole">
            <mc:AlternateContent xmlns:mc="http://schemas.openxmlformats.org/markup-compatibility/2006">
              <mc:Choice xmlns:v="urn:schemas-microsoft-com:vml" Requires="v">
                <p:oleObj spid="_x0000_s148504" name="Immagine bitmap" r:id="rId3" imgW="6487920" imgH="4706640" progId="Paint.Picture">
                  <p:embed/>
                </p:oleObj>
              </mc:Choice>
              <mc:Fallback>
                <p:oleObj name="Immagine bitmap" r:id="rId3" imgW="6487920" imgH="4706640" progId="Paint.Picture">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14400"/>
                        <a:ext cx="6491288"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7267" name="Rectangle 3"/>
          <p:cNvSpPr>
            <a:spLocks noChangeArrowheads="1"/>
          </p:cNvSpPr>
          <p:nvPr/>
        </p:nvSpPr>
        <p:spPr bwMode="auto">
          <a:xfrm>
            <a:off x="6096000" y="2209800"/>
            <a:ext cx="2514600" cy="1525588"/>
          </a:xfrm>
          <a:prstGeom prst="rect">
            <a:avLst/>
          </a:prstGeom>
          <a:noFill/>
          <a:ln w="12700">
            <a:solidFill>
              <a:srgbClr val="FF0000"/>
            </a:solidFill>
            <a:miter lim="800000"/>
            <a:headEnd/>
            <a:tailEnd/>
          </a:ln>
          <a:effectLst/>
        </p:spPr>
        <p:txBody>
          <a:bodyPr lIns="90488" tIns="44450" rIns="90488" bIns="44450">
            <a:spAutoFit/>
          </a:bodyPr>
          <a:lstStyle/>
          <a:p>
            <a:pPr defTabSz="762000" eaLnBrk="0" hangingPunct="0">
              <a:lnSpc>
                <a:spcPct val="130000"/>
              </a:lnSpc>
              <a:defRPr/>
            </a:pPr>
            <a:r>
              <a:rPr lang="en-US">
                <a:solidFill>
                  <a:srgbClr val="FF0000"/>
                </a:solidFill>
                <a:effectLst>
                  <a:outerShdw blurRad="38100" dist="38100" dir="2700000" algn="tl">
                    <a:srgbClr val="C0C0C0"/>
                  </a:outerShdw>
                </a:effectLst>
                <a:latin typeface="Arial" pitchFamily="34" charset="0"/>
              </a:rPr>
              <a:t>Low loss window </a:t>
            </a:r>
          </a:p>
          <a:p>
            <a:pPr defTabSz="762000" eaLnBrk="0" hangingPunct="0">
              <a:lnSpc>
                <a:spcPct val="130000"/>
              </a:lnSpc>
              <a:defRPr/>
            </a:pPr>
            <a:r>
              <a:rPr lang="en-US">
                <a:solidFill>
                  <a:srgbClr val="FF0000"/>
                </a:solidFill>
                <a:effectLst>
                  <a:outerShdw blurRad="38100" dist="38100" dir="2700000" algn="tl">
                    <a:srgbClr val="C0C0C0"/>
                  </a:outerShdw>
                </a:effectLst>
                <a:latin typeface="Arial" pitchFamily="34" charset="0"/>
              </a:rPr>
              <a:t>(&lt; 0.3 dB/Km) is </a:t>
            </a:r>
          </a:p>
          <a:p>
            <a:pPr defTabSz="762000" eaLnBrk="0" hangingPunct="0">
              <a:lnSpc>
                <a:spcPct val="130000"/>
              </a:lnSpc>
              <a:defRPr/>
            </a:pPr>
            <a:r>
              <a:rPr lang="en-US">
                <a:solidFill>
                  <a:srgbClr val="FF0000"/>
                </a:solidFill>
                <a:effectLst>
                  <a:outerShdw blurRad="38100" dist="38100" dir="2700000" algn="tl">
                    <a:srgbClr val="C0C0C0"/>
                  </a:outerShdw>
                </a:effectLst>
                <a:latin typeface="Arial" pitchFamily="34" charset="0"/>
              </a:rPr>
              <a:t>200 nm wide</a:t>
            </a:r>
            <a:endParaRPr lang="en-US">
              <a:solidFill>
                <a:srgbClr val="CCCCFF"/>
              </a:solidFill>
              <a:effectLst>
                <a:outerShdw blurRad="38100" dist="38100" dir="2700000" algn="tl">
                  <a:srgbClr val="C0C0C0"/>
                </a:outerShdw>
              </a:effectLst>
              <a:latin typeface="Arial" pitchFamily="34" charset="0"/>
            </a:endParaRPr>
          </a:p>
        </p:txBody>
      </p:sp>
      <p:sp>
        <p:nvSpPr>
          <p:cNvPr id="2052" name="Line 4"/>
          <p:cNvSpPr>
            <a:spLocks noChangeShapeType="1"/>
          </p:cNvSpPr>
          <p:nvPr/>
        </p:nvSpPr>
        <p:spPr bwMode="auto">
          <a:xfrm>
            <a:off x="7391400" y="3810000"/>
            <a:ext cx="1588" cy="633413"/>
          </a:xfrm>
          <a:prstGeom prst="line">
            <a:avLst/>
          </a:prstGeom>
          <a:noFill/>
          <a:ln w="50800">
            <a:solidFill>
              <a:srgbClr val="339966"/>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it-IT">
              <a:solidFill>
                <a:srgbClr val="000000"/>
              </a:solidFill>
            </a:endParaRPr>
          </a:p>
        </p:txBody>
      </p:sp>
      <p:sp>
        <p:nvSpPr>
          <p:cNvPr id="267269" name="Rectangle 5"/>
          <p:cNvSpPr>
            <a:spLocks noChangeArrowheads="1"/>
          </p:cNvSpPr>
          <p:nvPr/>
        </p:nvSpPr>
        <p:spPr bwMode="auto">
          <a:xfrm>
            <a:off x="5943600" y="4330700"/>
            <a:ext cx="3060700" cy="1841500"/>
          </a:xfrm>
          <a:prstGeom prst="rect">
            <a:avLst/>
          </a:prstGeom>
          <a:noFill/>
          <a:ln w="12700">
            <a:noFill/>
            <a:miter lim="800000"/>
            <a:headEnd/>
            <a:tailEnd/>
          </a:ln>
          <a:effectLst/>
        </p:spPr>
        <p:txBody>
          <a:bodyPr lIns="90488" tIns="44450" rIns="90488" bIns="44450">
            <a:spAutoFit/>
          </a:bodyPr>
          <a:lstStyle/>
          <a:p>
            <a:pPr defTabSz="762000" eaLnBrk="0" hangingPunct="0">
              <a:lnSpc>
                <a:spcPct val="120000"/>
              </a:lnSpc>
              <a:buFontTx/>
              <a:buChar char="•"/>
              <a:defRPr/>
            </a:pPr>
            <a:r>
              <a:rPr lang="en-US" dirty="0">
                <a:solidFill>
                  <a:srgbClr val="000099"/>
                </a:solidFill>
                <a:effectLst>
                  <a:outerShdw blurRad="38100" dist="38100" dir="2700000" algn="tl">
                    <a:srgbClr val="C0C0C0"/>
                  </a:outerShdw>
                </a:effectLst>
                <a:latin typeface="Arial" pitchFamily="34" charset="0"/>
              </a:rPr>
              <a:t>More channels</a:t>
            </a:r>
          </a:p>
          <a:p>
            <a:pPr defTabSz="762000" eaLnBrk="0" hangingPunct="0">
              <a:lnSpc>
                <a:spcPct val="120000"/>
              </a:lnSpc>
              <a:buFontTx/>
              <a:buChar char="•"/>
              <a:defRPr/>
            </a:pPr>
            <a:r>
              <a:rPr lang="en-US" dirty="0">
                <a:solidFill>
                  <a:srgbClr val="000099"/>
                </a:solidFill>
                <a:effectLst>
                  <a:outerShdw blurRad="38100" dist="38100" dir="2700000" algn="tl">
                    <a:srgbClr val="C0C0C0"/>
                  </a:outerShdw>
                </a:effectLst>
                <a:latin typeface="Arial" pitchFamily="34" charset="0"/>
              </a:rPr>
              <a:t>Largely-spaced </a:t>
            </a:r>
          </a:p>
          <a:p>
            <a:pPr defTabSz="762000" eaLnBrk="0" hangingPunct="0">
              <a:lnSpc>
                <a:spcPct val="120000"/>
              </a:lnSpc>
              <a:defRPr/>
            </a:pPr>
            <a:r>
              <a:rPr lang="en-US" dirty="0">
                <a:solidFill>
                  <a:srgbClr val="000099"/>
                </a:solidFill>
                <a:effectLst>
                  <a:outerShdw blurRad="38100" dist="38100" dir="2700000" algn="tl">
                    <a:srgbClr val="C0C0C0"/>
                  </a:outerShdw>
                </a:effectLst>
                <a:latin typeface="Arial" pitchFamily="34" charset="0"/>
              </a:rPr>
              <a:t> channels</a:t>
            </a:r>
          </a:p>
          <a:p>
            <a:pPr defTabSz="762000" eaLnBrk="0" hangingPunct="0">
              <a:lnSpc>
                <a:spcPct val="120000"/>
              </a:lnSpc>
              <a:buFontTx/>
              <a:buChar char="•"/>
              <a:defRPr/>
            </a:pPr>
            <a:r>
              <a:rPr lang="en-US" dirty="0">
                <a:solidFill>
                  <a:srgbClr val="000099"/>
                </a:solidFill>
                <a:effectLst>
                  <a:outerShdw blurRad="38100" dist="38100" dir="2700000" algn="tl">
                    <a:srgbClr val="C0C0C0"/>
                  </a:outerShdw>
                </a:effectLst>
                <a:latin typeface="Arial" pitchFamily="34" charset="0"/>
              </a:rPr>
              <a:t>Non-zero dispersion</a:t>
            </a:r>
          </a:p>
        </p:txBody>
      </p:sp>
      <p:sp>
        <p:nvSpPr>
          <p:cNvPr id="2054" name="Line 6"/>
          <p:cNvSpPr>
            <a:spLocks noChangeShapeType="1"/>
          </p:cNvSpPr>
          <p:nvPr/>
        </p:nvSpPr>
        <p:spPr bwMode="auto">
          <a:xfrm flipV="1">
            <a:off x="3657600" y="4800600"/>
            <a:ext cx="0" cy="228600"/>
          </a:xfrm>
          <a:prstGeom prst="line">
            <a:avLst/>
          </a:prstGeom>
          <a:noFill/>
          <a:ln w="9525">
            <a:solidFill>
              <a:srgbClr val="3333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it-IT">
              <a:solidFill>
                <a:srgbClr val="000000"/>
              </a:solidFill>
            </a:endParaRPr>
          </a:p>
        </p:txBody>
      </p:sp>
      <p:sp>
        <p:nvSpPr>
          <p:cNvPr id="2055" name="Line 7"/>
          <p:cNvSpPr>
            <a:spLocks noChangeShapeType="1"/>
          </p:cNvSpPr>
          <p:nvPr/>
        </p:nvSpPr>
        <p:spPr bwMode="auto">
          <a:xfrm flipV="1">
            <a:off x="3810000" y="4800600"/>
            <a:ext cx="0" cy="228600"/>
          </a:xfrm>
          <a:prstGeom prst="line">
            <a:avLst/>
          </a:prstGeom>
          <a:noFill/>
          <a:ln w="952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it-IT">
              <a:solidFill>
                <a:srgbClr val="000000"/>
              </a:solidFill>
            </a:endParaRPr>
          </a:p>
        </p:txBody>
      </p:sp>
      <p:sp>
        <p:nvSpPr>
          <p:cNvPr id="2056" name="Line 8"/>
          <p:cNvSpPr>
            <a:spLocks noChangeShapeType="1"/>
          </p:cNvSpPr>
          <p:nvPr/>
        </p:nvSpPr>
        <p:spPr bwMode="auto">
          <a:xfrm flipV="1">
            <a:off x="3962400" y="4800600"/>
            <a:ext cx="0" cy="228600"/>
          </a:xfrm>
          <a:prstGeom prst="line">
            <a:avLst/>
          </a:prstGeom>
          <a:noFill/>
          <a:ln w="9525">
            <a:solidFill>
              <a:srgbClr val="99FF66"/>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it-IT">
              <a:solidFill>
                <a:srgbClr val="000000"/>
              </a:solidFill>
            </a:endParaRPr>
          </a:p>
        </p:txBody>
      </p:sp>
      <p:sp>
        <p:nvSpPr>
          <p:cNvPr id="2057" name="Line 9"/>
          <p:cNvSpPr>
            <a:spLocks noChangeShapeType="1"/>
          </p:cNvSpPr>
          <p:nvPr/>
        </p:nvSpPr>
        <p:spPr bwMode="auto">
          <a:xfrm flipV="1">
            <a:off x="4114800" y="4800600"/>
            <a:ext cx="0" cy="22860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it-IT">
              <a:solidFill>
                <a:srgbClr val="000000"/>
              </a:solidFill>
            </a:endParaRPr>
          </a:p>
        </p:txBody>
      </p:sp>
      <p:sp>
        <p:nvSpPr>
          <p:cNvPr id="2058" name="Line 10"/>
          <p:cNvSpPr>
            <a:spLocks noChangeShapeType="1"/>
          </p:cNvSpPr>
          <p:nvPr/>
        </p:nvSpPr>
        <p:spPr bwMode="auto">
          <a:xfrm flipV="1">
            <a:off x="4267200" y="4800600"/>
            <a:ext cx="0" cy="228600"/>
          </a:xfrm>
          <a:prstGeom prst="line">
            <a:avLst/>
          </a:prstGeom>
          <a:noFill/>
          <a:ln w="9525">
            <a:solidFill>
              <a:srgbClr val="FFCC66"/>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it-IT">
              <a:solidFill>
                <a:srgbClr val="000000"/>
              </a:solidFill>
            </a:endParaRPr>
          </a:p>
        </p:txBody>
      </p:sp>
      <p:sp>
        <p:nvSpPr>
          <p:cNvPr id="2059" name="Line 11"/>
          <p:cNvSpPr>
            <a:spLocks noChangeShapeType="1"/>
          </p:cNvSpPr>
          <p:nvPr/>
        </p:nvSpPr>
        <p:spPr bwMode="auto">
          <a:xfrm flipV="1">
            <a:off x="4419600" y="4800600"/>
            <a:ext cx="0" cy="228600"/>
          </a:xfrm>
          <a:prstGeom prst="line">
            <a:avLst/>
          </a:prstGeom>
          <a:noFill/>
          <a:ln w="9525">
            <a:solidFill>
              <a:srgbClr val="FF99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it-IT">
              <a:solidFill>
                <a:srgbClr val="000000"/>
              </a:solidFill>
            </a:endParaRPr>
          </a:p>
        </p:txBody>
      </p:sp>
      <p:sp>
        <p:nvSpPr>
          <p:cNvPr id="2060" name="Line 12"/>
          <p:cNvSpPr>
            <a:spLocks noChangeShapeType="1"/>
          </p:cNvSpPr>
          <p:nvPr/>
        </p:nvSpPr>
        <p:spPr bwMode="auto">
          <a:xfrm flipV="1">
            <a:off x="4572000" y="4800600"/>
            <a:ext cx="0" cy="228600"/>
          </a:xfrm>
          <a:prstGeom prst="line">
            <a:avLst/>
          </a:prstGeom>
          <a:noFill/>
          <a:ln w="9525">
            <a:solidFill>
              <a:srgbClr val="FF7C8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it-IT">
              <a:solidFill>
                <a:srgbClr val="000000"/>
              </a:solidFill>
            </a:endParaRPr>
          </a:p>
        </p:txBody>
      </p:sp>
      <p:sp>
        <p:nvSpPr>
          <p:cNvPr id="2061" name="Line 13"/>
          <p:cNvSpPr>
            <a:spLocks noChangeShapeType="1"/>
          </p:cNvSpPr>
          <p:nvPr/>
        </p:nvSpPr>
        <p:spPr bwMode="auto">
          <a:xfrm flipV="1">
            <a:off x="4724400" y="4800600"/>
            <a:ext cx="0" cy="2286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it-IT">
              <a:solidFill>
                <a:srgbClr val="000000"/>
              </a:solidFill>
            </a:endParaRPr>
          </a:p>
        </p:txBody>
      </p:sp>
      <p:sp>
        <p:nvSpPr>
          <p:cNvPr id="2062" name="Line 14"/>
          <p:cNvSpPr>
            <a:spLocks noChangeShapeType="1"/>
          </p:cNvSpPr>
          <p:nvPr/>
        </p:nvSpPr>
        <p:spPr bwMode="auto">
          <a:xfrm flipV="1">
            <a:off x="4876800" y="4800600"/>
            <a:ext cx="0" cy="228600"/>
          </a:xfrm>
          <a:prstGeom prst="line">
            <a:avLst/>
          </a:prstGeom>
          <a:noFill/>
          <a:ln w="9525">
            <a:solidFill>
              <a:srgbClr val="FF505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it-IT">
              <a:solidFill>
                <a:srgbClr val="000000"/>
              </a:solidFill>
            </a:endParaRPr>
          </a:p>
        </p:txBody>
      </p:sp>
      <p:sp>
        <p:nvSpPr>
          <p:cNvPr id="2063" name="Line 15"/>
          <p:cNvSpPr>
            <a:spLocks noChangeShapeType="1"/>
          </p:cNvSpPr>
          <p:nvPr/>
        </p:nvSpPr>
        <p:spPr bwMode="auto">
          <a:xfrm flipV="1">
            <a:off x="5029200" y="4800600"/>
            <a:ext cx="0" cy="22860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it-IT">
              <a:solidFill>
                <a:srgbClr val="000000"/>
              </a:solidFill>
            </a:endParaRPr>
          </a:p>
        </p:txBody>
      </p:sp>
      <p:sp>
        <p:nvSpPr>
          <p:cNvPr id="2064" name="Line 16"/>
          <p:cNvSpPr>
            <a:spLocks noChangeShapeType="1"/>
          </p:cNvSpPr>
          <p:nvPr/>
        </p:nvSpPr>
        <p:spPr bwMode="auto">
          <a:xfrm flipV="1">
            <a:off x="5181600" y="4800600"/>
            <a:ext cx="0" cy="228600"/>
          </a:xfrm>
          <a:prstGeom prst="line">
            <a:avLst/>
          </a:prstGeom>
          <a:noFill/>
          <a:ln w="9525">
            <a:solidFill>
              <a:srgbClr val="A5002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it-IT">
              <a:solidFill>
                <a:srgbClr val="000000"/>
              </a:solidFill>
            </a:endParaRPr>
          </a:p>
        </p:txBody>
      </p:sp>
      <p:sp>
        <p:nvSpPr>
          <p:cNvPr id="2065" name="Text Box 17"/>
          <p:cNvSpPr txBox="1">
            <a:spLocks noChangeArrowheads="1"/>
          </p:cNvSpPr>
          <p:nvPr/>
        </p:nvSpPr>
        <p:spPr bwMode="auto">
          <a:xfrm>
            <a:off x="1981200" y="4724400"/>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fr-FR" altLang="it-IT" sz="1200">
                <a:solidFill>
                  <a:srgbClr val="000000"/>
                </a:solidFill>
              </a:rPr>
              <a:t>WDM CHANNELS</a:t>
            </a:r>
            <a:endParaRPr lang="fr-FR" altLang="it-IT">
              <a:solidFill>
                <a:srgbClr val="000000"/>
              </a:solidFill>
            </a:endParaRPr>
          </a:p>
        </p:txBody>
      </p:sp>
      <p:sp>
        <p:nvSpPr>
          <p:cNvPr id="2066" name="Text Box 18"/>
          <p:cNvSpPr txBox="1">
            <a:spLocks noChangeArrowheads="1"/>
          </p:cNvSpPr>
          <p:nvPr/>
        </p:nvSpPr>
        <p:spPr bwMode="auto">
          <a:xfrm>
            <a:off x="3962400" y="38100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endParaRPr lang="it-IT" altLang="it-IT">
              <a:solidFill>
                <a:srgbClr val="000000"/>
              </a:solidFill>
            </a:endParaRPr>
          </a:p>
        </p:txBody>
      </p:sp>
      <p:sp>
        <p:nvSpPr>
          <p:cNvPr id="267283" name="Text Box 19"/>
          <p:cNvSpPr txBox="1">
            <a:spLocks noChangeArrowheads="1"/>
          </p:cNvSpPr>
          <p:nvPr/>
        </p:nvSpPr>
        <p:spPr bwMode="auto">
          <a:xfrm>
            <a:off x="3810000" y="1828800"/>
            <a:ext cx="1447800" cy="519113"/>
          </a:xfrm>
          <a:prstGeom prst="rect">
            <a:avLst/>
          </a:prstGeom>
          <a:noFill/>
          <a:ln w="9525">
            <a:noFill/>
            <a:miter lim="800000"/>
            <a:headEnd/>
            <a:tailEnd/>
          </a:ln>
          <a:effectLst/>
        </p:spPr>
        <p:txBody>
          <a:bodyPr>
            <a:spAutoFit/>
          </a:bodyPr>
          <a:lstStyle/>
          <a:p>
            <a:pPr eaLnBrk="0" hangingPunct="0">
              <a:spcBef>
                <a:spcPct val="50000"/>
              </a:spcBef>
              <a:defRPr/>
            </a:pPr>
            <a:r>
              <a:rPr lang="it-IT" sz="2800">
                <a:solidFill>
                  <a:srgbClr val="FF0000"/>
                </a:solidFill>
                <a:effectLst>
                  <a:outerShdw blurRad="38100" dist="38100" dir="2700000" algn="tl">
                    <a:srgbClr val="C0C0C0"/>
                  </a:outerShdw>
                </a:effectLst>
              </a:rPr>
              <a:t>25 THz</a:t>
            </a:r>
          </a:p>
        </p:txBody>
      </p:sp>
      <p:sp>
        <p:nvSpPr>
          <p:cNvPr id="267284" name="Text Box 20"/>
          <p:cNvSpPr txBox="1">
            <a:spLocks noChangeArrowheads="1"/>
          </p:cNvSpPr>
          <p:nvPr/>
        </p:nvSpPr>
        <p:spPr bwMode="auto">
          <a:xfrm>
            <a:off x="457200" y="5715000"/>
            <a:ext cx="5638800" cy="519113"/>
          </a:xfrm>
          <a:prstGeom prst="rect">
            <a:avLst/>
          </a:prstGeom>
          <a:noFill/>
          <a:ln w="9525">
            <a:noFill/>
            <a:miter lim="800000"/>
            <a:headEnd/>
            <a:tailEnd/>
          </a:ln>
          <a:effectLst/>
        </p:spPr>
        <p:txBody>
          <a:bodyPr>
            <a:spAutoFit/>
          </a:bodyPr>
          <a:lstStyle/>
          <a:p>
            <a:pPr eaLnBrk="0" hangingPunct="0">
              <a:spcBef>
                <a:spcPct val="50000"/>
              </a:spcBef>
              <a:defRPr/>
            </a:pPr>
            <a:r>
              <a:rPr lang="it-IT" sz="2800" b="1" dirty="0" err="1">
                <a:solidFill>
                  <a:srgbClr val="00CC99"/>
                </a:solidFill>
                <a:effectLst>
                  <a:outerShdw blurRad="38100" dist="38100" dir="2700000" algn="tl">
                    <a:srgbClr val="C0C0C0"/>
                  </a:outerShdw>
                </a:effectLst>
              </a:rPr>
              <a:t>Range</a:t>
            </a:r>
            <a:r>
              <a:rPr lang="it-IT" sz="2800" b="1" dirty="0">
                <a:solidFill>
                  <a:srgbClr val="00CC99"/>
                </a:solidFill>
                <a:effectLst>
                  <a:outerShdw blurRad="38100" dist="38100" dir="2700000" algn="tl">
                    <a:srgbClr val="C0C0C0"/>
                  </a:outerShdw>
                </a:effectLst>
              </a:rPr>
              <a:t> of high Gain </a:t>
            </a:r>
            <a:r>
              <a:rPr lang="it-IT" sz="2800" b="1" dirty="0" err="1">
                <a:solidFill>
                  <a:srgbClr val="00CC99"/>
                </a:solidFill>
                <a:effectLst>
                  <a:outerShdw blurRad="38100" dist="38100" dir="2700000" algn="tl">
                    <a:srgbClr val="C0C0C0"/>
                  </a:outerShdw>
                </a:effectLst>
              </a:rPr>
              <a:t>EDFAs</a:t>
            </a:r>
            <a:r>
              <a:rPr lang="it-IT" sz="2800" b="1" dirty="0">
                <a:solidFill>
                  <a:srgbClr val="00CC99"/>
                </a:solidFill>
                <a:effectLst>
                  <a:outerShdw blurRad="38100" dist="38100" dir="2700000" algn="tl">
                    <a:srgbClr val="C0C0C0"/>
                  </a:outerShdw>
                </a:effectLst>
              </a:rPr>
              <a:t>  4 </a:t>
            </a:r>
            <a:r>
              <a:rPr lang="it-IT" sz="2800" b="1" dirty="0" err="1">
                <a:solidFill>
                  <a:srgbClr val="00CC99"/>
                </a:solidFill>
                <a:effectLst>
                  <a:outerShdw blurRad="38100" dist="38100" dir="2700000" algn="tl">
                    <a:srgbClr val="C0C0C0"/>
                  </a:outerShdw>
                </a:effectLst>
              </a:rPr>
              <a:t>THz</a:t>
            </a:r>
            <a:endParaRPr lang="it-IT" sz="2800" b="1" dirty="0">
              <a:solidFill>
                <a:srgbClr val="00CC99"/>
              </a:solidFill>
              <a:effectLst>
                <a:outerShdw blurRad="38100" dist="38100" dir="2700000" algn="tl">
                  <a:srgbClr val="C0C0C0"/>
                </a:outerShdw>
              </a:effectLst>
            </a:endParaRPr>
          </a:p>
        </p:txBody>
      </p:sp>
    </p:spTree>
    <p:extLst>
      <p:ext uri="{BB962C8B-B14F-4D97-AF65-F5344CB8AC3E}">
        <p14:creationId xmlns:p14="http://schemas.microsoft.com/office/powerpoint/2010/main" val="8134674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1026"/>
          <p:cNvSpPr>
            <a:spLocks noChangeArrowheads="1"/>
          </p:cNvSpPr>
          <p:nvPr/>
        </p:nvSpPr>
        <p:spPr bwMode="auto">
          <a:xfrm>
            <a:off x="684213" y="188913"/>
            <a:ext cx="7772400" cy="517525"/>
          </a:xfrm>
          <a:prstGeom prst="rect">
            <a:avLst/>
          </a:prstGeom>
          <a:noFill/>
          <a:ln w="9525">
            <a:noFill/>
            <a:miter lim="800000"/>
            <a:headEnd/>
            <a:tailEnd/>
          </a:ln>
          <a:effectLst/>
        </p:spPr>
        <p:txBody>
          <a:bodyPr anchor="ctr"/>
          <a:lstStyle/>
          <a:p>
            <a:pPr algn="ctr">
              <a:defRPr/>
            </a:pPr>
            <a:r>
              <a:rPr lang="en-US" sz="3400" dirty="0">
                <a:solidFill>
                  <a:srgbClr val="FF3300"/>
                </a:solidFill>
                <a:effectLst>
                  <a:outerShdw blurRad="38100" dist="38100" dir="2700000" algn="tl">
                    <a:srgbClr val="C0C0C0"/>
                  </a:outerShdw>
                </a:effectLst>
                <a:cs typeface="Times New Roman" pitchFamily="18" charset="0"/>
              </a:rPr>
              <a:t>Thermal effects of coatings</a:t>
            </a:r>
          </a:p>
        </p:txBody>
      </p:sp>
      <p:sp>
        <p:nvSpPr>
          <p:cNvPr id="700419" name="Rectangle 1027"/>
          <p:cNvSpPr>
            <a:spLocks noChangeArrowheads="1"/>
          </p:cNvSpPr>
          <p:nvPr/>
        </p:nvSpPr>
        <p:spPr bwMode="auto">
          <a:xfrm>
            <a:off x="609600" y="1143000"/>
            <a:ext cx="7848600" cy="457200"/>
          </a:xfrm>
          <a:prstGeom prst="rect">
            <a:avLst/>
          </a:prstGeom>
          <a:noFill/>
          <a:ln w="9525">
            <a:noFill/>
            <a:miter lim="800000"/>
            <a:headEnd/>
            <a:tailEnd/>
          </a:ln>
          <a:effectLst/>
        </p:spPr>
        <p:txBody>
          <a:bodyPr/>
          <a:lstStyle/>
          <a:p>
            <a:pPr marL="1528763" lvl="2" indent="-330200">
              <a:lnSpc>
                <a:spcPct val="150000"/>
              </a:lnSpc>
              <a:defRPr/>
            </a:pPr>
            <a:endParaRPr lang="en-GB" sz="1800" b="1" i="1">
              <a:solidFill>
                <a:srgbClr val="3333CC"/>
              </a:solidFill>
              <a:effectLst>
                <a:outerShdw blurRad="38100" dist="38100" dir="2700000" algn="tl">
                  <a:srgbClr val="C0C0C0"/>
                </a:outerShdw>
              </a:effectLst>
              <a:cs typeface="Times New Roman" pitchFamily="18" charset="0"/>
            </a:endParaRPr>
          </a:p>
          <a:p>
            <a:pPr marL="1528763" lvl="2" indent="-330200">
              <a:lnSpc>
                <a:spcPct val="150000"/>
              </a:lnSpc>
              <a:defRPr/>
            </a:pPr>
            <a:endParaRPr lang="it-IT" sz="1800">
              <a:solidFill>
                <a:srgbClr val="3333FF"/>
              </a:solidFill>
              <a:effectLst>
                <a:outerShdw blurRad="38100" dist="38100" dir="2700000" algn="tl">
                  <a:srgbClr val="C0C0C0"/>
                </a:outerShdw>
              </a:effectLst>
            </a:endParaRPr>
          </a:p>
        </p:txBody>
      </p:sp>
      <p:sp>
        <p:nvSpPr>
          <p:cNvPr id="69636" name="Text Box 1028"/>
          <p:cNvSpPr txBox="1">
            <a:spLocks noChangeArrowheads="1"/>
          </p:cNvSpPr>
          <p:nvPr/>
        </p:nvSpPr>
        <p:spPr bwMode="auto">
          <a:xfrm>
            <a:off x="1143000" y="35052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endParaRPr lang="en-US" altLang="it-IT" sz="2400">
              <a:solidFill>
                <a:srgbClr val="000000"/>
              </a:solidFill>
            </a:endParaRPr>
          </a:p>
        </p:txBody>
      </p:sp>
      <p:sp>
        <p:nvSpPr>
          <p:cNvPr id="69637" name="Rectangle 1029"/>
          <p:cNvSpPr>
            <a:spLocks noChangeArrowheads="1"/>
          </p:cNvSpPr>
          <p:nvPr/>
        </p:nvSpPr>
        <p:spPr bwMode="auto">
          <a:xfrm>
            <a:off x="0" y="1685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solidFill>
                <a:srgbClr val="000000"/>
              </a:solidFill>
            </a:endParaRPr>
          </a:p>
        </p:txBody>
      </p:sp>
      <p:sp>
        <p:nvSpPr>
          <p:cNvPr id="69638" name="Text Box 1035"/>
          <p:cNvSpPr txBox="1">
            <a:spLocks noChangeArrowheads="1"/>
          </p:cNvSpPr>
          <p:nvPr/>
        </p:nvSpPr>
        <p:spPr bwMode="auto">
          <a:xfrm>
            <a:off x="179388" y="5949950"/>
            <a:ext cx="8785225" cy="457200"/>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it-IT" altLang="it-IT" sz="1200">
                <a:solidFill>
                  <a:srgbClr val="006666"/>
                </a:solidFill>
              </a:rPr>
              <a:t>Alessandro Chiasera, Yannik Dumeige, Patrice Féron, Maurizio Ferrari, Yoann Jestin, Gualtiero Nunzi Conti, Stefano Pelli, Silvia Soria, and Giancarlo C. Righini.“Spherical whispering-gallery-mode microresonators”Laser &amp; Photonics Reviews 4 (2010) pp. 457-482</a:t>
            </a:r>
          </a:p>
        </p:txBody>
      </p:sp>
      <p:sp>
        <p:nvSpPr>
          <p:cNvPr id="69639" name="CasellaDiTesto 11"/>
          <p:cNvSpPr txBox="1">
            <a:spLocks noChangeArrowheads="1"/>
          </p:cNvSpPr>
          <p:nvPr/>
        </p:nvSpPr>
        <p:spPr bwMode="auto">
          <a:xfrm>
            <a:off x="684213" y="2276475"/>
            <a:ext cx="5688012" cy="23082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lnSpc>
                <a:spcPct val="150000"/>
              </a:lnSpc>
              <a:spcBef>
                <a:spcPct val="0"/>
              </a:spcBef>
              <a:buFontTx/>
              <a:buNone/>
            </a:pPr>
            <a:r>
              <a:rPr lang="en-US" altLang="it-IT" sz="2400">
                <a:solidFill>
                  <a:srgbClr val="3333CC"/>
                </a:solidFill>
              </a:rPr>
              <a:t>λ is the WGM wavelength</a:t>
            </a:r>
          </a:p>
          <a:p>
            <a:pPr algn="just" eaLnBrk="1" hangingPunct="1">
              <a:lnSpc>
                <a:spcPct val="150000"/>
              </a:lnSpc>
              <a:spcBef>
                <a:spcPct val="0"/>
              </a:spcBef>
              <a:buFontTx/>
              <a:buNone/>
            </a:pPr>
            <a:r>
              <a:rPr lang="en-US" altLang="it-IT" sz="2400">
                <a:solidFill>
                  <a:srgbClr val="3333CC"/>
                </a:solidFill>
              </a:rPr>
              <a:t>T is the temperature</a:t>
            </a:r>
          </a:p>
          <a:p>
            <a:pPr algn="just" eaLnBrk="1" hangingPunct="1">
              <a:lnSpc>
                <a:spcPct val="150000"/>
              </a:lnSpc>
              <a:spcBef>
                <a:spcPct val="0"/>
              </a:spcBef>
              <a:buFontTx/>
              <a:buNone/>
            </a:pPr>
            <a:r>
              <a:rPr lang="en-US" altLang="it-IT" sz="2400">
                <a:solidFill>
                  <a:srgbClr val="3333CC"/>
                </a:solidFill>
              </a:rPr>
              <a:t>α is the thermal-expansion coefficient</a:t>
            </a:r>
          </a:p>
          <a:p>
            <a:pPr algn="just" eaLnBrk="1" hangingPunct="1">
              <a:lnSpc>
                <a:spcPct val="150000"/>
              </a:lnSpc>
              <a:spcBef>
                <a:spcPct val="0"/>
              </a:spcBef>
              <a:buFontTx/>
              <a:buNone/>
            </a:pPr>
            <a:r>
              <a:rPr lang="en-US" altLang="it-IT" sz="2400">
                <a:solidFill>
                  <a:srgbClr val="3333CC"/>
                </a:solidFill>
              </a:rPr>
              <a:t>N is the refractive index of the microsphere</a:t>
            </a:r>
            <a:endParaRPr lang="it-IT" altLang="it-IT" sz="2400">
              <a:solidFill>
                <a:srgbClr val="3333CC"/>
              </a:solidFill>
            </a:endParaRPr>
          </a:p>
        </p:txBody>
      </p:sp>
      <p:pic>
        <p:nvPicPr>
          <p:cNvPr id="696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836613"/>
            <a:ext cx="3892550" cy="122396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9641" name="CasellaDiTesto 8"/>
          <p:cNvSpPr txBox="1">
            <a:spLocks noChangeArrowheads="1"/>
          </p:cNvSpPr>
          <p:nvPr/>
        </p:nvSpPr>
        <p:spPr bwMode="auto">
          <a:xfrm>
            <a:off x="179388" y="4789488"/>
            <a:ext cx="8856662" cy="1016000"/>
          </a:xfrm>
          <a:prstGeom prst="rect">
            <a:avLst/>
          </a:prstGeom>
          <a:noFill/>
          <a:ln w="25400">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it-IT" sz="2000">
                <a:solidFill>
                  <a:srgbClr val="FF0000"/>
                </a:solidFill>
              </a:rPr>
              <a:t>One can also take advantage of this characteristic of the spherical WGMRs to accurately measure the thermo-optic coefficient of the material of which the microresonator </a:t>
            </a:r>
            <a:r>
              <a:rPr lang="it-IT" altLang="it-IT" sz="2000">
                <a:solidFill>
                  <a:srgbClr val="FF0000"/>
                </a:solidFill>
              </a:rPr>
              <a:t>is made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1026"/>
          <p:cNvSpPr>
            <a:spLocks noChangeArrowheads="1"/>
          </p:cNvSpPr>
          <p:nvPr/>
        </p:nvSpPr>
        <p:spPr bwMode="auto">
          <a:xfrm>
            <a:off x="684213" y="188913"/>
            <a:ext cx="7772400" cy="517525"/>
          </a:xfrm>
          <a:prstGeom prst="rect">
            <a:avLst/>
          </a:prstGeom>
          <a:noFill/>
          <a:ln w="9525">
            <a:noFill/>
            <a:miter lim="800000"/>
            <a:headEnd/>
            <a:tailEnd/>
          </a:ln>
          <a:effectLst/>
        </p:spPr>
        <p:txBody>
          <a:bodyPr anchor="ctr"/>
          <a:lstStyle/>
          <a:p>
            <a:pPr algn="ctr">
              <a:defRPr/>
            </a:pPr>
            <a:r>
              <a:rPr lang="en-US" sz="3400" dirty="0">
                <a:solidFill>
                  <a:srgbClr val="FF3300"/>
                </a:solidFill>
                <a:effectLst>
                  <a:outerShdw blurRad="38100" dist="38100" dir="2700000" algn="tl">
                    <a:srgbClr val="C0C0C0"/>
                  </a:outerShdw>
                </a:effectLst>
                <a:cs typeface="Times New Roman" pitchFamily="18" charset="0"/>
              </a:rPr>
              <a:t>Thermal effects of coatings</a:t>
            </a:r>
          </a:p>
        </p:txBody>
      </p:sp>
      <p:sp>
        <p:nvSpPr>
          <p:cNvPr id="700419" name="Rectangle 1027"/>
          <p:cNvSpPr>
            <a:spLocks noChangeArrowheads="1"/>
          </p:cNvSpPr>
          <p:nvPr/>
        </p:nvSpPr>
        <p:spPr bwMode="auto">
          <a:xfrm>
            <a:off x="609600" y="1143000"/>
            <a:ext cx="7848600" cy="457200"/>
          </a:xfrm>
          <a:prstGeom prst="rect">
            <a:avLst/>
          </a:prstGeom>
          <a:noFill/>
          <a:ln w="9525">
            <a:noFill/>
            <a:miter lim="800000"/>
            <a:headEnd/>
            <a:tailEnd/>
          </a:ln>
          <a:effectLst/>
        </p:spPr>
        <p:txBody>
          <a:bodyPr/>
          <a:lstStyle/>
          <a:p>
            <a:pPr marL="1528763" lvl="2" indent="-330200">
              <a:lnSpc>
                <a:spcPct val="150000"/>
              </a:lnSpc>
              <a:defRPr/>
            </a:pPr>
            <a:endParaRPr lang="en-GB" sz="1800" b="1" i="1">
              <a:solidFill>
                <a:srgbClr val="3333CC"/>
              </a:solidFill>
              <a:effectLst>
                <a:outerShdw blurRad="38100" dist="38100" dir="2700000" algn="tl">
                  <a:srgbClr val="C0C0C0"/>
                </a:outerShdw>
              </a:effectLst>
              <a:cs typeface="Times New Roman" pitchFamily="18" charset="0"/>
            </a:endParaRPr>
          </a:p>
          <a:p>
            <a:pPr marL="1528763" lvl="2" indent="-330200">
              <a:lnSpc>
                <a:spcPct val="150000"/>
              </a:lnSpc>
              <a:defRPr/>
            </a:pPr>
            <a:endParaRPr lang="it-IT" sz="1800">
              <a:solidFill>
                <a:srgbClr val="3333FF"/>
              </a:solidFill>
              <a:effectLst>
                <a:outerShdw blurRad="38100" dist="38100" dir="2700000" algn="tl">
                  <a:srgbClr val="C0C0C0"/>
                </a:outerShdw>
              </a:effectLst>
            </a:endParaRPr>
          </a:p>
        </p:txBody>
      </p:sp>
      <p:sp>
        <p:nvSpPr>
          <p:cNvPr id="72708" name="Text Box 1028"/>
          <p:cNvSpPr txBox="1">
            <a:spLocks noChangeArrowheads="1"/>
          </p:cNvSpPr>
          <p:nvPr/>
        </p:nvSpPr>
        <p:spPr bwMode="auto">
          <a:xfrm>
            <a:off x="1143000" y="35052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endParaRPr lang="en-US" altLang="it-IT" sz="2400">
              <a:solidFill>
                <a:srgbClr val="000000"/>
              </a:solidFill>
            </a:endParaRPr>
          </a:p>
        </p:txBody>
      </p:sp>
      <p:sp>
        <p:nvSpPr>
          <p:cNvPr id="72709" name="Rectangle 1029"/>
          <p:cNvSpPr>
            <a:spLocks noChangeArrowheads="1"/>
          </p:cNvSpPr>
          <p:nvPr/>
        </p:nvSpPr>
        <p:spPr bwMode="auto">
          <a:xfrm>
            <a:off x="0" y="1685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solidFill>
                <a:srgbClr val="000000"/>
              </a:solidFill>
            </a:endParaRPr>
          </a:p>
        </p:txBody>
      </p:sp>
      <p:sp>
        <p:nvSpPr>
          <p:cNvPr id="700422" name="Text Box 1030"/>
          <p:cNvSpPr txBox="1">
            <a:spLocks noChangeArrowheads="1"/>
          </p:cNvSpPr>
          <p:nvPr/>
        </p:nvSpPr>
        <p:spPr bwMode="auto">
          <a:xfrm>
            <a:off x="5940425" y="1052513"/>
            <a:ext cx="2447925" cy="1630362"/>
          </a:xfrm>
          <a:prstGeom prst="rect">
            <a:avLst/>
          </a:prstGeom>
          <a:noFill/>
          <a:ln w="9525">
            <a:noFill/>
            <a:miter lim="800000"/>
            <a:headEnd/>
            <a:tailEnd/>
          </a:ln>
          <a:effectLst/>
        </p:spPr>
        <p:txBody>
          <a:bodyPr>
            <a:spAutoFit/>
          </a:bodyPr>
          <a:lstStyle/>
          <a:p>
            <a:pPr algn="ctr">
              <a:lnSpc>
                <a:spcPct val="120000"/>
              </a:lnSpc>
              <a:defRPr/>
            </a:pPr>
            <a:r>
              <a:rPr lang="en-US" sz="2800" b="1">
                <a:solidFill>
                  <a:srgbClr val="0033CC"/>
                </a:solidFill>
                <a:effectLst>
                  <a:outerShdw blurRad="38100" dist="38100" dir="2700000" algn="tl">
                    <a:srgbClr val="C0C0C0"/>
                  </a:outerShdw>
                </a:effectLst>
                <a:cs typeface="Times New Roman" pitchFamily="18" charset="0"/>
              </a:rPr>
              <a:t>No red shift increasing </a:t>
            </a:r>
            <a:br>
              <a:rPr lang="en-US" sz="2800" b="1">
                <a:solidFill>
                  <a:srgbClr val="0033CC"/>
                </a:solidFill>
                <a:effectLst>
                  <a:outerShdw blurRad="38100" dist="38100" dir="2700000" algn="tl">
                    <a:srgbClr val="C0C0C0"/>
                  </a:outerShdw>
                </a:effectLst>
                <a:cs typeface="Times New Roman" pitchFamily="18" charset="0"/>
              </a:rPr>
            </a:br>
            <a:r>
              <a:rPr lang="en-US" sz="2800" b="1">
                <a:solidFill>
                  <a:srgbClr val="0033CC"/>
                </a:solidFill>
                <a:effectLst>
                  <a:outerShdw blurRad="38100" dist="38100" dir="2700000" algn="tl">
                    <a:srgbClr val="C0C0C0"/>
                  </a:outerShdw>
                </a:effectLst>
                <a:cs typeface="Times New Roman" pitchFamily="18" charset="0"/>
              </a:rPr>
              <a:t>pump power</a:t>
            </a:r>
          </a:p>
        </p:txBody>
      </p:sp>
      <p:sp>
        <p:nvSpPr>
          <p:cNvPr id="72711" name="AutoShape 1031"/>
          <p:cNvSpPr>
            <a:spLocks noChangeArrowheads="1"/>
          </p:cNvSpPr>
          <p:nvPr/>
        </p:nvSpPr>
        <p:spPr bwMode="auto">
          <a:xfrm rot="5400000">
            <a:off x="6788150" y="3175000"/>
            <a:ext cx="990600" cy="381000"/>
          </a:xfrm>
          <a:prstGeom prst="rightArrow">
            <a:avLst>
              <a:gd name="adj1" fmla="val 44296"/>
              <a:gd name="adj2" fmla="val 191642"/>
            </a:avLst>
          </a:prstGeom>
          <a:gradFill rotWithShape="0">
            <a:gsLst>
              <a:gs pos="0">
                <a:srgbClr val="99CCFF"/>
              </a:gs>
              <a:gs pos="100000">
                <a:srgbClr val="475E76"/>
              </a:gs>
            </a:gsLst>
            <a:lin ang="18900000" scaled="1"/>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solidFill>
                <a:srgbClr val="000000"/>
              </a:solidFill>
            </a:endParaRPr>
          </a:p>
        </p:txBody>
      </p:sp>
      <p:sp>
        <p:nvSpPr>
          <p:cNvPr id="700424" name="Text Box 1032"/>
          <p:cNvSpPr txBox="1">
            <a:spLocks noChangeArrowheads="1"/>
          </p:cNvSpPr>
          <p:nvPr/>
        </p:nvSpPr>
        <p:spPr bwMode="auto">
          <a:xfrm>
            <a:off x="6084888" y="4005263"/>
            <a:ext cx="2525712" cy="1501775"/>
          </a:xfrm>
          <a:prstGeom prst="rect">
            <a:avLst/>
          </a:prstGeom>
          <a:noFill/>
          <a:ln w="9525">
            <a:noFill/>
            <a:miter lim="800000"/>
            <a:headEnd/>
            <a:tailEnd/>
          </a:ln>
          <a:effectLst/>
        </p:spPr>
        <p:txBody>
          <a:bodyPr>
            <a:spAutoFit/>
          </a:bodyPr>
          <a:lstStyle/>
          <a:p>
            <a:pPr algn="ctr">
              <a:lnSpc>
                <a:spcPct val="110000"/>
              </a:lnSpc>
              <a:defRPr/>
            </a:pPr>
            <a:r>
              <a:rPr lang="en-US" sz="2800" b="1">
                <a:solidFill>
                  <a:srgbClr val="FF0000"/>
                </a:solidFill>
                <a:effectLst>
                  <a:outerShdw blurRad="38100" dist="38100" dir="2700000" algn="tl">
                    <a:srgbClr val="C0C0C0"/>
                  </a:outerShdw>
                </a:effectLst>
              </a:rPr>
              <a:t>due to the silica-hafnia coating</a:t>
            </a:r>
          </a:p>
        </p:txBody>
      </p:sp>
      <p:graphicFrame>
        <p:nvGraphicFramePr>
          <p:cNvPr id="72713" name="Object 2"/>
          <p:cNvGraphicFramePr>
            <a:graphicFrameLocks noChangeAspect="1"/>
          </p:cNvGraphicFramePr>
          <p:nvPr/>
        </p:nvGraphicFramePr>
        <p:xfrm>
          <a:off x="179388" y="765175"/>
          <a:ext cx="5327650" cy="3968750"/>
        </p:xfrm>
        <a:graphic>
          <a:graphicData uri="http://schemas.openxmlformats.org/presentationml/2006/ole">
            <mc:AlternateContent xmlns:mc="http://schemas.openxmlformats.org/markup-compatibility/2006">
              <mc:Choice xmlns:v="urn:schemas-microsoft-com:vml" Requires="v">
                <p:oleObj spid="_x0000_s72768" name="Graph" r:id="rId3" imgW="4023360" imgH="3428390" progId="Origin50.Graph">
                  <p:embed/>
                </p:oleObj>
              </mc:Choice>
              <mc:Fallback>
                <p:oleObj name="Graph" r:id="rId3" imgW="4023360" imgH="3428390" progId="Origin50.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8820" b="4199"/>
                      <a:stretch>
                        <a:fillRect/>
                      </a:stretch>
                    </p:blipFill>
                    <p:spPr bwMode="auto">
                      <a:xfrm>
                        <a:off x="179388" y="765175"/>
                        <a:ext cx="532765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714" name="Text Box 1034"/>
          <p:cNvSpPr txBox="1">
            <a:spLocks noChangeArrowheads="1"/>
          </p:cNvSpPr>
          <p:nvPr/>
        </p:nvSpPr>
        <p:spPr bwMode="auto">
          <a:xfrm>
            <a:off x="250825" y="4572000"/>
            <a:ext cx="51847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50000"/>
              </a:spcBef>
              <a:buFontTx/>
              <a:buNone/>
            </a:pPr>
            <a:r>
              <a:rPr lang="en-GB" altLang="it-IT" sz="1600">
                <a:solidFill>
                  <a:srgbClr val="009999"/>
                </a:solidFill>
              </a:rPr>
              <a:t>Whispering gallery modes emission spectra of a silica microsphere of 250 </a:t>
            </a:r>
            <a:r>
              <a:rPr lang="en-GB" altLang="it-IT" sz="1600">
                <a:solidFill>
                  <a:srgbClr val="009999"/>
                </a:solidFill>
                <a:sym typeface="Symbol" pitchFamily="18" charset="2"/>
              </a:rPr>
              <a:t></a:t>
            </a:r>
            <a:r>
              <a:rPr lang="en-GB" altLang="it-IT" sz="1600">
                <a:solidFill>
                  <a:srgbClr val="009999"/>
                </a:solidFill>
              </a:rPr>
              <a:t>m in diameter and coated by a film of 70SiO</a:t>
            </a:r>
            <a:r>
              <a:rPr lang="en-GB" altLang="it-IT" sz="1600" baseline="-25000">
                <a:solidFill>
                  <a:srgbClr val="009999"/>
                </a:solidFill>
              </a:rPr>
              <a:t>2</a:t>
            </a:r>
            <a:r>
              <a:rPr lang="en-GB" altLang="it-IT" sz="1600">
                <a:solidFill>
                  <a:srgbClr val="009999"/>
                </a:solidFill>
              </a:rPr>
              <a:t>-30HfO</a:t>
            </a:r>
            <a:r>
              <a:rPr lang="en-GB" altLang="it-IT" sz="1600" baseline="-25000">
                <a:solidFill>
                  <a:srgbClr val="009999"/>
                </a:solidFill>
              </a:rPr>
              <a:t>2</a:t>
            </a:r>
            <a:r>
              <a:rPr lang="en-GB" altLang="it-IT" sz="1600">
                <a:solidFill>
                  <a:srgbClr val="009999"/>
                </a:solidFill>
              </a:rPr>
              <a:t> activated with 1 mol% Er</a:t>
            </a:r>
            <a:r>
              <a:rPr lang="en-GB" altLang="it-IT" sz="1600" baseline="30000">
                <a:solidFill>
                  <a:srgbClr val="009999"/>
                </a:solidFill>
              </a:rPr>
              <a:t>3+</a:t>
            </a:r>
            <a:r>
              <a:rPr lang="en-GB" altLang="it-IT" sz="1600">
                <a:solidFill>
                  <a:srgbClr val="009999"/>
                </a:solidFill>
              </a:rPr>
              <a:t>. The thickness of the coating is 0.8 </a:t>
            </a:r>
            <a:r>
              <a:rPr lang="en-GB" altLang="it-IT" sz="1600">
                <a:solidFill>
                  <a:srgbClr val="009999"/>
                </a:solidFill>
                <a:sym typeface="Symbol" pitchFamily="18" charset="2"/>
              </a:rPr>
              <a:t></a:t>
            </a:r>
            <a:r>
              <a:rPr lang="en-GB" altLang="it-IT" sz="1600">
                <a:solidFill>
                  <a:srgbClr val="009999"/>
                </a:solidFill>
              </a:rPr>
              <a:t>m. Spectra are obtained at different current of the 1480 nm pump laser.</a:t>
            </a:r>
            <a:r>
              <a:rPr lang="it-IT" altLang="it-IT" sz="1600">
                <a:solidFill>
                  <a:srgbClr val="000000"/>
                </a:solidFill>
              </a:rPr>
              <a:t> </a:t>
            </a:r>
          </a:p>
        </p:txBody>
      </p:sp>
      <p:sp>
        <p:nvSpPr>
          <p:cNvPr id="72715" name="Text Box 1035"/>
          <p:cNvSpPr txBox="1">
            <a:spLocks noChangeArrowheads="1"/>
          </p:cNvSpPr>
          <p:nvPr/>
        </p:nvSpPr>
        <p:spPr bwMode="auto">
          <a:xfrm>
            <a:off x="179388" y="5876925"/>
            <a:ext cx="8785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it-IT" altLang="it-IT" sz="1200">
                <a:solidFill>
                  <a:srgbClr val="000000"/>
                </a:solidFill>
              </a:rPr>
              <a:t>Alessandro Chiasera, Yannik Dumeige, Patrice Féron, Maurizio Ferrari, Yoann Jestin, Gualtiero Nunzi Conti, Stefano Pelli, Silvia Soria, and Giancarlo C. Righini.“Spherical whispering-gallery-mode microresonators”Laser &amp; Photonics Reviews 4 (2010) pp. 457-482</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350838" y="1074738"/>
            <a:ext cx="85344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1463" indent="-271463"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spcAft>
                <a:spcPts val="1800"/>
              </a:spcAft>
              <a:buFont typeface="Wingdings" pitchFamily="2" charset="2"/>
              <a:buChar char="Ø"/>
            </a:pPr>
            <a:r>
              <a:rPr lang="en-GB" altLang="it-IT" sz="2000">
                <a:solidFill>
                  <a:srgbClr val="0033CC"/>
                </a:solidFill>
              </a:rPr>
              <a:t>Photonic crystals that exhibit specific morphologic, structural, and optical properties allow to develop interesting new physical concepts, as well as novel photonic devices based on the control of the light. </a:t>
            </a:r>
          </a:p>
          <a:p>
            <a:pPr algn="just" eaLnBrk="1" hangingPunct="1">
              <a:spcBef>
                <a:spcPct val="0"/>
              </a:spcBef>
              <a:spcAft>
                <a:spcPts val="1800"/>
              </a:spcAft>
              <a:buFont typeface="Wingdings" pitchFamily="2" charset="2"/>
              <a:buChar char="Ø"/>
            </a:pPr>
            <a:r>
              <a:rPr lang="en-GB" altLang="it-IT" sz="2000">
                <a:solidFill>
                  <a:srgbClr val="FF0000"/>
                </a:solidFill>
              </a:rPr>
              <a:t>RF – sputtering and colloidal route are complementary techniques suitable for fabrication of high Q 1-D photonic microcavities and versatile 3-D photonic opals activated by rare earth ions, respectively</a:t>
            </a:r>
            <a:r>
              <a:rPr lang="en-GB" altLang="it-IT" sz="2200">
                <a:solidFill>
                  <a:srgbClr val="FF0000"/>
                </a:solidFill>
              </a:rPr>
              <a:t>.  </a:t>
            </a:r>
          </a:p>
          <a:p>
            <a:pPr algn="just" eaLnBrk="1" hangingPunct="1">
              <a:spcBef>
                <a:spcPct val="0"/>
              </a:spcBef>
              <a:spcAft>
                <a:spcPts val="1800"/>
              </a:spcAft>
              <a:buFont typeface="Wingdings" pitchFamily="2" charset="2"/>
              <a:buChar char="Ø"/>
            </a:pPr>
            <a:r>
              <a:rPr lang="en-GB" altLang="it-IT" sz="2200">
                <a:solidFill>
                  <a:srgbClr val="006666"/>
                </a:solidFill>
              </a:rPr>
              <a:t>WGMs laser or frequency combs can be tailored by suitable coating of spherical microresonators</a:t>
            </a:r>
          </a:p>
        </p:txBody>
      </p:sp>
      <p:sp>
        <p:nvSpPr>
          <p:cNvPr id="114691" name="Text Box 3"/>
          <p:cNvSpPr txBox="1">
            <a:spLocks noChangeArrowheads="1"/>
          </p:cNvSpPr>
          <p:nvPr/>
        </p:nvSpPr>
        <p:spPr bwMode="auto">
          <a:xfrm>
            <a:off x="323850" y="404813"/>
            <a:ext cx="8496300" cy="641350"/>
          </a:xfrm>
          <a:prstGeom prst="rect">
            <a:avLst/>
          </a:prstGeom>
          <a:noFill/>
          <a:ln w="9525">
            <a:noFill/>
            <a:miter lim="800000"/>
            <a:headEnd/>
            <a:tailEnd/>
          </a:ln>
          <a:effectLst/>
        </p:spPr>
        <p:txBody>
          <a:bodyPr>
            <a:spAutoFit/>
          </a:bodyPr>
          <a:lstStyle/>
          <a:p>
            <a:pPr algn="ctr">
              <a:defRPr/>
            </a:pPr>
            <a:r>
              <a:rPr lang="en-US" sz="3600" dirty="0">
                <a:solidFill>
                  <a:srgbClr val="FF0000"/>
                </a:solidFill>
                <a:effectLst>
                  <a:outerShdw blurRad="38100" dist="38100" dir="2700000" algn="tl">
                    <a:srgbClr val="C0C0C0"/>
                  </a:outerShdw>
                </a:effectLst>
              </a:rPr>
              <a:t>Conclusions and Perspectives</a:t>
            </a:r>
          </a:p>
        </p:txBody>
      </p:sp>
      <p:sp>
        <p:nvSpPr>
          <p:cNvPr id="2" name="CasellaDiTesto 1"/>
          <p:cNvSpPr txBox="1"/>
          <p:nvPr/>
        </p:nvSpPr>
        <p:spPr>
          <a:xfrm>
            <a:off x="468313" y="4413250"/>
            <a:ext cx="8416925" cy="2062163"/>
          </a:xfrm>
          <a:prstGeom prst="rect">
            <a:avLst/>
          </a:prstGeom>
          <a:noFill/>
        </p:spPr>
        <p:txBody>
          <a:bodyPr>
            <a:spAutoFit/>
          </a:bodyPr>
          <a:lstStyle/>
          <a:p>
            <a:pPr marL="176213" algn="just">
              <a:buClr>
                <a:srgbClr val="3333CC"/>
              </a:buClr>
              <a:defRPr/>
            </a:pPr>
            <a:r>
              <a:rPr lang="en-US" sz="1600" b="1" dirty="0">
                <a:solidFill>
                  <a:srgbClr val="00CC99"/>
                </a:solidFill>
                <a:effectLst>
                  <a:outerShdw blurRad="38100" dist="38100" dir="2700000" algn="tl">
                    <a:srgbClr val="C0C0C0"/>
                  </a:outerShdw>
                </a:effectLst>
                <a:latin typeface="Calibri" pitchFamily="34" charset="0"/>
              </a:rPr>
              <a:t>ACKNOWLEDGEMENTS:</a:t>
            </a:r>
          </a:p>
          <a:p>
            <a:pPr marL="176213" algn="just">
              <a:buClr>
                <a:srgbClr val="3333CC"/>
              </a:buClr>
              <a:buFont typeface="Wingdings" pitchFamily="2" charset="2"/>
              <a:buChar char="Ø"/>
              <a:defRPr/>
            </a:pPr>
            <a:endParaRPr lang="en-US" sz="1600" b="1" dirty="0">
              <a:solidFill>
                <a:srgbClr val="00CC99"/>
              </a:solidFill>
              <a:effectLst>
                <a:outerShdw blurRad="38100" dist="38100" dir="2700000" algn="tl">
                  <a:srgbClr val="C0C0C0"/>
                </a:outerShdw>
              </a:effectLst>
              <a:latin typeface="Calibri" pitchFamily="34" charset="0"/>
            </a:endParaRPr>
          </a:p>
          <a:p>
            <a:pPr marL="176213" algn="just">
              <a:buClr>
                <a:srgbClr val="00CC99"/>
              </a:buClr>
              <a:buFont typeface="Wingdings" pitchFamily="2" charset="2"/>
              <a:buChar char="Ø"/>
              <a:defRPr/>
            </a:pPr>
            <a:r>
              <a:rPr lang="en-US" sz="1600" b="1" dirty="0">
                <a:solidFill>
                  <a:srgbClr val="00CC99"/>
                </a:solidFill>
                <a:effectLst>
                  <a:outerShdw blurRad="38100" dist="38100" dir="2700000" algn="tl">
                    <a:srgbClr val="C0C0C0"/>
                  </a:outerShdw>
                </a:effectLst>
                <a:latin typeface="Calibri" pitchFamily="34" charset="0"/>
              </a:rPr>
              <a:t> CNES SHYRO project  (2011-2015)</a:t>
            </a:r>
          </a:p>
          <a:p>
            <a:pPr marL="176213" algn="just">
              <a:buClr>
                <a:srgbClr val="00CC99"/>
              </a:buClr>
              <a:buFont typeface="Wingdings" pitchFamily="2" charset="2"/>
              <a:buChar char="Ø"/>
              <a:defRPr/>
            </a:pPr>
            <a:r>
              <a:rPr lang="en-US" sz="1600" b="1" dirty="0">
                <a:solidFill>
                  <a:srgbClr val="00CC99"/>
                </a:solidFill>
                <a:effectLst>
                  <a:outerShdw blurRad="38100" dist="38100" dir="2700000" algn="tl">
                    <a:srgbClr val="C0C0C0"/>
                  </a:outerShdw>
                </a:effectLst>
                <a:latin typeface="Calibri" pitchFamily="34" charset="0"/>
              </a:rPr>
              <a:t> NSBMO research project (2010-2013</a:t>
            </a:r>
            <a:r>
              <a:rPr lang="en-US" sz="1600" dirty="0">
                <a:solidFill>
                  <a:srgbClr val="00CC99"/>
                </a:solidFill>
                <a:effectLst>
                  <a:outerShdw blurRad="38100" dist="38100" dir="2700000" algn="tl">
                    <a:srgbClr val="C0C0C0"/>
                  </a:outerShdw>
                </a:effectLst>
                <a:latin typeface="Calibri" pitchFamily="34" charset="0"/>
              </a:rPr>
              <a:t>)</a:t>
            </a:r>
          </a:p>
          <a:p>
            <a:pPr marL="176213" algn="just">
              <a:buClr>
                <a:srgbClr val="00CC99"/>
              </a:buClr>
              <a:buFont typeface="Wingdings" pitchFamily="2" charset="2"/>
              <a:buChar char="Ø"/>
              <a:defRPr/>
            </a:pPr>
            <a:r>
              <a:rPr lang="en-US" sz="1600" dirty="0">
                <a:solidFill>
                  <a:srgbClr val="00CC99"/>
                </a:solidFill>
                <a:effectLst>
                  <a:outerShdw blurRad="38100" dist="38100" dir="2700000" algn="tl">
                    <a:srgbClr val="C0C0C0"/>
                  </a:outerShdw>
                </a:effectLst>
                <a:latin typeface="Calibri" pitchFamily="34" charset="0"/>
              </a:rPr>
              <a:t> </a:t>
            </a:r>
            <a:r>
              <a:rPr lang="en-US" sz="1600" b="1" dirty="0">
                <a:solidFill>
                  <a:srgbClr val="00CC99"/>
                </a:solidFill>
                <a:effectLst>
                  <a:outerShdw blurRad="38100" dist="38100" dir="2700000" algn="tl">
                    <a:srgbClr val="C0C0C0"/>
                  </a:outerShdw>
                </a:effectLst>
                <a:latin typeface="Calibri" pitchFamily="34" charset="0"/>
              </a:rPr>
              <a:t>Polish Ministry of Science and Higher Education “Mobility Plus” Program </a:t>
            </a:r>
          </a:p>
          <a:p>
            <a:pPr marL="176213" algn="just">
              <a:buClr>
                <a:srgbClr val="00CC99"/>
              </a:buClr>
              <a:buFont typeface="Wingdings" pitchFamily="2" charset="2"/>
              <a:buChar char="Ø"/>
              <a:defRPr/>
            </a:pPr>
            <a:r>
              <a:rPr lang="en-US" sz="1600" b="1" dirty="0">
                <a:solidFill>
                  <a:srgbClr val="00CC99"/>
                </a:solidFill>
                <a:effectLst>
                  <a:outerShdw blurRad="38100" dist="38100" dir="2700000" algn="tl">
                    <a:srgbClr val="C0C0C0"/>
                  </a:outerShdw>
                </a:effectLst>
                <a:latin typeface="Calibri" pitchFamily="34" charset="0"/>
              </a:rPr>
              <a:t> </a:t>
            </a:r>
            <a:r>
              <a:rPr lang="en-US" sz="1600" b="1" dirty="0" err="1">
                <a:solidFill>
                  <a:schemeClr val="accent1"/>
                </a:solidFill>
                <a:effectLst>
                  <a:outerShdw blurRad="38100" dist="38100" dir="2700000" algn="tl">
                    <a:srgbClr val="C0C0C0"/>
                  </a:outerShdw>
                </a:effectLst>
                <a:latin typeface="Calibri" pitchFamily="34" charset="0"/>
              </a:rPr>
              <a:t>SiMeCro</a:t>
            </a:r>
            <a:r>
              <a:rPr lang="en-US" sz="1600" b="1" dirty="0">
                <a:solidFill>
                  <a:schemeClr val="accent1"/>
                </a:solidFill>
                <a:effectLst>
                  <a:outerShdw blurRad="38100" dist="38100" dir="2700000" algn="tl">
                    <a:srgbClr val="C0C0C0"/>
                  </a:outerShdw>
                </a:effectLst>
                <a:latin typeface="Calibri" pitchFamily="34" charset="0"/>
              </a:rPr>
              <a:t> research project (2012-2013)    </a:t>
            </a:r>
            <a:r>
              <a:rPr lang="en-US" sz="1600" b="1" dirty="0" err="1">
                <a:solidFill>
                  <a:schemeClr val="accent1"/>
                </a:solidFill>
                <a:effectLst>
                  <a:outerShdw blurRad="38100" dist="38100" dir="2700000" algn="tl">
                    <a:srgbClr val="C0C0C0"/>
                  </a:outerShdw>
                </a:effectLst>
                <a:latin typeface="Calibri" pitchFamily="34" charset="0"/>
              </a:rPr>
              <a:t>Caritro</a:t>
            </a:r>
            <a:r>
              <a:rPr lang="en-US" sz="1600" b="1" dirty="0">
                <a:solidFill>
                  <a:schemeClr val="accent1"/>
                </a:solidFill>
                <a:effectLst>
                  <a:outerShdw blurRad="38100" dist="38100" dir="2700000" algn="tl">
                    <a:srgbClr val="C0C0C0"/>
                  </a:outerShdw>
                </a:effectLst>
                <a:latin typeface="Calibri" pitchFamily="34" charset="0"/>
              </a:rPr>
              <a:t> Foundation </a:t>
            </a:r>
            <a:endParaRPr lang="en-US" sz="1600" dirty="0">
              <a:solidFill>
                <a:srgbClr val="00CC99"/>
              </a:solidFill>
              <a:effectLst>
                <a:outerShdw blurRad="38100" dist="38100" dir="2700000" algn="tl">
                  <a:srgbClr val="C0C0C0"/>
                </a:outerShdw>
              </a:effectLst>
              <a:latin typeface="Calibri" pitchFamily="34" charset="0"/>
            </a:endParaRPr>
          </a:p>
          <a:p>
            <a:pPr marL="355600" indent="-179388" algn="just">
              <a:buClr>
                <a:srgbClr val="00CC99"/>
              </a:buClr>
              <a:buFont typeface="Wingdings" pitchFamily="2" charset="2"/>
              <a:buChar char="Ø"/>
              <a:defRPr/>
            </a:pPr>
            <a:r>
              <a:rPr lang="en-US" sz="1600" b="1" dirty="0">
                <a:solidFill>
                  <a:srgbClr val="00CC99"/>
                </a:solidFill>
                <a:effectLst>
                  <a:outerShdw blurRad="38100" dist="38100" dir="2700000" algn="tl">
                    <a:srgbClr val="C0C0C0"/>
                  </a:outerShdw>
                </a:effectLst>
                <a:latin typeface="Calibri" pitchFamily="34" charset="0"/>
              </a:rPr>
              <a:t> MAE Significant Bilateral Project between Italy and Egypt titled “Smart optical nanostructures for green photonics (2013-2015) </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8763" cy="6858000"/>
            <a:chOff x="0" y="315"/>
            <a:chExt cx="6339" cy="9477"/>
          </a:xfrm>
        </p:grpSpPr>
        <p:sp>
          <p:nvSpPr>
            <p:cNvPr id="74758" name="Rectangle 3"/>
            <p:cNvSpPr>
              <a:spLocks noChangeArrowheads="1"/>
            </p:cNvSpPr>
            <p:nvPr/>
          </p:nvSpPr>
          <p:spPr bwMode="auto">
            <a:xfrm>
              <a:off x="0" y="315"/>
              <a:ext cx="138" cy="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74759" name="Rectangle 4"/>
            <p:cNvSpPr>
              <a:spLocks noChangeArrowheads="1"/>
            </p:cNvSpPr>
            <p:nvPr/>
          </p:nvSpPr>
          <p:spPr bwMode="auto">
            <a:xfrm>
              <a:off x="6198" y="316"/>
              <a:ext cx="138" cy="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74760" name="Rectangle 5"/>
            <p:cNvSpPr>
              <a:spLocks noChangeArrowheads="1"/>
            </p:cNvSpPr>
            <p:nvPr/>
          </p:nvSpPr>
          <p:spPr bwMode="auto">
            <a:xfrm flipH="1">
              <a:off x="1" y="315"/>
              <a:ext cx="633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74761" name="Rectangle 6"/>
            <p:cNvSpPr>
              <a:spLocks noChangeArrowheads="1"/>
            </p:cNvSpPr>
            <p:nvPr/>
          </p:nvSpPr>
          <p:spPr bwMode="auto">
            <a:xfrm flipH="1">
              <a:off x="0" y="9653"/>
              <a:ext cx="633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74762" name="Rectangle 7"/>
            <p:cNvSpPr>
              <a:spLocks noChangeArrowheads="1"/>
            </p:cNvSpPr>
            <p:nvPr/>
          </p:nvSpPr>
          <p:spPr bwMode="auto">
            <a:xfrm flipH="1">
              <a:off x="1" y="9648"/>
              <a:ext cx="13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74763" name="Rectangle 8"/>
            <p:cNvSpPr>
              <a:spLocks noChangeArrowheads="1"/>
            </p:cNvSpPr>
            <p:nvPr/>
          </p:nvSpPr>
          <p:spPr bwMode="auto">
            <a:xfrm flipH="1">
              <a:off x="6201" y="9651"/>
              <a:ext cx="13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74764" name="Rectangle 9"/>
            <p:cNvSpPr>
              <a:spLocks noChangeArrowheads="1"/>
            </p:cNvSpPr>
            <p:nvPr/>
          </p:nvSpPr>
          <p:spPr bwMode="auto">
            <a:xfrm flipH="1">
              <a:off x="6198" y="318"/>
              <a:ext cx="13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74765" name="Rectangle 10"/>
            <p:cNvSpPr>
              <a:spLocks noChangeArrowheads="1"/>
            </p:cNvSpPr>
            <p:nvPr/>
          </p:nvSpPr>
          <p:spPr bwMode="auto">
            <a:xfrm flipH="1">
              <a:off x="0" y="317"/>
              <a:ext cx="13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grpSp>
      <p:sp>
        <p:nvSpPr>
          <p:cNvPr id="601099" name="Text Box 11"/>
          <p:cNvSpPr txBox="1">
            <a:spLocks noChangeArrowheads="1"/>
          </p:cNvSpPr>
          <p:nvPr/>
        </p:nvSpPr>
        <p:spPr bwMode="auto">
          <a:xfrm>
            <a:off x="199169" y="476672"/>
            <a:ext cx="8642350" cy="2554545"/>
          </a:xfrm>
          <a:prstGeom prst="rect">
            <a:avLst/>
          </a:prstGeom>
          <a:noFill/>
          <a:ln w="38100">
            <a:solidFill>
              <a:srgbClr val="0000FF"/>
            </a:solidFill>
            <a:miter lim="800000"/>
            <a:headEnd/>
            <a:tailEnd/>
          </a:ln>
          <a:effectLst/>
        </p:spPr>
        <p:txBody>
          <a:bodyPr>
            <a:spAutoFit/>
          </a:bodyPr>
          <a:lstStyle/>
          <a:p>
            <a:pPr marL="858838" indent="-568325" algn="ctr">
              <a:buClr>
                <a:schemeClr val="accent2"/>
              </a:buClr>
              <a:defRPr/>
            </a:pPr>
            <a:r>
              <a:rPr lang="en-US" sz="1600" dirty="0">
                <a:solidFill>
                  <a:srgbClr val="FF0000"/>
                </a:solidFill>
                <a:effectLst>
                  <a:outerShdw blurRad="38100" dist="38100" dir="2700000" algn="tl">
                    <a:srgbClr val="C0C0C0"/>
                  </a:outerShdw>
                </a:effectLst>
              </a:rPr>
              <a:t>Welcome to </a:t>
            </a:r>
            <a:endParaRPr lang="en-US" sz="1600" dirty="0" smtClean="0">
              <a:solidFill>
                <a:srgbClr val="FF0000"/>
              </a:solidFill>
              <a:effectLst>
                <a:outerShdw blurRad="38100" dist="38100" dir="2700000" algn="tl">
                  <a:srgbClr val="C0C0C0"/>
                </a:outerShdw>
              </a:effectLst>
            </a:endParaRPr>
          </a:p>
          <a:p>
            <a:pPr marL="858838" indent="-568325" algn="ctr">
              <a:buClr>
                <a:schemeClr val="accent2"/>
              </a:buClr>
              <a:defRPr/>
            </a:pPr>
            <a:r>
              <a:rPr lang="en-US" sz="1600" dirty="0" smtClean="0">
                <a:solidFill>
                  <a:srgbClr val="FF0000"/>
                </a:solidFill>
                <a:effectLst>
                  <a:outerShdw blurRad="38100" dist="38100" dir="2700000" algn="tl">
                    <a:srgbClr val="C0C0C0"/>
                  </a:outerShdw>
                </a:effectLst>
              </a:rPr>
              <a:t>CIMTEC 2014</a:t>
            </a:r>
          </a:p>
          <a:p>
            <a:pPr marL="858838" indent="-568325" algn="ctr">
              <a:buClr>
                <a:schemeClr val="accent2"/>
              </a:buClr>
              <a:defRPr/>
            </a:pPr>
            <a:endParaRPr lang="en-US" sz="1600" dirty="0">
              <a:solidFill>
                <a:schemeClr val="accent2"/>
              </a:solidFill>
              <a:effectLst>
                <a:outerShdw blurRad="38100" dist="38100" dir="2700000" algn="tl">
                  <a:srgbClr val="C0C0C0"/>
                </a:outerShdw>
              </a:effectLst>
            </a:endParaRPr>
          </a:p>
          <a:p>
            <a:pPr algn="ctr">
              <a:buClr>
                <a:schemeClr val="accent2"/>
              </a:buClr>
              <a:defRPr/>
            </a:pPr>
            <a:r>
              <a:rPr lang="en-US" sz="1600" i="1" dirty="0" err="1">
                <a:solidFill>
                  <a:schemeClr val="accent2"/>
                </a:solidFill>
                <a:effectLst>
                  <a:outerShdw blurRad="38100" dist="38100" dir="2700000" algn="tl">
                    <a:srgbClr val="C0C0C0"/>
                  </a:outerShdw>
                </a:effectLst>
              </a:rPr>
              <a:t>Montecatini</a:t>
            </a:r>
            <a:r>
              <a:rPr lang="en-US" sz="1600" i="1" dirty="0">
                <a:solidFill>
                  <a:schemeClr val="accent2"/>
                </a:solidFill>
                <a:effectLst>
                  <a:outerShdw blurRad="38100" dist="38100" dir="2700000" algn="tl">
                    <a:srgbClr val="C0C0C0"/>
                  </a:outerShdw>
                </a:effectLst>
              </a:rPr>
              <a:t> </a:t>
            </a:r>
            <a:r>
              <a:rPr lang="en-US" sz="1600" i="1" dirty="0" err="1">
                <a:solidFill>
                  <a:schemeClr val="accent2"/>
                </a:solidFill>
                <a:effectLst>
                  <a:outerShdw blurRad="38100" dist="38100" dir="2700000" algn="tl">
                    <a:srgbClr val="C0C0C0"/>
                  </a:outerShdw>
                </a:effectLst>
              </a:rPr>
              <a:t>Terme</a:t>
            </a:r>
            <a:r>
              <a:rPr lang="en-US" sz="1600" i="1" dirty="0">
                <a:solidFill>
                  <a:schemeClr val="accent2"/>
                </a:solidFill>
                <a:effectLst>
                  <a:outerShdw blurRad="38100" dist="38100" dir="2700000" algn="tl">
                    <a:srgbClr val="C0C0C0"/>
                  </a:outerShdw>
                </a:effectLst>
              </a:rPr>
              <a:t>, Italy - June 9-20, 2014</a:t>
            </a:r>
            <a:r>
              <a:rPr lang="en-US" sz="1600" dirty="0">
                <a:solidFill>
                  <a:schemeClr val="accent2"/>
                </a:solidFill>
                <a:effectLst>
                  <a:outerShdw blurRad="38100" dist="38100" dir="2700000" algn="tl">
                    <a:srgbClr val="C0C0C0"/>
                  </a:outerShdw>
                </a:effectLst>
              </a:rPr>
              <a:t/>
            </a:r>
            <a:br>
              <a:rPr lang="en-US" sz="1600" dirty="0">
                <a:solidFill>
                  <a:schemeClr val="accent2"/>
                </a:solidFill>
                <a:effectLst>
                  <a:outerShdw blurRad="38100" dist="38100" dir="2700000" algn="tl">
                    <a:srgbClr val="C0C0C0"/>
                  </a:outerShdw>
                </a:effectLst>
              </a:rPr>
            </a:br>
            <a:r>
              <a:rPr lang="en-US" sz="1600" dirty="0">
                <a:solidFill>
                  <a:schemeClr val="accent2"/>
                </a:solidFill>
                <a:effectLst>
                  <a:outerShdw blurRad="38100" dist="38100" dir="2700000" algn="tl">
                    <a:srgbClr val="C0C0C0"/>
                  </a:outerShdw>
                </a:effectLst>
              </a:rPr>
              <a:t>13</a:t>
            </a:r>
            <a:r>
              <a:rPr lang="en-US" sz="1600" baseline="30000" dirty="0">
                <a:solidFill>
                  <a:schemeClr val="accent2"/>
                </a:solidFill>
                <a:effectLst>
                  <a:outerShdw blurRad="38100" dist="38100" dir="2700000" algn="tl">
                    <a:srgbClr val="C0C0C0"/>
                  </a:outerShdw>
                </a:effectLst>
              </a:rPr>
              <a:t>th</a:t>
            </a:r>
            <a:r>
              <a:rPr lang="en-US" sz="1600" dirty="0">
                <a:solidFill>
                  <a:schemeClr val="accent2"/>
                </a:solidFill>
                <a:effectLst>
                  <a:outerShdw blurRad="38100" dist="38100" dir="2700000" algn="tl">
                    <a:srgbClr val="C0C0C0"/>
                  </a:outerShdw>
                </a:effectLst>
              </a:rPr>
              <a:t> International Ceramics Congress (June 9-13, 2014)</a:t>
            </a:r>
          </a:p>
          <a:p>
            <a:pPr algn="ctr">
              <a:buClr>
                <a:schemeClr val="accent2"/>
              </a:buClr>
              <a:defRPr/>
            </a:pPr>
            <a:r>
              <a:rPr lang="en-US" sz="1600" dirty="0">
                <a:solidFill>
                  <a:srgbClr val="FF0000"/>
                </a:solidFill>
                <a:effectLst>
                  <a:outerShdw blurRad="38100" dist="38100" dir="2700000" algn="tl">
                    <a:srgbClr val="C0C0C0"/>
                  </a:outerShdw>
                </a:effectLst>
              </a:rPr>
              <a:t>&amp;</a:t>
            </a:r>
            <a:r>
              <a:rPr lang="en-US" sz="1600" dirty="0">
                <a:solidFill>
                  <a:schemeClr val="accent2"/>
                </a:solidFill>
                <a:effectLst>
                  <a:outerShdw blurRad="38100" dist="38100" dir="2700000" algn="tl">
                    <a:srgbClr val="C0C0C0"/>
                  </a:outerShdw>
                </a:effectLst>
              </a:rPr>
              <a:t/>
            </a:r>
            <a:br>
              <a:rPr lang="en-US" sz="1600" dirty="0">
                <a:solidFill>
                  <a:schemeClr val="accent2"/>
                </a:solidFill>
                <a:effectLst>
                  <a:outerShdw blurRad="38100" dist="38100" dir="2700000" algn="tl">
                    <a:srgbClr val="C0C0C0"/>
                  </a:outerShdw>
                </a:effectLst>
              </a:rPr>
            </a:br>
            <a:r>
              <a:rPr lang="en-US" sz="1600" dirty="0">
                <a:solidFill>
                  <a:schemeClr val="accent2"/>
                </a:solidFill>
                <a:effectLst>
                  <a:outerShdw blurRad="38100" dist="38100" dir="2700000" algn="tl">
                    <a:srgbClr val="C0C0C0"/>
                  </a:outerShdw>
                </a:effectLst>
              </a:rPr>
              <a:t>6</a:t>
            </a:r>
            <a:r>
              <a:rPr lang="en-US" sz="1600" baseline="30000" dirty="0">
                <a:solidFill>
                  <a:schemeClr val="accent2"/>
                </a:solidFill>
                <a:effectLst>
                  <a:outerShdw blurRad="38100" dist="38100" dir="2700000" algn="tl">
                    <a:srgbClr val="C0C0C0"/>
                  </a:outerShdw>
                </a:effectLst>
              </a:rPr>
              <a:t>th</a:t>
            </a:r>
            <a:r>
              <a:rPr lang="en-US" sz="1600" dirty="0">
                <a:solidFill>
                  <a:schemeClr val="accent2"/>
                </a:solidFill>
                <a:effectLst>
                  <a:outerShdw blurRad="38100" dist="38100" dir="2700000" algn="tl">
                    <a:srgbClr val="C0C0C0"/>
                  </a:outerShdw>
                </a:effectLst>
              </a:rPr>
              <a:t> Forum on New Materials (June 16-20, 2014</a:t>
            </a:r>
            <a:r>
              <a:rPr lang="en-US" sz="1600" dirty="0" smtClean="0">
                <a:solidFill>
                  <a:schemeClr val="accent2"/>
                </a:solidFill>
                <a:effectLst>
                  <a:outerShdw blurRad="38100" dist="38100" dir="2700000" algn="tl">
                    <a:srgbClr val="C0C0C0"/>
                  </a:outerShdw>
                </a:effectLst>
              </a:rPr>
              <a:t>)</a:t>
            </a:r>
          </a:p>
          <a:p>
            <a:pPr algn="ctr">
              <a:buClr>
                <a:schemeClr val="accent2"/>
              </a:buClr>
              <a:defRPr/>
            </a:pPr>
            <a:endParaRPr lang="en-US" sz="1600" b="1" u="sng" dirty="0">
              <a:solidFill>
                <a:schemeClr val="accent2"/>
              </a:solidFill>
              <a:effectLst>
                <a:outerShdw blurRad="38100" dist="38100" dir="2700000" algn="tl">
                  <a:srgbClr val="C0C0C0"/>
                </a:outerShdw>
              </a:effectLst>
            </a:endParaRPr>
          </a:p>
          <a:p>
            <a:pPr algn="ctr">
              <a:buClr>
                <a:schemeClr val="accent2"/>
              </a:buClr>
              <a:defRPr/>
            </a:pPr>
            <a:r>
              <a:rPr lang="en-US" sz="1600" b="1" u="sng" dirty="0">
                <a:solidFill>
                  <a:srgbClr val="339966"/>
                </a:solidFill>
              </a:rPr>
              <a:t>Symposium CL</a:t>
            </a:r>
            <a:r>
              <a:rPr lang="en-US" sz="1600" dirty="0">
                <a:solidFill>
                  <a:srgbClr val="FF0000"/>
                </a:solidFill>
                <a:effectLst>
                  <a:outerShdw blurRad="38100" dist="38100" dir="2700000" algn="tl">
                    <a:srgbClr val="000000">
                      <a:alpha val="43137"/>
                    </a:srgbClr>
                  </a:outerShdw>
                </a:effectLst>
              </a:rPr>
              <a:t/>
            </a:r>
            <a:br>
              <a:rPr lang="en-US" sz="1600" dirty="0">
                <a:solidFill>
                  <a:srgbClr val="FF0000"/>
                </a:solidFill>
                <a:effectLst>
                  <a:outerShdw blurRad="38100" dist="38100" dir="2700000" algn="tl">
                    <a:srgbClr val="000000">
                      <a:alpha val="43137"/>
                    </a:srgbClr>
                  </a:outerShdw>
                </a:effectLst>
              </a:rPr>
            </a:br>
            <a:r>
              <a:rPr lang="en-US" sz="1600" i="1" dirty="0">
                <a:solidFill>
                  <a:schemeClr val="accent1">
                    <a:lumMod val="75000"/>
                  </a:schemeClr>
                </a:solidFill>
              </a:rPr>
              <a:t>Inorganic Materials Systems for Optical and Photonic Applications</a:t>
            </a:r>
          </a:p>
        </p:txBody>
      </p:sp>
      <p:sp>
        <p:nvSpPr>
          <p:cNvPr id="2" name="CasellaDiTesto 1"/>
          <p:cNvSpPr txBox="1"/>
          <p:nvPr/>
        </p:nvSpPr>
        <p:spPr>
          <a:xfrm>
            <a:off x="199169" y="3451500"/>
            <a:ext cx="8698769" cy="2308324"/>
          </a:xfrm>
          <a:prstGeom prst="rect">
            <a:avLst/>
          </a:prstGeom>
          <a:noFill/>
          <a:ln w="38100">
            <a:solidFill>
              <a:srgbClr val="FFC000"/>
            </a:solidFill>
          </a:ln>
        </p:spPr>
        <p:txBody>
          <a:bodyPr wrap="square">
            <a:spAutoFit/>
          </a:bodyPr>
          <a:lstStyle/>
          <a:p>
            <a:pPr algn="ctr">
              <a:defRPr/>
            </a:pPr>
            <a:r>
              <a:rPr lang="en-US" sz="1600" dirty="0" err="1">
                <a:solidFill>
                  <a:srgbClr val="006666"/>
                </a:solidFill>
                <a:effectLst>
                  <a:outerShdw blurRad="38100" dist="38100" dir="2700000" algn="tl">
                    <a:srgbClr val="000000">
                      <a:alpha val="43137"/>
                    </a:srgbClr>
                  </a:outerShdw>
                </a:effectLst>
              </a:rPr>
              <a:t>XVI</a:t>
            </a:r>
            <a:r>
              <a:rPr lang="en-US" sz="1600" baseline="30000" dirty="0" err="1">
                <a:solidFill>
                  <a:srgbClr val="006666"/>
                </a:solidFill>
                <a:effectLst>
                  <a:outerShdw blurRad="38100" dist="38100" dir="2700000" algn="tl">
                    <a:srgbClr val="000000">
                      <a:alpha val="43137"/>
                    </a:srgbClr>
                  </a:outerShdw>
                </a:effectLst>
              </a:rPr>
              <a:t>th</a:t>
            </a:r>
            <a:r>
              <a:rPr lang="en-US" sz="1600" dirty="0">
                <a:solidFill>
                  <a:srgbClr val="006666"/>
                </a:solidFill>
                <a:effectLst>
                  <a:outerShdw blurRad="38100" dist="38100" dir="2700000" algn="tl">
                    <a:srgbClr val="000000">
                      <a:alpha val="43137"/>
                    </a:srgbClr>
                  </a:outerShdw>
                </a:effectLst>
              </a:rPr>
              <a:t> International </a:t>
            </a:r>
            <a:r>
              <a:rPr lang="en-US" sz="1600" dirty="0" err="1">
                <a:solidFill>
                  <a:srgbClr val="006666"/>
                </a:solidFill>
                <a:effectLst>
                  <a:outerShdw blurRad="38100" dist="38100" dir="2700000" algn="tl">
                    <a:srgbClr val="000000">
                      <a:alpha val="43137"/>
                    </a:srgbClr>
                  </a:outerShdw>
                </a:effectLst>
              </a:rPr>
              <a:t>Krutyn</a:t>
            </a:r>
            <a:r>
              <a:rPr lang="en-US" sz="1600" dirty="0">
                <a:solidFill>
                  <a:srgbClr val="006666"/>
                </a:solidFill>
                <a:effectLst>
                  <a:outerShdw blurRad="38100" dist="38100" dir="2700000" algn="tl">
                    <a:srgbClr val="000000">
                      <a:alpha val="43137"/>
                    </a:srgbClr>
                  </a:outerShdw>
                </a:effectLst>
              </a:rPr>
              <a:t> Summer School 2014,  </a:t>
            </a:r>
            <a:r>
              <a:rPr lang="en-US" sz="1600" dirty="0" err="1">
                <a:solidFill>
                  <a:srgbClr val="006666"/>
                </a:solidFill>
                <a:effectLst>
                  <a:outerShdw blurRad="38100" dist="38100" dir="2700000" algn="tl">
                    <a:srgbClr val="000000">
                      <a:alpha val="43137"/>
                    </a:srgbClr>
                  </a:outerShdw>
                </a:effectLst>
              </a:rPr>
              <a:t>Krutyń</a:t>
            </a:r>
            <a:r>
              <a:rPr lang="en-US" sz="1600" dirty="0">
                <a:solidFill>
                  <a:srgbClr val="006666"/>
                </a:solidFill>
                <a:effectLst>
                  <a:outerShdw blurRad="38100" dist="38100" dir="2700000" algn="tl">
                    <a:srgbClr val="000000">
                      <a:alpha val="43137"/>
                    </a:srgbClr>
                  </a:outerShdw>
                </a:effectLst>
              </a:rPr>
              <a:t>, </a:t>
            </a:r>
            <a:r>
              <a:rPr lang="en-US" sz="1600" dirty="0" err="1">
                <a:solidFill>
                  <a:srgbClr val="006666"/>
                </a:solidFill>
                <a:effectLst>
                  <a:outerShdw blurRad="38100" dist="38100" dir="2700000" algn="tl">
                    <a:srgbClr val="000000">
                      <a:alpha val="43137"/>
                    </a:srgbClr>
                  </a:outerShdw>
                </a:effectLst>
              </a:rPr>
              <a:t>Masurian</a:t>
            </a:r>
            <a:r>
              <a:rPr lang="en-US" sz="1600" dirty="0">
                <a:solidFill>
                  <a:srgbClr val="006666"/>
                </a:solidFill>
                <a:effectLst>
                  <a:outerShdw blurRad="38100" dist="38100" dir="2700000" algn="tl">
                    <a:srgbClr val="000000">
                      <a:alpha val="43137"/>
                    </a:srgbClr>
                  </a:outerShdw>
                </a:effectLst>
              </a:rPr>
              <a:t> Lake District, Poland, August 31-September 6, </a:t>
            </a:r>
            <a:r>
              <a:rPr lang="en-US" sz="1600" dirty="0" smtClean="0">
                <a:solidFill>
                  <a:srgbClr val="006666"/>
                </a:solidFill>
                <a:effectLst>
                  <a:outerShdw blurRad="38100" dist="38100" dir="2700000" algn="tl">
                    <a:srgbClr val="000000">
                      <a:alpha val="43137"/>
                    </a:srgbClr>
                  </a:outerShdw>
                </a:effectLst>
              </a:rPr>
              <a:t>2014</a:t>
            </a:r>
          </a:p>
          <a:p>
            <a:pPr algn="ctr">
              <a:defRPr/>
            </a:pPr>
            <a:endParaRPr lang="en-US" sz="1600" b="1" u="sng" dirty="0" smtClean="0">
              <a:solidFill>
                <a:srgbClr val="006666"/>
              </a:solidFill>
              <a:effectLst>
                <a:outerShdw blurRad="38100" dist="38100" dir="2700000" algn="tl">
                  <a:srgbClr val="000000">
                    <a:alpha val="43137"/>
                  </a:srgbClr>
                </a:outerShdw>
              </a:effectLst>
              <a:hlinkClick r:id="rId3"/>
            </a:endParaRPr>
          </a:p>
          <a:p>
            <a:pPr algn="ctr">
              <a:defRPr/>
            </a:pPr>
            <a:endParaRPr lang="en-US" sz="1600" b="1" u="sng" dirty="0">
              <a:solidFill>
                <a:srgbClr val="006666"/>
              </a:solidFill>
              <a:effectLst>
                <a:outerShdw blurRad="38100" dist="38100" dir="2700000" algn="tl">
                  <a:srgbClr val="000000">
                    <a:alpha val="43137"/>
                  </a:srgbClr>
                </a:outerShdw>
              </a:effectLst>
              <a:hlinkClick r:id="rId3"/>
            </a:endParaRPr>
          </a:p>
          <a:p>
            <a:pPr algn="ctr">
              <a:defRPr/>
            </a:pPr>
            <a:r>
              <a:rPr lang="en-US" sz="1600" b="1" u="sng" dirty="0" smtClean="0">
                <a:solidFill>
                  <a:srgbClr val="FF0000"/>
                </a:solidFill>
                <a:effectLst>
                  <a:outerShdw blurRad="38100" dist="38100" dir="2700000" algn="tl">
                    <a:srgbClr val="000000">
                      <a:alpha val="43137"/>
                    </a:srgbClr>
                  </a:outerShdw>
                </a:effectLst>
              </a:rPr>
              <a:t>http://glassphotonics.ikss.eu</a:t>
            </a:r>
            <a:r>
              <a:rPr lang="en-US" sz="1600" b="1" u="sng" dirty="0" smtClean="0">
                <a:solidFill>
                  <a:srgbClr val="FF0000"/>
                </a:solidFill>
                <a:hlinkClick r:id="rId3"/>
              </a:rPr>
              <a:t>/</a:t>
            </a:r>
            <a:endParaRPr lang="en-US" sz="1600" b="1" u="sng" dirty="0" smtClean="0">
              <a:solidFill>
                <a:srgbClr val="FF0000"/>
              </a:solidFill>
            </a:endParaRPr>
          </a:p>
          <a:p>
            <a:pPr algn="ctr">
              <a:defRPr/>
            </a:pPr>
            <a:endParaRPr lang="en-US" sz="1600" b="1" u="sng" dirty="0" smtClean="0">
              <a:solidFill>
                <a:srgbClr val="FF0000"/>
              </a:solidFill>
            </a:endParaRPr>
          </a:p>
          <a:p>
            <a:pPr algn="ctr">
              <a:defRPr/>
            </a:pPr>
            <a:endParaRPr lang="en-GB" sz="1600" b="1" u="sng" dirty="0">
              <a:solidFill>
                <a:srgbClr val="FF0000"/>
              </a:solidFill>
            </a:endParaRPr>
          </a:p>
          <a:p>
            <a:pPr algn="ctr">
              <a:defRPr/>
            </a:pPr>
            <a:r>
              <a:rPr lang="en-GB" sz="1600" b="1" dirty="0"/>
              <a:t> </a:t>
            </a:r>
            <a:r>
              <a:rPr lang="en-GB" sz="1600" i="1" dirty="0">
                <a:solidFill>
                  <a:schemeClr val="accent1">
                    <a:lumMod val="75000"/>
                  </a:schemeClr>
                </a:solidFill>
              </a:rPr>
              <a:t>Lanthanide-based photonic materials and structures: breakthrough applications and cutting edge </a:t>
            </a:r>
            <a:r>
              <a:rPr lang="en-GB" sz="1600" i="1" dirty="0" smtClean="0">
                <a:solidFill>
                  <a:schemeClr val="accent1">
                    <a:lumMod val="75000"/>
                  </a:schemeClr>
                </a:solidFill>
              </a:rPr>
              <a:t>systems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3568" y="1340768"/>
            <a:ext cx="7830766" cy="1323439"/>
          </a:xfrm>
          <a:prstGeom prst="rect">
            <a:avLst/>
          </a:prstGeom>
        </p:spPr>
        <p:txBody>
          <a:bodyPr>
            <a:spAutoFit/>
          </a:bodyPr>
          <a:lstStyle/>
          <a:p>
            <a:pPr marL="0" lvl="5" algn="ctr">
              <a:spcBef>
                <a:spcPct val="50000"/>
              </a:spcBef>
              <a:defRPr/>
            </a:pPr>
            <a:r>
              <a:rPr lang="en-US" sz="3200" dirty="0">
                <a:solidFill>
                  <a:srgbClr val="0033CC"/>
                </a:solidFill>
                <a:effectLst>
                  <a:outerShdw blurRad="38100" dist="38100" dir="2700000" algn="tl">
                    <a:srgbClr val="C0C0C0"/>
                  </a:outerShdw>
                </a:effectLst>
                <a:latin typeface="Times New Roman"/>
              </a:rPr>
              <a:t>Tb</a:t>
            </a:r>
            <a:r>
              <a:rPr lang="en-US" sz="3200" baseline="30000" dirty="0">
                <a:solidFill>
                  <a:srgbClr val="0033CC"/>
                </a:solidFill>
                <a:effectLst>
                  <a:outerShdw blurRad="38100" dist="38100" dir="2700000" algn="tl">
                    <a:srgbClr val="C0C0C0"/>
                  </a:outerShdw>
                </a:effectLst>
                <a:latin typeface="Times New Roman"/>
              </a:rPr>
              <a:t>3+</a:t>
            </a:r>
            <a:r>
              <a:rPr lang="en-US" sz="3200" dirty="0">
                <a:solidFill>
                  <a:srgbClr val="0033CC"/>
                </a:solidFill>
                <a:effectLst>
                  <a:outerShdw blurRad="38100" dist="38100" dir="2700000" algn="tl">
                    <a:srgbClr val="C0C0C0"/>
                  </a:outerShdw>
                </a:effectLst>
                <a:latin typeface="Times New Roman"/>
              </a:rPr>
              <a:t> and Yb</a:t>
            </a:r>
            <a:r>
              <a:rPr lang="en-US" sz="3200" baseline="30000" dirty="0">
                <a:solidFill>
                  <a:srgbClr val="0033CC"/>
                </a:solidFill>
                <a:effectLst>
                  <a:outerShdw blurRad="38100" dist="38100" dir="2700000" algn="tl">
                    <a:srgbClr val="C0C0C0"/>
                  </a:outerShdw>
                </a:effectLst>
                <a:latin typeface="Times New Roman"/>
              </a:rPr>
              <a:t>3+</a:t>
            </a:r>
            <a:r>
              <a:rPr lang="en-US" sz="3200" dirty="0">
                <a:solidFill>
                  <a:srgbClr val="0033CC"/>
                </a:solidFill>
                <a:effectLst>
                  <a:outerShdw blurRad="38100" dist="38100" dir="2700000" algn="tl">
                    <a:srgbClr val="C0C0C0"/>
                  </a:outerShdw>
                </a:effectLst>
                <a:latin typeface="Times New Roman"/>
              </a:rPr>
              <a:t> ions in sol-gel derived </a:t>
            </a:r>
          </a:p>
          <a:p>
            <a:pPr marL="0" lvl="5" algn="ctr">
              <a:spcBef>
                <a:spcPct val="50000"/>
              </a:spcBef>
              <a:defRPr/>
            </a:pPr>
            <a:r>
              <a:rPr lang="en-US" sz="3200" dirty="0">
                <a:solidFill>
                  <a:srgbClr val="0033CC"/>
                </a:solidFill>
                <a:effectLst>
                  <a:outerShdw blurRad="38100" dist="38100" dir="2700000" algn="tl">
                    <a:srgbClr val="C0C0C0"/>
                  </a:outerShdw>
                </a:effectLst>
                <a:latin typeface="Times New Roman"/>
              </a:rPr>
              <a:t>SiO</a:t>
            </a:r>
            <a:r>
              <a:rPr lang="en-US" sz="3200" baseline="-25000" dirty="0">
                <a:solidFill>
                  <a:srgbClr val="0033CC"/>
                </a:solidFill>
                <a:effectLst>
                  <a:outerShdw blurRad="38100" dist="38100" dir="2700000" algn="tl">
                    <a:srgbClr val="C0C0C0"/>
                  </a:outerShdw>
                </a:effectLst>
                <a:latin typeface="Times New Roman"/>
              </a:rPr>
              <a:t>2</a:t>
            </a:r>
            <a:r>
              <a:rPr lang="en-US" sz="3200" dirty="0">
                <a:solidFill>
                  <a:srgbClr val="0033CC"/>
                </a:solidFill>
                <a:effectLst>
                  <a:outerShdw blurRad="38100" dist="38100" dir="2700000" algn="tl">
                    <a:srgbClr val="C0C0C0"/>
                  </a:outerShdw>
                </a:effectLst>
                <a:latin typeface="Times New Roman"/>
              </a:rPr>
              <a:t>-HfO</a:t>
            </a:r>
            <a:r>
              <a:rPr lang="en-US" sz="3200" baseline="-25000" dirty="0">
                <a:solidFill>
                  <a:srgbClr val="0033CC"/>
                </a:solidFill>
                <a:effectLst>
                  <a:outerShdw blurRad="38100" dist="38100" dir="2700000" algn="tl">
                    <a:srgbClr val="C0C0C0"/>
                  </a:outerShdw>
                </a:effectLst>
                <a:latin typeface="Times New Roman"/>
              </a:rPr>
              <a:t>2</a:t>
            </a:r>
            <a:r>
              <a:rPr lang="en-US" sz="3200" dirty="0">
                <a:solidFill>
                  <a:srgbClr val="0033CC"/>
                </a:solidFill>
                <a:effectLst>
                  <a:outerShdw blurRad="38100" dist="38100" dir="2700000" algn="tl">
                    <a:srgbClr val="C0C0C0"/>
                  </a:outerShdw>
                </a:effectLst>
                <a:latin typeface="Times New Roman"/>
              </a:rPr>
              <a:t> glass ceramic planar waveguides </a:t>
            </a:r>
          </a:p>
        </p:txBody>
      </p:sp>
      <p:pic>
        <p:nvPicPr>
          <p:cNvPr id="573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005263"/>
            <a:ext cx="4799013"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868863"/>
            <a:ext cx="38735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1403350" y="188913"/>
            <a:ext cx="7056438" cy="522287"/>
          </a:xfrm>
          <a:prstGeom prst="rect">
            <a:avLst/>
          </a:prstGeom>
        </p:spPr>
        <p:txBody>
          <a:bodyPr>
            <a:spAutoFit/>
          </a:bodyPr>
          <a:lstStyle/>
          <a:p>
            <a:pPr>
              <a:defRPr/>
            </a:pPr>
            <a:r>
              <a:rPr lang="en-US" sz="2800" cap="small" dirty="0">
                <a:solidFill>
                  <a:srgbClr val="FF0000"/>
                </a:solidFill>
                <a:effectLst>
                  <a:outerShdw blurRad="38100" dist="38100" dir="2700000" algn="tl">
                    <a:srgbClr val="000000">
                      <a:alpha val="43137"/>
                    </a:srgbClr>
                  </a:outerShdw>
                </a:effectLst>
                <a:cs typeface="Times New Roman" pitchFamily="18" charset="0"/>
              </a:rPr>
              <a:t>Glass Ceramics and Energy Transfer</a:t>
            </a:r>
            <a:endParaRPr lang="it-IT" sz="28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5876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676275" y="476250"/>
            <a:ext cx="8162925" cy="584200"/>
          </a:xfrm>
        </p:spPr>
        <p:txBody>
          <a:bodyPr anchor="ctr"/>
          <a:lstStyle/>
          <a:p>
            <a:pPr>
              <a:defRPr/>
            </a:pPr>
            <a:r>
              <a:rPr lang="en-US" sz="3200" kern="1200" dirty="0" smtClean="0">
                <a:solidFill>
                  <a:srgbClr val="009999"/>
                </a:solidFill>
                <a:effectLst>
                  <a:outerShdw blurRad="38100" dist="38100" dir="2700000" algn="tl">
                    <a:srgbClr val="C0C0C0"/>
                  </a:outerShdw>
                </a:effectLst>
                <a:ea typeface="+mn-ea"/>
                <a:cs typeface="Arial" pitchFamily="34" charset="0"/>
              </a:rPr>
              <a:t>Down conversion with Tb</a:t>
            </a:r>
            <a:r>
              <a:rPr lang="en-US" sz="3200" kern="1200" baseline="30000" dirty="0" smtClean="0">
                <a:solidFill>
                  <a:srgbClr val="009999"/>
                </a:solidFill>
                <a:effectLst>
                  <a:outerShdw blurRad="38100" dist="38100" dir="2700000" algn="tl">
                    <a:srgbClr val="C0C0C0"/>
                  </a:outerShdw>
                </a:effectLst>
                <a:ea typeface="+mn-ea"/>
                <a:cs typeface="Arial" pitchFamily="34" charset="0"/>
              </a:rPr>
              <a:t>3+</a:t>
            </a:r>
            <a:r>
              <a:rPr lang="en-US" sz="3200" kern="1200" dirty="0" smtClean="0">
                <a:solidFill>
                  <a:srgbClr val="009999"/>
                </a:solidFill>
                <a:effectLst>
                  <a:outerShdw blurRad="38100" dist="38100" dir="2700000" algn="tl">
                    <a:srgbClr val="C0C0C0"/>
                  </a:outerShdw>
                </a:effectLst>
                <a:ea typeface="+mn-ea"/>
                <a:cs typeface="Arial" pitchFamily="34" charset="0"/>
              </a:rPr>
              <a:t>/ Yb</a:t>
            </a:r>
            <a:r>
              <a:rPr lang="en-US" sz="3200" kern="1200" baseline="30000" dirty="0" smtClean="0">
                <a:solidFill>
                  <a:srgbClr val="009999"/>
                </a:solidFill>
                <a:effectLst>
                  <a:outerShdw blurRad="38100" dist="38100" dir="2700000" algn="tl">
                    <a:srgbClr val="C0C0C0"/>
                  </a:outerShdw>
                </a:effectLst>
                <a:ea typeface="+mn-ea"/>
                <a:cs typeface="Arial" pitchFamily="34" charset="0"/>
              </a:rPr>
              <a:t>3</a:t>
            </a:r>
            <a:r>
              <a:rPr lang="en-US" sz="2800" b="1" baseline="30000" dirty="0">
                <a:solidFill>
                  <a:srgbClr val="009999"/>
                </a:solidFill>
                <a:effectLst>
                  <a:outerShdw blurRad="38100" dist="38100" dir="2700000" algn="tl">
                    <a:srgbClr val="C0C0C0"/>
                  </a:outerShdw>
                </a:effectLst>
                <a:cs typeface="Arial" pitchFamily="34" charset="0"/>
              </a:rPr>
              <a:t>+</a:t>
            </a:r>
            <a:r>
              <a:rPr lang="en-US" sz="2800" b="1" dirty="0">
                <a:solidFill>
                  <a:srgbClr val="009999"/>
                </a:solidFill>
                <a:effectLst>
                  <a:outerShdw blurRad="38100" dist="38100" dir="2700000" algn="tl">
                    <a:srgbClr val="C0C0C0"/>
                  </a:outerShdw>
                </a:effectLst>
                <a:cs typeface="Arial" pitchFamily="34" charset="0"/>
              </a:rPr>
              <a:t> </a:t>
            </a:r>
            <a:endParaRPr lang="en-US" sz="2800" b="1" dirty="0">
              <a:solidFill>
                <a:srgbClr val="009999"/>
              </a:solidFill>
              <a:effectLst>
                <a:outerShdw blurRad="38100" dist="38100" dir="2700000" algn="tl">
                  <a:srgbClr val="C0C0C0"/>
                </a:outerShdw>
              </a:effectLst>
              <a:cs typeface="Arial" pitchFamily="34" charset="0"/>
              <a:hlinkClick r:id="" action="ppaction://hlinkshowjump?jump=lastslideviewed"/>
            </a:endParaRPr>
          </a:p>
        </p:txBody>
      </p:sp>
      <p:grpSp>
        <p:nvGrpSpPr>
          <p:cNvPr id="58371" name="Group 33"/>
          <p:cNvGrpSpPr>
            <a:grpSpLocks/>
          </p:cNvGrpSpPr>
          <p:nvPr/>
        </p:nvGrpSpPr>
        <p:grpSpPr bwMode="auto">
          <a:xfrm>
            <a:off x="984250" y="5756275"/>
            <a:ext cx="7851775" cy="387350"/>
            <a:chOff x="704" y="3626"/>
            <a:chExt cx="4848" cy="244"/>
          </a:xfrm>
        </p:grpSpPr>
        <p:sp>
          <p:nvSpPr>
            <p:cNvPr id="8" name="Text Box 24"/>
            <p:cNvSpPr txBox="1">
              <a:spLocks noChangeArrowheads="1"/>
            </p:cNvSpPr>
            <p:nvPr/>
          </p:nvSpPr>
          <p:spPr bwMode="auto">
            <a:xfrm>
              <a:off x="704" y="3637"/>
              <a:ext cx="2090" cy="233"/>
            </a:xfrm>
            <a:prstGeom prst="rect">
              <a:avLst/>
            </a:prstGeom>
            <a:noFill/>
            <a:ln w="9525">
              <a:noFill/>
              <a:miter lim="800000"/>
              <a:headEnd/>
              <a:tailEnd/>
            </a:ln>
            <a:effectLst/>
          </p:spPr>
          <p:txBody>
            <a:bodyPr wrap="none">
              <a:spAutoFit/>
            </a:bodyPr>
            <a:lstStyle/>
            <a:p>
              <a:pPr>
                <a:defRPr/>
              </a:pPr>
              <a:r>
                <a:rPr lang="fr-FR" sz="1800" b="1" dirty="0">
                  <a:solidFill>
                    <a:srgbClr val="33CC33"/>
                  </a:solidFill>
                  <a:effectLst>
                    <a:outerShdw blurRad="38100" dist="38100" dir="2700000" algn="tl">
                      <a:srgbClr val="C0C0C0"/>
                    </a:outerShdw>
                  </a:effectLst>
                  <a:latin typeface="Arial" pitchFamily="34" charset="0"/>
                </a:rPr>
                <a:t>One green photon @ 488nm </a:t>
              </a:r>
              <a:r>
                <a:rPr lang="fr-FR" sz="1800" b="1" dirty="0">
                  <a:solidFill>
                    <a:srgbClr val="000000"/>
                  </a:solidFill>
                  <a:effectLst>
                    <a:outerShdw blurRad="38100" dist="38100" dir="2700000" algn="tl">
                      <a:srgbClr val="C0C0C0"/>
                    </a:outerShdw>
                  </a:effectLst>
                  <a:latin typeface="Arial" pitchFamily="34" charset="0"/>
                </a:rPr>
                <a:t> </a:t>
              </a:r>
            </a:p>
          </p:txBody>
        </p:sp>
        <p:sp>
          <p:nvSpPr>
            <p:cNvPr id="9" name="Line 26"/>
            <p:cNvSpPr>
              <a:spLocks noChangeShapeType="1"/>
            </p:cNvSpPr>
            <p:nvPr/>
          </p:nvSpPr>
          <p:spPr bwMode="auto">
            <a:xfrm flipV="1">
              <a:off x="2735" y="3747"/>
              <a:ext cx="757" cy="0"/>
            </a:xfrm>
            <a:prstGeom prst="line">
              <a:avLst/>
            </a:prstGeom>
            <a:noFill/>
            <a:ln w="50800">
              <a:solidFill>
                <a:schemeClr val="tx1"/>
              </a:solidFill>
              <a:round/>
              <a:headEnd/>
              <a:tailEnd type="triangle" w="med" len="med"/>
            </a:ln>
            <a:effectLst/>
          </p:spPr>
          <p:txBody>
            <a:bodyPr>
              <a:spAutoFit/>
            </a:bodyPr>
            <a:lstStyle/>
            <a:p>
              <a:pPr>
                <a:defRPr/>
              </a:pPr>
              <a:endParaRPr lang="fr-FR" sz="1800" b="1">
                <a:solidFill>
                  <a:srgbClr val="000000"/>
                </a:solidFill>
                <a:effectLst>
                  <a:outerShdw blurRad="38100" dist="38100" dir="2700000" algn="tl">
                    <a:srgbClr val="000000">
                      <a:alpha val="43137"/>
                    </a:srgbClr>
                  </a:outerShdw>
                </a:effectLst>
                <a:latin typeface="Arial" pitchFamily="34" charset="0"/>
              </a:endParaRPr>
            </a:p>
          </p:txBody>
        </p:sp>
        <p:sp>
          <p:nvSpPr>
            <p:cNvPr id="10" name="Text Box 27"/>
            <p:cNvSpPr txBox="1">
              <a:spLocks noChangeArrowheads="1"/>
            </p:cNvSpPr>
            <p:nvPr/>
          </p:nvSpPr>
          <p:spPr bwMode="auto">
            <a:xfrm>
              <a:off x="3631" y="3626"/>
              <a:ext cx="1921" cy="233"/>
            </a:xfrm>
            <a:prstGeom prst="rect">
              <a:avLst/>
            </a:prstGeom>
            <a:noFill/>
            <a:ln w="9525">
              <a:noFill/>
              <a:miter lim="800000"/>
              <a:headEnd/>
              <a:tailEnd/>
            </a:ln>
            <a:effectLst/>
          </p:spPr>
          <p:txBody>
            <a:bodyPr wrap="none">
              <a:spAutoFit/>
            </a:bodyPr>
            <a:lstStyle/>
            <a:p>
              <a:pPr>
                <a:defRPr/>
              </a:pPr>
              <a:r>
                <a:rPr lang="en-US" sz="1800" b="1" dirty="0">
                  <a:solidFill>
                    <a:srgbClr val="FF0000"/>
                  </a:solidFill>
                  <a:effectLst>
                    <a:outerShdw blurRad="38100" dist="38100" dir="2700000" algn="tl">
                      <a:srgbClr val="C0C0C0"/>
                    </a:outerShdw>
                  </a:effectLst>
                  <a:latin typeface="Arial" pitchFamily="34" charset="0"/>
                </a:rPr>
                <a:t>Two red photon @ 980 nm </a:t>
              </a:r>
            </a:p>
          </p:txBody>
        </p:sp>
      </p:grpSp>
      <p:pic>
        <p:nvPicPr>
          <p:cNvPr id="58372" name="Picture 2"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988" y="1414463"/>
            <a:ext cx="6445250"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646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7531</TotalTime>
  <Words>5798</Words>
  <Application>Microsoft Office PowerPoint</Application>
  <PresentationFormat>Presentazione su schermo (4:3)</PresentationFormat>
  <Paragraphs>717</Paragraphs>
  <Slides>73</Slides>
  <Notes>35</Notes>
  <HiddenSlides>0</HiddenSlides>
  <MMClips>0</MMClips>
  <ScaleCrop>false</ScaleCrop>
  <HeadingPairs>
    <vt:vector size="6" baseType="variant">
      <vt:variant>
        <vt:lpstr>Tema</vt:lpstr>
      </vt:variant>
      <vt:variant>
        <vt:i4>10</vt:i4>
      </vt:variant>
      <vt:variant>
        <vt:lpstr>Server OLE incorporati</vt:lpstr>
      </vt:variant>
      <vt:variant>
        <vt:i4>6</vt:i4>
      </vt:variant>
      <vt:variant>
        <vt:lpstr>Titoli diapositive</vt:lpstr>
      </vt:variant>
      <vt:variant>
        <vt:i4>73</vt:i4>
      </vt:variant>
    </vt:vector>
  </HeadingPairs>
  <TitlesOfParts>
    <vt:vector size="89" baseType="lpstr">
      <vt:lpstr>Struttura predefinita</vt:lpstr>
      <vt:lpstr>Personalizza struttura</vt:lpstr>
      <vt:lpstr>1_Struttura predefinita</vt:lpstr>
      <vt:lpstr>2_Struttura predefinita</vt:lpstr>
      <vt:lpstr>3_Struttura predefinita</vt:lpstr>
      <vt:lpstr>4_Struttura predefinita</vt:lpstr>
      <vt:lpstr>5_Struttura predefinita</vt:lpstr>
      <vt:lpstr>6_Struttura predefinita</vt:lpstr>
      <vt:lpstr>Default Design</vt:lpstr>
      <vt:lpstr>1_Default Design</vt:lpstr>
      <vt:lpstr>Microsoft Equation 3.0</vt:lpstr>
      <vt:lpstr>Immagine bitmap</vt:lpstr>
      <vt:lpstr>Graph</vt:lpstr>
      <vt:lpstr>Équation</vt:lpstr>
      <vt:lpstr>Equazione</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WE START FROM:</vt:lpstr>
      <vt:lpstr>Presentazione standard di PowerPoint</vt:lpstr>
      <vt:lpstr>Presentazione standard di PowerPoint</vt:lpstr>
      <vt:lpstr>Down conversion with Tb3+/ Yb3+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Enhanced fluorescence from Eu3+ in low-loss silica glass-ceramic waveguides with high SnO2 content</vt:lpstr>
      <vt:lpstr>High photosensitivity in low-loss sol-gel  SiO2 – SnO2 waveguides</vt:lpstr>
      <vt:lpstr>High photosensitivity in low-loss sol-gel  SiO2 – SnO2 waveguides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Inverse structure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Spherical microresonators WGMs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CNR-IFN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Congresso IFN 22 Novembre 2010</dc:title>
  <dc:creator>Ferrari Maurizio</dc:creator>
  <cp:lastModifiedBy>maurizio</cp:lastModifiedBy>
  <cp:revision>952</cp:revision>
  <dcterms:created xsi:type="dcterms:W3CDTF">2005-09-12T09:22:43Z</dcterms:created>
  <dcterms:modified xsi:type="dcterms:W3CDTF">2014-04-08T13:47:42Z</dcterms:modified>
</cp:coreProperties>
</file>